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67" r:id="rId5"/>
    <p:sldId id="268" r:id="rId6"/>
    <p:sldId id="269" r:id="rId7"/>
    <p:sldId id="270" r:id="rId8"/>
    <p:sldId id="271" r:id="rId9"/>
    <p:sldId id="290" r:id="rId10"/>
    <p:sldId id="291" r:id="rId11"/>
    <p:sldId id="292" r:id="rId12"/>
    <p:sldId id="262" r:id="rId13"/>
    <p:sldId id="272" r:id="rId14"/>
    <p:sldId id="278" r:id="rId15"/>
    <p:sldId id="279" r:id="rId16"/>
    <p:sldId id="280" r:id="rId17"/>
    <p:sldId id="263" r:id="rId18"/>
    <p:sldId id="274" r:id="rId19"/>
    <p:sldId id="275" r:id="rId20"/>
    <p:sldId id="273" r:id="rId21"/>
    <p:sldId id="276" r:id="rId22"/>
    <p:sldId id="277" r:id="rId23"/>
    <p:sldId id="285" r:id="rId24"/>
    <p:sldId id="286" r:id="rId25"/>
    <p:sldId id="281" r:id="rId26"/>
    <p:sldId id="283" r:id="rId27"/>
    <p:sldId id="284" r:id="rId28"/>
    <p:sldId id="289" r:id="rId29"/>
    <p:sldId id="287" r:id="rId30"/>
    <p:sldId id="288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21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D3F784C-732F-4DF0-9D4F-755675AE3E61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4FB8938-4DB1-4920-A986-794C6B699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784C-732F-4DF0-9D4F-755675AE3E61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8938-4DB1-4920-A986-794C6B699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784C-732F-4DF0-9D4F-755675AE3E61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8938-4DB1-4920-A986-794C6B699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784C-732F-4DF0-9D4F-755675AE3E61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8938-4DB1-4920-A986-794C6B699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784C-732F-4DF0-9D4F-755675AE3E61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8938-4DB1-4920-A986-794C6B699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784C-732F-4DF0-9D4F-755675AE3E61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8938-4DB1-4920-A986-794C6B699E9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784C-732F-4DF0-9D4F-755675AE3E61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8938-4DB1-4920-A986-794C6B699E9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784C-732F-4DF0-9D4F-755675AE3E61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8938-4DB1-4920-A986-794C6B699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784C-732F-4DF0-9D4F-755675AE3E61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8938-4DB1-4920-A986-794C6B699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D3F784C-732F-4DF0-9D4F-755675AE3E61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4FB8938-4DB1-4920-A986-794C6B699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D3F784C-732F-4DF0-9D4F-755675AE3E61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4FB8938-4DB1-4920-A986-794C6B699E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D3F784C-732F-4DF0-9D4F-755675AE3E61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4FB8938-4DB1-4920-A986-794C6B699E9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404664"/>
            <a:ext cx="7344816" cy="432048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</a:rPr>
              <a:t/>
            </a:r>
            <a:br>
              <a:rPr lang="ru-RU" sz="3600" b="1" dirty="0" smtClean="0">
                <a:solidFill>
                  <a:srgbClr val="C00000"/>
                </a:solidFill>
              </a:rPr>
            </a:br>
            <a:r>
              <a:rPr lang="ru-RU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 </a:t>
            </a:r>
            <a:r>
              <a:rPr lang="ru-RU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работы </a:t>
            </a:r>
            <a:r>
              <a:rPr lang="ru-RU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ГМО учителей </a:t>
            </a:r>
            <a:r>
              <a:rPr lang="ru-RU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изобразительного искусства</a:t>
            </a:r>
            <a:br>
              <a:rPr lang="ru-RU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ru-RU" sz="36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2019-2020 </a:t>
            </a:r>
            <a:r>
              <a:rPr lang="ru-RU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учебный год</a:t>
            </a:r>
            <a:br>
              <a:rPr lang="ru-RU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ru-RU" sz="36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4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7200" y="5013176"/>
            <a:ext cx="5712179" cy="247446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95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484784"/>
            <a:ext cx="7488832" cy="460851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 Современная школа должна создать условия для  проявления и развития одаренности у детей, чтобы каждый мог проявить свои  способности, с учетом индивидуальных особенностей и  склонностей.</a:t>
            </a:r>
          </a:p>
          <a:p>
            <a:pPr marL="0" indent="0">
              <a:buNone/>
            </a:pPr>
            <a:r>
              <a:rPr lang="ru-RU" u="sng" dirty="0" smtClean="0"/>
              <a:t>Цель :</a:t>
            </a:r>
            <a:endParaRPr lang="ru-RU" u="sng" dirty="0" smtClean="0"/>
          </a:p>
          <a:p>
            <a:pPr marL="0" indent="0">
              <a:buNone/>
            </a:pPr>
            <a:r>
              <a:rPr lang="ru-RU" dirty="0" smtClean="0"/>
              <a:t>Организация формы работы с одаренными детьми, участие в исследовательской , проектной деятельности без принуждения ребенка.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02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3040" y="836712"/>
            <a:ext cx="6196405" cy="4886357"/>
          </a:xfrm>
        </p:spPr>
        <p:txBody>
          <a:bodyPr/>
          <a:lstStyle/>
          <a:p>
            <a:r>
              <a:rPr lang="ru-RU" u="sng" dirty="0" smtClean="0"/>
              <a:t>1 этап 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r>
              <a:rPr lang="ru-RU" dirty="0" smtClean="0"/>
              <a:t>Вовлечение </a:t>
            </a:r>
            <a:r>
              <a:rPr lang="ru-RU" dirty="0"/>
              <a:t>в </a:t>
            </a:r>
            <a:r>
              <a:rPr lang="ru-RU" dirty="0" smtClean="0"/>
              <a:t>исследовательскую </a:t>
            </a:r>
            <a:r>
              <a:rPr lang="ru-RU" dirty="0"/>
              <a:t>, </a:t>
            </a:r>
            <a:r>
              <a:rPr lang="ru-RU" dirty="0" smtClean="0"/>
              <a:t>проектную деятельность (выбор направления деятельности, выбор формы для индивидуального маршрута познания)</a:t>
            </a:r>
          </a:p>
          <a:p>
            <a:r>
              <a:rPr lang="ru-RU" u="sng" dirty="0" smtClean="0"/>
              <a:t>2 этап.</a:t>
            </a:r>
          </a:p>
          <a:p>
            <a:pPr marL="0" indent="0">
              <a:buNone/>
            </a:pPr>
            <a:r>
              <a:rPr lang="ru-RU" dirty="0" smtClean="0"/>
              <a:t>Формирование базовых знаний </a:t>
            </a:r>
            <a:r>
              <a:rPr lang="ru-RU"/>
              <a:t>и </a:t>
            </a:r>
            <a:r>
              <a:rPr lang="ru-RU" smtClean="0"/>
              <a:t>умений исследовательской </a:t>
            </a:r>
            <a:r>
              <a:rPr lang="ru-RU" dirty="0"/>
              <a:t>, проектной деятельности (</a:t>
            </a:r>
            <a:r>
              <a:rPr lang="ru-RU" dirty="0" smtClean="0"/>
              <a:t>выбор темы)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103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Прямоугольник 3"/>
          <p:cNvSpPr>
            <a:spLocks noChangeArrowheads="1"/>
          </p:cNvSpPr>
          <p:nvPr/>
        </p:nvSpPr>
        <p:spPr bwMode="auto">
          <a:xfrm>
            <a:off x="107504" y="23966"/>
            <a:ext cx="87129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b="1" i="1" dirty="0" smtClean="0">
                <a:solidFill>
                  <a:srgbClr val="984807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ru-RU" altLang="ru-RU" sz="4000" b="1" u="sng" dirty="0" smtClean="0">
                <a:latin typeface="+mj-lt"/>
                <a:cs typeface="Tahoma" pitchFamily="34" charset="0"/>
              </a:rPr>
              <a:t>Актуальность</a:t>
            </a:r>
            <a:endParaRPr lang="ru-RU" altLang="ru-RU" sz="4000" b="1" u="sng" dirty="0">
              <a:latin typeface="+mj-lt"/>
              <a:cs typeface="Tahoma" pitchFamily="34" charset="0"/>
            </a:endParaRPr>
          </a:p>
        </p:txBody>
      </p:sp>
      <p:sp>
        <p:nvSpPr>
          <p:cNvPr id="6148" name="TextBox 2"/>
          <p:cNvSpPr txBox="1">
            <a:spLocks noChangeArrowheads="1"/>
          </p:cNvSpPr>
          <p:nvPr/>
        </p:nvSpPr>
        <p:spPr bwMode="auto">
          <a:xfrm>
            <a:off x="1115615" y="1175195"/>
            <a:ext cx="7056785" cy="416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8229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>
                <a:latin typeface="+mj-lt"/>
              </a:rPr>
              <a:t>ФГОС ООО (ОВЗ)</a:t>
            </a:r>
          </a:p>
          <a:p>
            <a:pPr marL="8229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>
                <a:latin typeface="+mj-lt"/>
              </a:rPr>
              <a:t>Внеурочная деятельность</a:t>
            </a:r>
          </a:p>
          <a:p>
            <a:pPr marL="8229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>
                <a:latin typeface="+mj-lt"/>
              </a:rPr>
              <a:t>Учебно-исследовательская  деятельность</a:t>
            </a:r>
          </a:p>
          <a:p>
            <a:pPr marL="82296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ru-RU" b="1" dirty="0">
                <a:latin typeface="+mj-lt"/>
              </a:rPr>
              <a:t>Проектная </a:t>
            </a:r>
            <a:r>
              <a:rPr lang="ru-RU" b="1" dirty="0" smtClean="0">
                <a:latin typeface="+mj-lt"/>
              </a:rPr>
              <a:t>деятельность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ru-RU" altLang="ru-RU" b="1" dirty="0" smtClean="0">
                <a:latin typeface="+mj-lt"/>
              </a:rPr>
              <a:t>Социальные партнёры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ru-RU" altLang="ru-RU" b="1" dirty="0" smtClean="0">
                <a:latin typeface="+mj-lt"/>
              </a:rPr>
              <a:t>Сетевое взаимодействие</a:t>
            </a:r>
          </a:p>
          <a:p>
            <a:pPr marL="82296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1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4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1" y="817583"/>
            <a:ext cx="7088668" cy="23515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196752"/>
            <a:ext cx="7560840" cy="5112568"/>
          </a:xfrm>
        </p:spPr>
        <p:txBody>
          <a:bodyPr>
            <a:normAutofit/>
          </a:bodyPr>
          <a:lstStyle/>
          <a:p>
            <a:r>
              <a:rPr lang="ru-RU" dirty="0"/>
              <a:t>В условиях современного российского образования согласно закону «Об образовании в Российской Федерации» </a:t>
            </a:r>
            <a:r>
              <a:rPr lang="ru-RU" sz="1600" b="1" dirty="0"/>
              <a:t>от 29.12.2012 г. № 273-ФЗ </a:t>
            </a:r>
            <a:r>
              <a:rPr lang="ru-RU" dirty="0"/>
              <a:t>и Профессиональному стандарту педагога </a:t>
            </a:r>
            <a:r>
              <a:rPr lang="ru-RU" dirty="0" smtClean="0"/>
              <a:t>от </a:t>
            </a:r>
            <a:r>
              <a:rPr lang="ru-RU" sz="1600" b="1" dirty="0"/>
              <a:t>18.10.2013 г. № 544н </a:t>
            </a:r>
            <a:endParaRPr lang="ru-RU" sz="1600" b="1" dirty="0" smtClean="0"/>
          </a:p>
          <a:p>
            <a:pPr marL="0" indent="0">
              <a:buNone/>
            </a:pPr>
            <a:r>
              <a:rPr lang="ru-RU" dirty="0" smtClean="0"/>
              <a:t>одной </a:t>
            </a:r>
            <a:r>
              <a:rPr lang="ru-RU" dirty="0"/>
              <a:t>из </a:t>
            </a:r>
            <a:r>
              <a:rPr lang="ru-RU" u="sng" dirty="0"/>
              <a:t>ключевых компетенций педагога </a:t>
            </a:r>
            <a:r>
              <a:rPr lang="ru-RU" dirty="0"/>
              <a:t>является готовность и способность работать с воспитанниками и обучающимися, имеющими ограниченные возможности здоровья. Таким образом, образовательные учреждения России постепенно должны переходить к практике инклюзивного воспитания и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5424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661907"/>
            <a:ext cx="6965245" cy="894885"/>
          </a:xfrm>
        </p:spPr>
        <p:txBody>
          <a:bodyPr/>
          <a:lstStyle/>
          <a:p>
            <a:r>
              <a:rPr lang="ru-RU" altLang="ru-RU" sz="3200" b="1" dirty="0" smtClean="0">
                <a:solidFill>
                  <a:srgbClr val="C00000"/>
                </a:solidFill>
              </a:rPr>
              <a:t>Международные документы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84338"/>
            <a:ext cx="7776219" cy="4446587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b="1" dirty="0" smtClean="0">
                <a:solidFill>
                  <a:srgbClr val="C00000"/>
                </a:solidFill>
              </a:rPr>
              <a:t>Конвенция ООН о правах инвалидов. 2006 год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b="1" dirty="0" smtClean="0">
                <a:solidFill>
                  <a:srgbClr val="000066"/>
                </a:solidFill>
              </a:rPr>
              <a:t>«</a:t>
            </a:r>
            <a:r>
              <a:rPr lang="ru-RU" altLang="ru-RU" sz="2000" u="sng" dirty="0" smtClean="0">
                <a:solidFill>
                  <a:srgbClr val="000066"/>
                </a:solidFill>
              </a:rPr>
              <a:t>Государства-участники признают право инвалидов на образование.</a:t>
            </a:r>
            <a:r>
              <a:rPr lang="ru-RU" altLang="ru-RU" sz="2000" dirty="0" smtClean="0">
                <a:solidFill>
                  <a:srgbClr val="000066"/>
                </a:solidFill>
              </a:rPr>
              <a:t> В целях реализации этого права без дискриминации и на основе равенства возможностей государства-участники обеспечивают инклюзивное образование на всех уровнях  обучения в течение всей жизни, стремясь при этом:</a:t>
            </a:r>
            <a:r>
              <a:rPr lang="ru-RU" altLang="ru-RU" sz="2400" dirty="0" smtClean="0">
                <a:solidFill>
                  <a:srgbClr val="000066"/>
                </a:solidFill>
              </a:rPr>
              <a:t> </a:t>
            </a:r>
            <a:r>
              <a:rPr lang="ru-RU" altLang="ru-RU" sz="2000" dirty="0" smtClean="0">
                <a:solidFill>
                  <a:srgbClr val="000066"/>
                </a:solidFill>
              </a:rPr>
              <a:t> 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 dirty="0" smtClean="0">
                <a:solidFill>
                  <a:srgbClr val="000066"/>
                </a:solidFill>
              </a:rPr>
              <a:t>а) к полному развитию человеческого потенциала, а также чувства достоинства и самоуважения и к усилению уважения прав человеческого многообразия;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 dirty="0" smtClean="0">
                <a:solidFill>
                  <a:srgbClr val="000066"/>
                </a:solidFill>
              </a:rPr>
              <a:t>б) </a:t>
            </a:r>
            <a:r>
              <a:rPr lang="ru-RU" altLang="ru-RU" sz="2000" i="1" u="sng" dirty="0" smtClean="0">
                <a:solidFill>
                  <a:srgbClr val="000066"/>
                </a:solidFill>
              </a:rPr>
              <a:t>к развитию личности, талантов и творчества инвалидов, а также их умственных и физических способностей в полном объеме;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000" i="1" dirty="0" smtClean="0">
                <a:solidFill>
                  <a:srgbClr val="000066"/>
                </a:solidFill>
              </a:rPr>
              <a:t>с) к  наделению инвалидов возможности эффективно участвовать в жизни свободного общества».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ru-RU" altLang="ru-RU" sz="2000" i="1" dirty="0" smtClean="0"/>
          </a:p>
          <a:p>
            <a:pPr>
              <a:lnSpc>
                <a:spcPct val="90000"/>
              </a:lnSpc>
            </a:pPr>
            <a:endParaRPr lang="ru-RU" altLang="ru-RU" sz="2000" i="1" dirty="0" smtClean="0"/>
          </a:p>
        </p:txBody>
      </p:sp>
      <p:pic>
        <p:nvPicPr>
          <p:cNvPr id="8198" name="Picture 7" descr="C:\Users\dudinati\Pictures\анимэ книги\knigi-1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652963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C:\Users\dudinati\Pictures\анимэ книги\knigi-1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789363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7" descr="C:\Users\dudinati\Pictures\анимэ книги\knigi-1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516563"/>
            <a:ext cx="21590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9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506161"/>
            <a:ext cx="7772400" cy="1143000"/>
          </a:xfrm>
        </p:spPr>
        <p:txBody>
          <a:bodyPr/>
          <a:lstStyle/>
          <a:p>
            <a:pPr eaLnBrk="1" hangingPunct="1"/>
            <a:r>
              <a:rPr lang="ru-RU" altLang="ru-RU" sz="3200" b="1" dirty="0" smtClean="0">
                <a:solidFill>
                  <a:srgbClr val="C00000"/>
                </a:solidFill>
              </a:rPr>
              <a:t>Федеральные документы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675230"/>
            <a:ext cx="7921625" cy="453072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solidFill>
                  <a:srgbClr val="C00000"/>
                </a:solidFill>
              </a:rPr>
              <a:t>Закон  РФ "Об </a:t>
            </a:r>
            <a:r>
              <a:rPr lang="ru-RU" altLang="ru-RU" sz="2000" b="1" dirty="0" err="1" smtClean="0">
                <a:solidFill>
                  <a:srgbClr val="C00000"/>
                </a:solidFill>
              </a:rPr>
              <a:t>образовании"о</a:t>
            </a:r>
            <a:r>
              <a:rPr lang="ru-RU" altLang="ru-RU" sz="2000" b="1" i="1" dirty="0" err="1" smtClean="0">
                <a:solidFill>
                  <a:srgbClr val="C00000"/>
                </a:solidFill>
              </a:rPr>
              <a:t>т</a:t>
            </a:r>
            <a:r>
              <a:rPr lang="ru-RU" altLang="ru-RU" sz="2000" b="1" i="1" dirty="0" smtClean="0">
                <a:solidFill>
                  <a:srgbClr val="C00000"/>
                </a:solidFill>
              </a:rPr>
              <a:t> 10 июля 1992 г. N 3266-1</a:t>
            </a:r>
            <a:endParaRPr lang="ru-RU" altLang="ru-RU" sz="1800" b="1" dirty="0" smtClean="0">
              <a:solidFill>
                <a:srgbClr val="C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ru-RU" altLang="ru-RU" sz="1800" b="1" dirty="0" smtClean="0">
                <a:solidFill>
                  <a:srgbClr val="000066"/>
                </a:solidFill>
              </a:rPr>
              <a:t>Ст.5. Государственные гарантии прав граждан Российской Федерации в области образования: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ru-RU" altLang="ru-RU" sz="1800" dirty="0" smtClean="0">
                <a:solidFill>
                  <a:srgbClr val="000066"/>
                </a:solidFill>
              </a:rPr>
              <a:t/>
            </a:r>
            <a:br>
              <a:rPr lang="ru-RU" altLang="ru-RU" sz="1800" dirty="0" smtClean="0">
                <a:solidFill>
                  <a:srgbClr val="000066"/>
                </a:solidFill>
              </a:rPr>
            </a:br>
            <a:r>
              <a:rPr lang="ru-RU" altLang="ru-RU" sz="1800" dirty="0" smtClean="0">
                <a:solidFill>
                  <a:srgbClr val="000066"/>
                </a:solidFill>
              </a:rPr>
              <a:t>1. Гражданам Российской Федерации гарантируется возможность получения образования независимо от пола, расы, национальности, языка, происхождения, места жительства, отношения к религии, убеждений, принадлежности к общественным организациям (объединениям), возраста, состояния здоровья, социального, имущественного и должностного положения, наличия судимости.                                                                                  6. </a:t>
            </a:r>
            <a:r>
              <a:rPr lang="ru-RU" altLang="ru-RU" sz="1800" u="sng" dirty="0" smtClean="0">
                <a:solidFill>
                  <a:srgbClr val="000066"/>
                </a:solidFill>
              </a:rPr>
              <a:t>Государство создает гражданам с отклонениями в развитии условия для получения ими образования, коррекции нарушений развития и социальной адаптации на основе специальных педагогических подходов</a:t>
            </a:r>
          </a:p>
          <a:p>
            <a:pPr algn="just" eaLnBrk="1" hangingPunct="1">
              <a:buFont typeface="Wingdings" pitchFamily="2" charset="2"/>
              <a:buNone/>
            </a:pPr>
            <a:endParaRPr lang="ru-RU" altLang="ru-RU" sz="1800" u="sng" dirty="0" smtClean="0"/>
          </a:p>
        </p:txBody>
      </p:sp>
      <p:pic>
        <p:nvPicPr>
          <p:cNvPr id="11268" name="Picture 7" descr="C:\Users\dudinati\Pictures\анимэ книги\knigi-1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4175"/>
            <a:ext cx="2159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 descr="C:\Users\dudinati\Pictures\анимэ книги\knigi-1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581525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4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43236" y="404664"/>
            <a:ext cx="7772400" cy="1143000"/>
          </a:xfrm>
        </p:spPr>
        <p:txBody>
          <a:bodyPr/>
          <a:lstStyle/>
          <a:p>
            <a:pPr eaLnBrk="1" hangingPunct="1"/>
            <a:r>
              <a:rPr lang="ru-RU" altLang="ru-RU" sz="3200" b="1" dirty="0" smtClean="0">
                <a:solidFill>
                  <a:srgbClr val="C00000"/>
                </a:solidFill>
              </a:rPr>
              <a:t>Федеральные документы</a:t>
            </a:r>
            <a:r>
              <a:rPr lang="ru-RU" altLang="ru-RU" sz="3600"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1" y="1557338"/>
            <a:ext cx="7704782" cy="453072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ru-RU" altLang="ru-RU" sz="2000" b="1" dirty="0" smtClean="0">
                <a:solidFill>
                  <a:srgbClr val="C00000"/>
                </a:solidFill>
              </a:rPr>
              <a:t>Национальная образовательная инициатива </a:t>
            </a:r>
            <a:br>
              <a:rPr lang="ru-RU" altLang="ru-RU" sz="2000" b="1" dirty="0" smtClean="0">
                <a:solidFill>
                  <a:srgbClr val="C00000"/>
                </a:solidFill>
              </a:rPr>
            </a:br>
            <a:r>
              <a:rPr lang="ru-RU" altLang="ru-RU" sz="2000" b="1" dirty="0" smtClean="0">
                <a:solidFill>
                  <a:srgbClr val="C00000"/>
                </a:solidFill>
              </a:rPr>
              <a:t>«Наша новая школа»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ru-RU" altLang="ru-RU" sz="2000" dirty="0" smtClean="0">
                <a:solidFill>
                  <a:srgbClr val="000066"/>
                </a:solidFill>
              </a:rPr>
              <a:t>(Утверждена Президентом Российской </a:t>
            </a:r>
            <a:r>
              <a:rPr lang="ru-RU" altLang="ru-RU" sz="2000" dirty="0" err="1" smtClean="0">
                <a:solidFill>
                  <a:srgbClr val="000066"/>
                </a:solidFill>
              </a:rPr>
              <a:t>Д.Медведевым</a:t>
            </a:r>
            <a:r>
              <a:rPr lang="ru-RU" altLang="ru-RU" sz="2000" dirty="0" smtClean="0">
                <a:solidFill>
                  <a:srgbClr val="000066"/>
                </a:solidFill>
              </a:rPr>
              <a:t> 04 февраля 2010 г., Пр-271)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ru-RU" altLang="ru-RU" sz="2000" u="sng" dirty="0" smtClean="0">
                <a:solidFill>
                  <a:srgbClr val="000066"/>
                </a:solidFill>
              </a:rPr>
              <a:t>Новая школа - это школа для всех.</a:t>
            </a:r>
            <a:r>
              <a:rPr lang="ru-RU" altLang="ru-RU" sz="2000" dirty="0" smtClean="0">
                <a:solidFill>
                  <a:srgbClr val="000066"/>
                </a:solidFill>
              </a:rPr>
              <a:t> В любой школе будет обеспечиваться успешная социализация детей с ограниченными возможностями здоровья, детей-инвалидов, детей, оставшихся без попечения родителей, находящихся в трудной жизненной ситуации.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ru-RU" altLang="ru-RU" sz="2000" dirty="0" smtClean="0">
                <a:solidFill>
                  <a:srgbClr val="000066"/>
                </a:solidFill>
              </a:rPr>
              <a:t> В каждом </a:t>
            </a:r>
            <a:r>
              <a:rPr lang="ru-RU" altLang="ru-RU" sz="2000" u="sng" dirty="0" smtClean="0">
                <a:solidFill>
                  <a:srgbClr val="000066"/>
                </a:solidFill>
              </a:rPr>
              <a:t>образовательном учреждении должна быть создана универсальная </a:t>
            </a:r>
            <a:r>
              <a:rPr lang="ru-RU" altLang="ru-RU" sz="2000" u="sng" dirty="0" err="1" smtClean="0">
                <a:solidFill>
                  <a:srgbClr val="000066"/>
                </a:solidFill>
              </a:rPr>
              <a:t>безбарьерная</a:t>
            </a:r>
            <a:r>
              <a:rPr lang="ru-RU" altLang="ru-RU" sz="2000" u="sng" dirty="0" smtClean="0">
                <a:solidFill>
                  <a:srgbClr val="000066"/>
                </a:solidFill>
              </a:rPr>
              <a:t> среда, позволяющая обеспечить полноценную интеграцию детей-инвалидов</a:t>
            </a:r>
            <a:r>
              <a:rPr lang="ru-RU" altLang="ru-RU" sz="2000" dirty="0" smtClean="0">
                <a:solidFill>
                  <a:srgbClr val="000066"/>
                </a:solidFill>
              </a:rPr>
              <a:t>. </a:t>
            </a:r>
          </a:p>
        </p:txBody>
      </p:sp>
      <p:pic>
        <p:nvPicPr>
          <p:cNvPr id="14342" name="Picture 7" descr="C:\Users\dudinati\Pictures\анимэ книги\knigi-1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213100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 descr="C:\Users\dudinati\Pictures\анимэ книги\knigi-15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365625"/>
            <a:ext cx="215900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4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7" y="692696"/>
            <a:ext cx="7304692" cy="1327371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C00000"/>
                </a:solidFill>
                <a:latin typeface="+mn-lt"/>
              </a:rPr>
              <a:t>В настоящее время обучение данной категории учащихся осуществляется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772816"/>
            <a:ext cx="7420541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по 2 основным формам</a:t>
            </a:r>
            <a:r>
              <a:rPr lang="ru-RU" dirty="0"/>
              <a:t>: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>
                <a:solidFill>
                  <a:srgbClr val="C00000"/>
                </a:solidFill>
              </a:rPr>
              <a:t>инклюзивное</a:t>
            </a:r>
            <a:r>
              <a:rPr lang="ru-RU" dirty="0" smtClean="0"/>
              <a:t> </a:t>
            </a:r>
            <a:r>
              <a:rPr lang="ru-RU" dirty="0"/>
              <a:t>образование (франц. </a:t>
            </a:r>
            <a:r>
              <a:rPr lang="ru-RU" dirty="0" err="1"/>
              <a:t>inclusif</a:t>
            </a:r>
            <a:r>
              <a:rPr lang="ru-RU" dirty="0"/>
              <a:t> – включающий в себя, от лат. </a:t>
            </a:r>
            <a:r>
              <a:rPr lang="ru-RU" dirty="0" err="1"/>
              <a:t>include</a:t>
            </a:r>
            <a:r>
              <a:rPr lang="ru-RU" dirty="0"/>
              <a:t> – заключаю, включаю; включенное обучения детей с ОВЗ в ОУ, когда образовательный процесс осуществляется с учетом образовательных потребностей ребенка) и </a:t>
            </a:r>
            <a:r>
              <a:rPr lang="ru-RU" b="1" dirty="0">
                <a:solidFill>
                  <a:srgbClr val="C00000"/>
                </a:solidFill>
              </a:rPr>
              <a:t>интегрированное</a:t>
            </a:r>
            <a:r>
              <a:rPr lang="ru-RU" dirty="0"/>
              <a:t> обучение (от лат. </a:t>
            </a:r>
            <a:r>
              <a:rPr lang="ru-RU" dirty="0" err="1"/>
              <a:t>integratio</a:t>
            </a:r>
            <a:r>
              <a:rPr lang="ru-RU" dirty="0"/>
              <a:t> – соединение, восстановление – обучение детей с ОВЗ в ОУ, когда сам ребенок приспосабливается под общеобразовательную систему). </a:t>
            </a:r>
          </a:p>
        </p:txBody>
      </p:sp>
    </p:spTree>
    <p:extLst>
      <p:ext uri="{BB962C8B-B14F-4D97-AF65-F5344CB8AC3E}">
        <p14:creationId xmlns:p14="http://schemas.microsoft.com/office/powerpoint/2010/main" val="1593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03648" y="1412776"/>
            <a:ext cx="64807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C00000"/>
                </a:solidFill>
              </a:rPr>
              <a:t>Адаптированная образовательная программа </a:t>
            </a:r>
            <a:r>
              <a:rPr lang="ru-RU" sz="2400" dirty="0" smtClean="0"/>
              <a:t>разрабатывается </a:t>
            </a:r>
            <a:r>
              <a:rPr lang="ru-RU" sz="2400" dirty="0"/>
              <a:t>образовательной организацией с учетом ФГОС по уровням образования и (или) федеральных государственных образовательных стандартов образования детей с ОВЗ на основании основной общеобразовательной программы и в соответствии с особыми образовательными потребностями лиц с ОВЗ</a:t>
            </a:r>
          </a:p>
        </p:txBody>
      </p:sp>
    </p:spTree>
    <p:extLst>
      <p:ext uri="{BB962C8B-B14F-4D97-AF65-F5344CB8AC3E}">
        <p14:creationId xmlns:p14="http://schemas.microsoft.com/office/powerpoint/2010/main" val="233799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620688"/>
            <a:ext cx="7560840" cy="5102381"/>
          </a:xfrm>
        </p:spPr>
        <p:txBody>
          <a:bodyPr/>
          <a:lstStyle/>
          <a:p>
            <a:r>
              <a:rPr lang="ru-RU" dirty="0"/>
              <a:t>Одним из условий эффективной работы образовательного учреждения в области развития инклюзивной культуры, политики и практики является наличие грамотной системы комплексного психолого-медико-педагогического </a:t>
            </a:r>
            <a:r>
              <a:rPr lang="ru-RU" dirty="0" smtClean="0"/>
              <a:t>сопровождения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Педагоги </a:t>
            </a:r>
            <a:r>
              <a:rPr lang="ru-RU" dirty="0"/>
              <a:t>и специалисты (учителя-логопеды,  педагоги-психологи, педагоги-дефектологи, тифлопедагог, сурдопедагог, социальные педагоги) осуществляют комплексное сопровождение детей  с ограниченными возможностями здоровья.</a:t>
            </a:r>
          </a:p>
        </p:txBody>
      </p:sp>
    </p:spTree>
    <p:extLst>
      <p:ext uri="{BB962C8B-B14F-4D97-AF65-F5344CB8AC3E}">
        <p14:creationId xmlns:p14="http://schemas.microsoft.com/office/powerpoint/2010/main" val="28990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Цель:</a:t>
            </a:r>
            <a:endParaRPr lang="ru-RU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119257"/>
            <a:ext cx="7632848" cy="3603812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 smtClean="0">
                <a:latin typeface="+mj-lt"/>
              </a:rPr>
              <a:t>Повышение </a:t>
            </a:r>
            <a:r>
              <a:rPr lang="ru-RU" sz="3200" b="1" dirty="0">
                <a:latin typeface="+mj-lt"/>
              </a:rPr>
              <a:t>профессиональной компетентности, творческого роста и самореализации учителей изобразительного искусства для обеспечения </a:t>
            </a:r>
            <a:r>
              <a:rPr lang="ru-RU" sz="3200" b="1" dirty="0" smtClean="0">
                <a:latin typeface="+mj-lt"/>
              </a:rPr>
              <a:t>качества образования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62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1"/>
            <a:ext cx="7704855" cy="216024"/>
          </a:xfrm>
        </p:spPr>
        <p:txBody>
          <a:bodyPr>
            <a:normAutofit fontScale="90000"/>
          </a:bodyPr>
          <a:lstStyle/>
          <a:p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692695"/>
            <a:ext cx="6768752" cy="54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b="14335"/>
          <a:stretch/>
        </p:blipFill>
        <p:spPr bwMode="auto">
          <a:xfrm>
            <a:off x="611560" y="548680"/>
            <a:ext cx="8064896" cy="59046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315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36713"/>
            <a:ext cx="7344816" cy="532859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628166" y="3244334"/>
            <a:ext cx="3887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Задачами Концепции являются:</a:t>
            </a:r>
          </a:p>
        </p:txBody>
      </p:sp>
    </p:spTree>
    <p:extLst>
      <p:ext uri="{BB962C8B-B14F-4D97-AF65-F5344CB8AC3E}">
        <p14:creationId xmlns:p14="http://schemas.microsoft.com/office/powerpoint/2010/main" val="253759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817582"/>
            <a:ext cx="7560839" cy="120248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rgbClr val="C00000"/>
                </a:solidFill>
              </a:rPr>
              <a:t>В настоящее время по многим учебным предметам и предметным областям разрабатываются концепции.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420888"/>
            <a:ext cx="7560840" cy="4118055"/>
          </a:xfrm>
        </p:spPr>
        <p:txBody>
          <a:bodyPr>
            <a:normAutofit/>
          </a:bodyPr>
          <a:lstStyle/>
          <a:p>
            <a:r>
              <a:rPr lang="ru-RU" dirty="0"/>
              <a:t>В проекте Концепции преподавания предметной области «Искусство» в Российской Федерации представлены система теоретических положений, базовых принципов, целей, задач и рекомендаций по решению наиболее актуальных проблем, а также основных направлений совершенствования преподавания предметной области «Искусство»</a:t>
            </a:r>
          </a:p>
        </p:txBody>
      </p:sp>
    </p:spTree>
    <p:extLst>
      <p:ext uri="{BB962C8B-B14F-4D97-AF65-F5344CB8AC3E}">
        <p14:creationId xmlns:p14="http://schemas.microsoft.com/office/powerpoint/2010/main" val="25328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124744"/>
            <a:ext cx="7272808" cy="5328592"/>
          </a:xfrm>
        </p:spPr>
        <p:txBody>
          <a:bodyPr/>
          <a:lstStyle/>
          <a:p>
            <a:r>
              <a:rPr lang="ru-RU" sz="3600" b="1" dirty="0" smtClean="0">
                <a:solidFill>
                  <a:srgbClr val="C00000"/>
                </a:solidFill>
                <a:latin typeface="+mj-lt"/>
              </a:rPr>
              <a:t>Цель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sz="2800" dirty="0" smtClean="0"/>
              <a:t>обеспечение </a:t>
            </a:r>
            <a:r>
              <a:rPr lang="ru-RU" sz="2800" u="sng" dirty="0"/>
              <a:t>высокого качества изучения и преподавания п</a:t>
            </a:r>
            <a:r>
              <a:rPr lang="ru-RU" sz="2800" dirty="0"/>
              <a:t>редметной области «Искусство» в образовательных организациях в соответствии с меняющимися запросами населения, перспективными задачами развития российского общества и вызовами времени. </a:t>
            </a:r>
          </a:p>
        </p:txBody>
      </p:sp>
    </p:spTree>
    <p:extLst>
      <p:ext uri="{BB962C8B-B14F-4D97-AF65-F5344CB8AC3E}">
        <p14:creationId xmlns:p14="http://schemas.microsoft.com/office/powerpoint/2010/main" val="19615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C00000"/>
                </a:solidFill>
              </a:rPr>
              <a:t>Задачами Концепции являются:</a:t>
            </a:r>
            <a:r>
              <a:rPr lang="ru-RU" b="1" dirty="0">
                <a:solidFill>
                  <a:srgbClr val="C00000"/>
                </a:solidFill>
              </a:rPr>
              <a:t/>
            </a:r>
            <a:br>
              <a:rPr lang="ru-RU" b="1" dirty="0">
                <a:solidFill>
                  <a:srgbClr val="C00000"/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00808"/>
            <a:ext cx="7488832" cy="4536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- совершенствование </a:t>
            </a:r>
            <a:r>
              <a:rPr lang="ru-RU" dirty="0"/>
              <a:t>содержания предметной области «Искусство» на всех уровнях общего образования;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развитие </a:t>
            </a:r>
            <a:r>
              <a:rPr lang="ru-RU" dirty="0"/>
              <a:t>общедоступных информационных ресурсов как инструментов деятельности обучающихся и учителей;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обеспечение </a:t>
            </a:r>
            <a:r>
              <a:rPr lang="ru-RU" dirty="0"/>
              <a:t>условий для приобретения обучающимися базовых умений и навыков в области выбранного ими вида искусства;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создание </a:t>
            </a:r>
            <a:r>
              <a:rPr lang="ru-RU" dirty="0"/>
              <a:t>условий для повышения кадрового потенциала педагогических работников предметной области «Искусство».</a:t>
            </a:r>
          </a:p>
        </p:txBody>
      </p:sp>
    </p:spTree>
    <p:extLst>
      <p:ext uri="{BB962C8B-B14F-4D97-AF65-F5344CB8AC3E}">
        <p14:creationId xmlns:p14="http://schemas.microsoft.com/office/powerpoint/2010/main" val="18629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836712"/>
            <a:ext cx="7776864" cy="120248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Проблемы мотивационного характера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119256"/>
            <a:ext cx="7488832" cy="4190063"/>
          </a:xfrm>
        </p:spPr>
        <p:txBody>
          <a:bodyPr>
            <a:normAutofit/>
          </a:bodyPr>
          <a:lstStyle/>
          <a:p>
            <a:r>
              <a:rPr lang="ru-RU" dirty="0"/>
              <a:t>Изменение форм существования </a:t>
            </a:r>
            <a:r>
              <a:rPr lang="ru-RU" dirty="0" smtClean="0"/>
              <a:t>произведений </a:t>
            </a:r>
            <a:r>
              <a:rPr lang="ru-RU" dirty="0"/>
              <a:t>изобразительного искусства в современном мире (виртуальные интерактивные формы искусства; произведения искусства, созданные с применением компьютерных </a:t>
            </a:r>
            <a:r>
              <a:rPr lang="ru-RU" dirty="0" smtClean="0"/>
              <a:t>технологий) </a:t>
            </a:r>
            <a:r>
              <a:rPr lang="ru-RU" dirty="0"/>
              <a:t>оказывает влияние на снижение интереса обучающихся к предметной области «Искусство». </a:t>
            </a:r>
          </a:p>
        </p:txBody>
      </p:sp>
    </p:spTree>
    <p:extLst>
      <p:ext uri="{BB962C8B-B14F-4D97-AF65-F5344CB8AC3E}">
        <p14:creationId xmlns:p14="http://schemas.microsoft.com/office/powerpoint/2010/main" val="3904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7" y="817582"/>
            <a:ext cx="7304692" cy="120248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Проблемы содержательного характера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119256"/>
            <a:ext cx="7704856" cy="4334079"/>
          </a:xfrm>
        </p:spPr>
        <p:txBody>
          <a:bodyPr>
            <a:normAutofit/>
          </a:bodyPr>
          <a:lstStyle/>
          <a:p>
            <a:r>
              <a:rPr lang="ru-RU" dirty="0"/>
              <a:t>В содержании образовательных программ предметной области «Искусство» недостаточное количество учебного времени уделяется </a:t>
            </a:r>
            <a:r>
              <a:rPr lang="ru-RU" u="sng" dirty="0"/>
              <a:t>практической творческой и проектной деятельности о</a:t>
            </a:r>
            <a:r>
              <a:rPr lang="ru-RU" dirty="0"/>
              <a:t>бучающихся в соответствии с возрастными особенностями на основе системно-</a:t>
            </a:r>
            <a:r>
              <a:rPr lang="ru-RU" dirty="0" err="1"/>
              <a:t>деятельностного</a:t>
            </a:r>
            <a:r>
              <a:rPr lang="ru-RU" dirty="0"/>
              <a:t> подхода </a:t>
            </a:r>
            <a:r>
              <a:rPr lang="ru-RU" dirty="0" smtClean="0"/>
              <a:t>(художественная</a:t>
            </a:r>
            <a:r>
              <a:rPr lang="ru-RU" dirty="0"/>
              <a:t>, интегрированная проектная деятельность), что снижает возможности повышения уровня индивидуального творческого развития обучающихся</a:t>
            </a:r>
          </a:p>
        </p:txBody>
      </p:sp>
    </p:spTree>
    <p:extLst>
      <p:ext uri="{BB962C8B-B14F-4D97-AF65-F5344CB8AC3E}">
        <p14:creationId xmlns:p14="http://schemas.microsoft.com/office/powerpoint/2010/main" val="30340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620688"/>
            <a:ext cx="6965245" cy="1202485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C00000"/>
                </a:solidFill>
              </a:rPr>
              <a:t>Проблемы методического характера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446449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настоящее время необходима модернизация содержания учебно- методических материалов в соответствии с вызовами современности: усиление внимания к системно-</a:t>
            </a:r>
            <a:r>
              <a:rPr lang="ru-RU" dirty="0" err="1"/>
              <a:t>деятельностному</a:t>
            </a:r>
            <a:r>
              <a:rPr lang="ru-RU" dirty="0"/>
              <a:t> подходу, </a:t>
            </a:r>
            <a:r>
              <a:rPr lang="ru-RU" u="sng" dirty="0"/>
              <a:t>увеличение времени на индивидуальные проекты и творческую деятельность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методическом обеспечении учебных предметов недостаточно внимания уделяется использованию информационно-коммуникационных технологий из-за отсутствия достаточной методической подготовки педагогических кадров в данной области.</a:t>
            </a:r>
          </a:p>
        </p:txBody>
      </p:sp>
    </p:spTree>
    <p:extLst>
      <p:ext uri="{BB962C8B-B14F-4D97-AF65-F5344CB8AC3E}">
        <p14:creationId xmlns:p14="http://schemas.microsoft.com/office/powerpoint/2010/main" val="37498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620688"/>
            <a:ext cx="7776864" cy="5688632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Освоение учебного предмета </a:t>
            </a:r>
            <a:r>
              <a:rPr lang="ru-RU" dirty="0"/>
              <a:t>должно предусматривать: </a:t>
            </a:r>
            <a:endParaRPr lang="ru-RU" dirty="0" smtClean="0"/>
          </a:p>
          <a:p>
            <a:r>
              <a:rPr lang="ru-RU" dirty="0" smtClean="0"/>
              <a:t>овладение </a:t>
            </a:r>
            <a:r>
              <a:rPr lang="ru-RU" dirty="0"/>
              <a:t>выразительными средствами живописи, графики, скульптуры, декоративно-прикладных и конструктивных искусств; </a:t>
            </a:r>
            <a:endParaRPr lang="ru-RU" dirty="0" smtClean="0"/>
          </a:p>
          <a:p>
            <a:r>
              <a:rPr lang="ru-RU" dirty="0" smtClean="0"/>
              <a:t>получение </a:t>
            </a:r>
            <a:r>
              <a:rPr lang="ru-RU" dirty="0"/>
              <a:t>опыта художественно-творческой деятельности в разных видах изобразительного и декоративно-прикладного искусства, художественного проектирования и конструирования; </a:t>
            </a:r>
            <a:endParaRPr lang="ru-RU" dirty="0" smtClean="0"/>
          </a:p>
          <a:p>
            <a:r>
              <a:rPr lang="ru-RU" dirty="0" smtClean="0"/>
              <a:t>воспитание </a:t>
            </a:r>
            <a:r>
              <a:rPr lang="ru-RU" dirty="0"/>
              <a:t>эмоционально-ценностного, эстетического отношения к окружающей действительности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 </a:t>
            </a:r>
            <a:r>
              <a:rPr lang="ru-RU" dirty="0"/>
              <a:t>знакомство с шедеврами отечественного и мирового изобразительного искусства, народным декоративно-прикладным искусством; </a:t>
            </a:r>
            <a:endParaRPr lang="ru-RU" dirty="0" smtClean="0"/>
          </a:p>
          <a:p>
            <a:r>
              <a:rPr lang="ru-RU" dirty="0" smtClean="0"/>
              <a:t>использование </a:t>
            </a:r>
            <a:r>
              <a:rPr lang="ru-RU" dirty="0"/>
              <a:t>информационно-коммуникационных ресурсов в процессе создания творческого продукта; </a:t>
            </a:r>
            <a:endParaRPr lang="ru-RU" dirty="0" smtClean="0"/>
          </a:p>
          <a:p>
            <a:r>
              <a:rPr lang="ru-RU" dirty="0" smtClean="0"/>
              <a:t>формирование </a:t>
            </a:r>
            <a:r>
              <a:rPr lang="ru-RU" dirty="0"/>
              <a:t>умений анализировать, представлять, оценивать, сопоставлять, интерпретировать произведения изобразительного искусства и создавать на этой основе собственные художественные образы.</a:t>
            </a:r>
          </a:p>
        </p:txBody>
      </p:sp>
    </p:spTree>
    <p:extLst>
      <p:ext uri="{BB962C8B-B14F-4D97-AF65-F5344CB8AC3E}">
        <p14:creationId xmlns:p14="http://schemas.microsoft.com/office/powerpoint/2010/main" val="42909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54868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ru-RU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Задачи:</a:t>
            </a:r>
            <a:br>
              <a:rPr lang="ru-RU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484785"/>
            <a:ext cx="7776864" cy="5256583"/>
          </a:xfrm>
        </p:spPr>
        <p:txBody>
          <a:bodyPr>
            <a:normAutofit fontScale="55000" lnSpcReduction="20000"/>
          </a:bodyPr>
          <a:lstStyle/>
          <a:p>
            <a:r>
              <a:rPr lang="ru-RU" sz="2800" dirty="0" smtClean="0">
                <a:latin typeface="+mj-lt"/>
              </a:rPr>
              <a:t>повышать </a:t>
            </a:r>
            <a:r>
              <a:rPr lang="ru-RU" sz="2800" dirty="0">
                <a:latin typeface="+mj-lt"/>
              </a:rPr>
              <a:t>профессиональное мастерство (компетентность) через организацию и проведение мероприятий в рамках сообщества;</a:t>
            </a:r>
          </a:p>
          <a:p>
            <a:r>
              <a:rPr lang="ru-RU" sz="2800" dirty="0">
                <a:latin typeface="+mj-lt"/>
              </a:rPr>
              <a:t>- повышать теоретическую и методическую подготовку педагогов по вопросам профильного образования;</a:t>
            </a:r>
          </a:p>
          <a:p>
            <a:r>
              <a:rPr lang="ru-RU" sz="2800" dirty="0">
                <a:latin typeface="+mj-lt"/>
              </a:rPr>
              <a:t> - повышать мотивацию учителей на участие в изучении и применении новых образовательных технологий; </a:t>
            </a:r>
          </a:p>
          <a:p>
            <a:r>
              <a:rPr lang="ru-RU" sz="2800" dirty="0">
                <a:latin typeface="+mj-lt"/>
              </a:rPr>
              <a:t>- повышать профессиональные компетентности учителя: инновационные технологии, ИКТ в преподавании изобразительного искусства, использование медиа-ресурсов как источника информации, компьютерная поддержка деятельности учителя на разных этапах урока; </a:t>
            </a:r>
          </a:p>
          <a:p>
            <a:r>
              <a:rPr lang="ru-RU" sz="2800" dirty="0">
                <a:latin typeface="+mj-lt"/>
              </a:rPr>
              <a:t>- создавать условия для выявления, изучения и обобщения передового педагогического опыта;</a:t>
            </a:r>
          </a:p>
          <a:p>
            <a:endParaRPr lang="ru-RU" sz="2800" dirty="0">
              <a:latin typeface="+mj-lt"/>
            </a:endParaRPr>
          </a:p>
          <a:p>
            <a:r>
              <a:rPr lang="ru-RU" sz="2800" dirty="0">
                <a:latin typeface="+mj-lt"/>
              </a:rPr>
              <a:t>-развитие новых форм методической поддержки, основанных на принципах сетевого взаимодействия;</a:t>
            </a:r>
          </a:p>
          <a:p>
            <a:endParaRPr lang="ru-RU" sz="2800" dirty="0">
              <a:latin typeface="+mj-lt"/>
            </a:endParaRPr>
          </a:p>
          <a:p>
            <a:r>
              <a:rPr lang="ru-RU" sz="2800" dirty="0">
                <a:latin typeface="+mj-lt"/>
              </a:rPr>
              <a:t>- повышать эффективность внедрения в педагогическую практику проектной деятельности школьников, как средство формирования УУД и средства контрольно-оценочной деятельности;</a:t>
            </a:r>
          </a:p>
          <a:p>
            <a:r>
              <a:rPr lang="ru-RU" sz="2800" dirty="0">
                <a:latin typeface="+mj-lt"/>
              </a:rPr>
              <a:t>- выявление и поддержка талантливых детей через учебную, внеурочную деятельность, творческие конкурсы</a:t>
            </a:r>
            <a:r>
              <a:rPr lang="ru-RU" sz="2800" dirty="0" smtClean="0">
                <a:latin typeface="+mj-lt"/>
              </a:rPr>
              <a:t>.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995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Реализация Концепции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632848" cy="4467908"/>
          </a:xfrm>
        </p:spPr>
        <p:txBody>
          <a:bodyPr>
            <a:normAutofit/>
          </a:bodyPr>
          <a:lstStyle/>
          <a:p>
            <a:r>
              <a:rPr lang="ru-RU" sz="2800" dirty="0"/>
              <a:t>Планируемым механизмом реализации настоящей Концепции является включение соответствующих задач в осуществляемые мероприятия целевых федеральных и региональных программ и программ развития отдельных образовательных организаций</a:t>
            </a:r>
          </a:p>
        </p:txBody>
      </p:sp>
    </p:spTree>
    <p:extLst>
      <p:ext uri="{BB962C8B-B14F-4D97-AF65-F5344CB8AC3E}">
        <p14:creationId xmlns:p14="http://schemas.microsoft.com/office/powerpoint/2010/main" val="29807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6965245" cy="811218"/>
          </a:xfrm>
        </p:spPr>
        <p:txBody>
          <a:bodyPr>
            <a:normAutofit fontScale="90000"/>
          </a:bodyPr>
          <a:lstStyle/>
          <a:p>
            <a:r>
              <a:rPr lang="ru-RU" b="1" u="sng" dirty="0"/>
              <a:t>Заседание МО №1 </a:t>
            </a:r>
            <a:br>
              <a:rPr lang="ru-RU" b="1" u="sng" dirty="0"/>
            </a:br>
            <a:endParaRPr lang="ru-RU" b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836712"/>
            <a:ext cx="7488832" cy="5400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/>
              <a:t> </a:t>
            </a:r>
            <a:r>
              <a:rPr lang="ru-RU" b="1" dirty="0">
                <a:solidFill>
                  <a:srgbClr val="C00000"/>
                </a:solidFill>
              </a:rPr>
              <a:t>«Организация эффективной деятельности педагогического сообщества учителей ИЗО в </a:t>
            </a:r>
            <a:r>
              <a:rPr lang="ru-RU" b="1" dirty="0" smtClean="0">
                <a:solidFill>
                  <a:srgbClr val="C00000"/>
                </a:solidFill>
              </a:rPr>
              <a:t>условиях </a:t>
            </a:r>
            <a:r>
              <a:rPr lang="ru-RU" b="1" dirty="0">
                <a:solidFill>
                  <a:srgbClr val="C00000"/>
                </a:solidFill>
              </a:rPr>
              <a:t>реализации ФГОС</a:t>
            </a:r>
            <a:r>
              <a:rPr lang="ru-RU" b="1" dirty="0" smtClean="0">
                <a:solidFill>
                  <a:srgbClr val="C00000"/>
                </a:solidFill>
              </a:rPr>
              <a:t>»</a:t>
            </a:r>
          </a:p>
          <a:p>
            <a:pPr marL="0" indent="0" algn="just">
              <a:buNone/>
            </a:pPr>
            <a:endParaRPr lang="ru-RU" b="1" dirty="0" smtClean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ru-RU" b="1" dirty="0" smtClean="0"/>
              <a:t>1</a:t>
            </a:r>
            <a:r>
              <a:rPr lang="ru-RU" b="1" dirty="0"/>
              <a:t>.	Обсуждение и утверждение плана работы на 2019-20год.</a:t>
            </a:r>
          </a:p>
          <a:p>
            <a:pPr marL="0" indent="0" algn="just">
              <a:buNone/>
            </a:pPr>
            <a:r>
              <a:rPr lang="ru-RU" b="1" dirty="0"/>
              <a:t>2.	Разработка олимпиадных заданий для проведения школьного этапа всероссийской олимпиады школьников по Искусству и МХК</a:t>
            </a:r>
          </a:p>
          <a:p>
            <a:pPr marL="0" indent="0" algn="just">
              <a:buNone/>
            </a:pPr>
            <a:r>
              <a:rPr lang="ru-RU" b="1" dirty="0"/>
              <a:t>3.	Выбор темы, сроки, обсуждение и утверждение положения о конкурсе детских рисунков в рамках ГМО. </a:t>
            </a:r>
          </a:p>
          <a:p>
            <a:pPr marL="0" indent="0" algn="just">
              <a:buNone/>
            </a:pPr>
            <a:r>
              <a:rPr lang="ru-RU" b="1" dirty="0"/>
              <a:t>4.	Организация исследовательской деятельности обучающихся, как одна из форм работы с одаренными детьми.</a:t>
            </a:r>
          </a:p>
          <a:p>
            <a:pPr marL="0" indent="0" algn="just">
              <a:buNone/>
            </a:pP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6965245" cy="504056"/>
          </a:xfrm>
        </p:spPr>
        <p:txBody>
          <a:bodyPr>
            <a:normAutofit fontScale="90000"/>
          </a:bodyPr>
          <a:lstStyle/>
          <a:p>
            <a:r>
              <a:rPr lang="ru-RU" b="1" u="sng" dirty="0"/>
              <a:t>Заседание МО </a:t>
            </a:r>
            <a:r>
              <a:rPr lang="ru-RU" b="1" u="sng" dirty="0" smtClean="0"/>
              <a:t>№2 </a:t>
            </a:r>
            <a:r>
              <a:rPr lang="ru-RU" b="1" u="sng" dirty="0"/>
              <a:t/>
            </a:r>
            <a:br>
              <a:rPr lang="ru-RU" b="1" u="sng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764704"/>
            <a:ext cx="7632848" cy="5544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b="1" dirty="0" smtClean="0">
                <a:solidFill>
                  <a:srgbClr val="C00000"/>
                </a:solidFill>
              </a:rPr>
              <a:t>« </a:t>
            </a:r>
            <a:r>
              <a:rPr lang="ru-RU" sz="2600" b="1" dirty="0">
                <a:solidFill>
                  <a:srgbClr val="C00000"/>
                </a:solidFill>
              </a:rPr>
              <a:t>Основные направления реализации  Концепции преподавания предметной области Искусство</a:t>
            </a:r>
            <a:r>
              <a:rPr lang="ru-RU" sz="2600" b="1" dirty="0" smtClean="0">
                <a:solidFill>
                  <a:srgbClr val="C00000"/>
                </a:solidFill>
              </a:rPr>
              <a:t>»</a:t>
            </a:r>
          </a:p>
          <a:p>
            <a:pPr marL="0" indent="0" algn="r">
              <a:buNone/>
            </a:pPr>
            <a:r>
              <a:rPr lang="ru-RU" sz="2600" b="1" u="sng" dirty="0"/>
              <a:t>05.12.19</a:t>
            </a:r>
          </a:p>
          <a:p>
            <a:pPr marL="0" indent="0">
              <a:buNone/>
            </a:pPr>
            <a:r>
              <a:rPr lang="ru-RU" sz="2600" b="1" dirty="0"/>
              <a:t>1.	Контрольно-измерительные материалы для оценки качества подготовки обучающихся  по предмету  ИЗО</a:t>
            </a:r>
          </a:p>
          <a:p>
            <a:pPr marL="0" indent="0">
              <a:buNone/>
            </a:pPr>
            <a:r>
              <a:rPr lang="ru-RU" sz="2600" b="1" dirty="0"/>
              <a:t>2.	Разработка  учебно-методических материалов нового поколения </a:t>
            </a:r>
          </a:p>
          <a:p>
            <a:pPr marL="0" indent="0">
              <a:buNone/>
            </a:pPr>
            <a:r>
              <a:rPr lang="ru-RU" sz="2600" b="1" dirty="0"/>
              <a:t>3.	Использование  ИКТ  для диагностики достижений результатов обучающихся</a:t>
            </a:r>
            <a:r>
              <a:rPr lang="ru-RU" sz="2600" b="1" dirty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endParaRPr lang="ru-RU" sz="26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70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31709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ru-RU" b="1" u="sng" dirty="0"/>
              <a:t>Заседание МО </a:t>
            </a:r>
            <a:r>
              <a:rPr lang="ru-RU" b="1" u="sng" dirty="0" smtClean="0"/>
              <a:t>№3 </a:t>
            </a:r>
            <a:r>
              <a:rPr lang="ru-RU" b="1" u="sng" dirty="0"/>
              <a:t/>
            </a:r>
            <a:br>
              <a:rPr lang="ru-RU" b="1" u="sng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836712"/>
            <a:ext cx="7335917" cy="51845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rgbClr val="C00000"/>
                </a:solidFill>
              </a:rPr>
              <a:t>«</a:t>
            </a:r>
            <a:r>
              <a:rPr lang="ru-RU" b="1" dirty="0">
                <a:solidFill>
                  <a:srgbClr val="C00000"/>
                </a:solidFill>
              </a:rPr>
              <a:t>Преемственность содержания уроков  предметной области «Искусство» и внеурочной деятельности</a:t>
            </a:r>
            <a:r>
              <a:rPr lang="ru-RU" b="1" dirty="0" smtClean="0">
                <a:solidFill>
                  <a:srgbClr val="C00000"/>
                </a:solidFill>
              </a:rPr>
              <a:t>»</a:t>
            </a:r>
          </a:p>
          <a:p>
            <a:pPr marL="0" indent="0" algn="r">
              <a:buNone/>
            </a:pPr>
            <a:r>
              <a:rPr lang="ru-RU" b="1" u="sng" dirty="0" smtClean="0"/>
              <a:t>13.02.20</a:t>
            </a:r>
          </a:p>
          <a:p>
            <a:pPr marL="0" indent="0" algn="r">
              <a:buNone/>
            </a:pPr>
            <a:endParaRPr lang="ru-RU" b="1" u="sng" dirty="0"/>
          </a:p>
          <a:p>
            <a:pPr marL="0" indent="0">
              <a:buNone/>
            </a:pPr>
            <a:r>
              <a:rPr lang="ru-RU" b="1" dirty="0"/>
              <a:t>1.	Необходимое обеспечение условий для приобретения обучающимися базовых умений и навыков в выбранной области вида искусства.</a:t>
            </a:r>
          </a:p>
          <a:p>
            <a:pPr marL="0" indent="0">
              <a:buNone/>
            </a:pPr>
            <a:r>
              <a:rPr lang="ru-RU" b="1" dirty="0"/>
              <a:t>2.	Необходимые условия  для работы художественных мастерских.</a:t>
            </a:r>
          </a:p>
          <a:p>
            <a:pPr marL="0" indent="0">
              <a:buNone/>
            </a:pPr>
            <a:r>
              <a:rPr lang="ru-RU" b="1" dirty="0"/>
              <a:t>3.	Этнокультурные и национальные особенности региона при разработке учебно-методических материалов.</a:t>
            </a:r>
          </a:p>
          <a:p>
            <a:pPr marL="0" indent="0">
              <a:buNone/>
            </a:pPr>
            <a:r>
              <a:rPr lang="ru-RU" b="1" dirty="0"/>
              <a:t>4.	Мастер-класс по скульптуре</a:t>
            </a:r>
          </a:p>
          <a:p>
            <a:pPr marL="0" indent="0">
              <a:buNone/>
            </a:pPr>
            <a:r>
              <a:rPr lang="ru-RU" b="1" dirty="0"/>
              <a:t>«Символ года»</a:t>
            </a:r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017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965245" cy="883226"/>
          </a:xfrm>
        </p:spPr>
        <p:txBody>
          <a:bodyPr>
            <a:normAutofit fontScale="90000"/>
          </a:bodyPr>
          <a:lstStyle/>
          <a:p>
            <a:r>
              <a:rPr lang="ru-RU" b="1" u="sng" dirty="0"/>
              <a:t>Заседание МО </a:t>
            </a:r>
            <a:r>
              <a:rPr lang="ru-RU" b="1" u="sng" dirty="0" smtClean="0"/>
              <a:t>№4 </a:t>
            </a:r>
            <a:r>
              <a:rPr lang="ru-RU" b="1" u="sng" dirty="0">
                <a:solidFill>
                  <a:srgbClr val="C00000"/>
                </a:solidFill>
              </a:rPr>
              <a:t/>
            </a:r>
            <a:br>
              <a:rPr lang="ru-RU" b="1" u="sng" dirty="0">
                <a:solidFill>
                  <a:srgbClr val="C00000"/>
                </a:solidFill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692696"/>
            <a:ext cx="7416824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</a:rPr>
              <a:t>«Профессиональная компетентность и педагогическое мастерство учителя – условие повышения качества образования» </a:t>
            </a:r>
            <a:endParaRPr lang="ru-RU" b="1" dirty="0" smtClean="0">
              <a:solidFill>
                <a:srgbClr val="C00000"/>
              </a:solidFill>
            </a:endParaRPr>
          </a:p>
          <a:p>
            <a:pPr marL="0" indent="0" algn="r">
              <a:buNone/>
            </a:pPr>
            <a:r>
              <a:rPr lang="ru-RU" b="1" u="sng" dirty="0" smtClean="0"/>
              <a:t>24.04.20</a:t>
            </a:r>
          </a:p>
          <a:p>
            <a:pPr marL="0" indent="0">
              <a:buNone/>
            </a:pPr>
            <a:endParaRPr lang="ru-RU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b="1" dirty="0" smtClean="0"/>
              <a:t>1</a:t>
            </a:r>
            <a:r>
              <a:rPr lang="ru-RU" b="1" dirty="0"/>
              <a:t>.	Анализ работы МО учителей  ИЗО за 2019-2020 учебный год. </a:t>
            </a:r>
          </a:p>
          <a:p>
            <a:pPr marL="0" indent="0">
              <a:buNone/>
            </a:pPr>
            <a:r>
              <a:rPr lang="ru-RU" b="1" dirty="0"/>
              <a:t>2.	 </a:t>
            </a:r>
            <a:r>
              <a:rPr lang="ru-RU" b="1" dirty="0" err="1"/>
              <a:t>Метапредметный</a:t>
            </a:r>
            <a:r>
              <a:rPr lang="ru-RU" b="1" dirty="0"/>
              <a:t> подход на уроках ИЗО в условиях реализации ФГОС</a:t>
            </a:r>
          </a:p>
          <a:p>
            <a:pPr marL="0" indent="0">
              <a:buNone/>
            </a:pPr>
            <a:r>
              <a:rPr lang="ru-RU" b="1" dirty="0"/>
              <a:t>3.	Предложения по улучшению деятельности ГМО и выявление проблем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6106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В течение </a:t>
            </a:r>
            <a:r>
              <a:rPr lang="ru-RU" b="1" dirty="0" smtClean="0">
                <a:solidFill>
                  <a:srgbClr val="C00000"/>
                </a:solidFill>
              </a:rPr>
              <a:t>года: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1700808"/>
            <a:ext cx="7056784" cy="4392488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Представление педагогического опыта  творчески работающих педагогов МО. Пополнение сайта.</a:t>
            </a:r>
          </a:p>
          <a:p>
            <a:pPr lvl="0"/>
            <a:r>
              <a:rPr lang="ru-RU" dirty="0"/>
              <a:t>«Безграничное пространство урока». Открытые уроки</a:t>
            </a:r>
          </a:p>
          <a:p>
            <a:pPr lvl="0"/>
            <a:r>
              <a:rPr lang="ru-RU" dirty="0"/>
              <a:t>«Творческая мастерская». Мастер-классы</a:t>
            </a:r>
          </a:p>
          <a:p>
            <a:pPr lvl="0"/>
            <a:r>
              <a:rPr lang="ru-RU" dirty="0"/>
              <a:t>«Методическое портфолио педагога». Оформление методической «копилки».</a:t>
            </a:r>
          </a:p>
          <a:p>
            <a:pPr lvl="0"/>
            <a:r>
              <a:rPr lang="ru-RU" dirty="0"/>
              <a:t> Работа по темам самообразования.</a:t>
            </a:r>
          </a:p>
          <a:p>
            <a:pPr lvl="0"/>
            <a:r>
              <a:rPr lang="ru-RU" dirty="0"/>
              <a:t>Обмен опытом.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2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426760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Организация исследовательской деятельности обучающихся, как одна из форм работы с одаренными </a:t>
            </a:r>
            <a:r>
              <a:rPr lang="ru-RU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детьми</a:t>
            </a:r>
            <a:r>
              <a:rPr lang="ru-RU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7664" y="4869159"/>
            <a:ext cx="6111781" cy="853909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581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нопка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Кнопка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нопк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280</TotalTime>
  <Words>1112</Words>
  <Application>Microsoft Office PowerPoint</Application>
  <PresentationFormat>Экран (4:3)</PresentationFormat>
  <Paragraphs>114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Кнопка</vt:lpstr>
      <vt:lpstr> План работы ГМО учителей изобразительного искусства на 2019-2020 учебный год   </vt:lpstr>
      <vt:lpstr>Цель:</vt:lpstr>
      <vt:lpstr>Задачи: </vt:lpstr>
      <vt:lpstr>Заседание МО №1  </vt:lpstr>
      <vt:lpstr>Заседание МО №2  </vt:lpstr>
      <vt:lpstr>Заседание МО №3  </vt:lpstr>
      <vt:lpstr>Заседание МО №4  </vt:lpstr>
      <vt:lpstr>В течение года:</vt:lpstr>
      <vt:lpstr>Организация исследовательской деятельности обучающихся, как одна из форм работы с одаренными детьми </vt:lpstr>
      <vt:lpstr>Презентация PowerPoint</vt:lpstr>
      <vt:lpstr>Презентация PowerPoint</vt:lpstr>
      <vt:lpstr>Презентация PowerPoint</vt:lpstr>
      <vt:lpstr>Презентация PowerPoint</vt:lpstr>
      <vt:lpstr>Международные документы</vt:lpstr>
      <vt:lpstr>Федеральные документы</vt:lpstr>
      <vt:lpstr>Федеральные документы </vt:lpstr>
      <vt:lpstr>В настоящее время обучение данной категории учащихся осуществляется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 настоящее время по многим учебным предметам и предметным областям разрабатываются концепции.</vt:lpstr>
      <vt:lpstr>Презентация PowerPoint</vt:lpstr>
      <vt:lpstr>Задачами Концепции являются: </vt:lpstr>
      <vt:lpstr>Проблемы мотивационного характера </vt:lpstr>
      <vt:lpstr>Проблемы содержательного характера</vt:lpstr>
      <vt:lpstr>Проблемы методического характера </vt:lpstr>
      <vt:lpstr>Презентация PowerPoint</vt:lpstr>
      <vt:lpstr>Реализация Концепции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TAHNEE</dc:creator>
  <cp:lastModifiedBy>TAHNEE</cp:lastModifiedBy>
  <cp:revision>26</cp:revision>
  <dcterms:created xsi:type="dcterms:W3CDTF">2017-10-11T16:37:13Z</dcterms:created>
  <dcterms:modified xsi:type="dcterms:W3CDTF">2019-10-10T07:30:55Z</dcterms:modified>
</cp:coreProperties>
</file>