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8"/>
  </p:notesMasterIdLst>
  <p:sldIdLst>
    <p:sldId id="257" r:id="rId2"/>
    <p:sldId id="262" r:id="rId3"/>
    <p:sldId id="316" r:id="rId4"/>
    <p:sldId id="323" r:id="rId5"/>
    <p:sldId id="324" r:id="rId6"/>
    <p:sldId id="319" r:id="rId7"/>
    <p:sldId id="263" r:id="rId8"/>
    <p:sldId id="264" r:id="rId9"/>
    <p:sldId id="289" r:id="rId10"/>
    <p:sldId id="288" r:id="rId11"/>
    <p:sldId id="295" r:id="rId12"/>
    <p:sldId id="299" r:id="rId13"/>
    <p:sldId id="298" r:id="rId14"/>
    <p:sldId id="303" r:id="rId15"/>
    <p:sldId id="325" r:id="rId16"/>
    <p:sldId id="285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1037" autoAdjust="0"/>
  </p:normalViewPr>
  <p:slideViewPr>
    <p:cSldViewPr>
      <p:cViewPr>
        <p:scale>
          <a:sx n="57" d="100"/>
          <a:sy n="57" d="100"/>
        </p:scale>
        <p:origin x="-1070" y="-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41B4C4-13F6-45D3-A4AE-F7DC8046EBA7}" type="datetimeFigureOut">
              <a:rPr lang="ru-RU"/>
              <a:pPr>
                <a:defRPr/>
              </a:pPr>
              <a:t>25.04.2019</a:t>
            </a:fld>
            <a:endParaRPr lang="ru-R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BE7340-AEC5-46F2-BD9B-ED93561321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701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B3E754-A19C-4FB1-AE83-38782E87E0F1}" type="datetimeFigureOut">
              <a:rPr lang="ru-RU" smtClean="0"/>
              <a:pPr>
                <a:defRPr/>
              </a:pPr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D554380-39FE-4ECE-835F-348CF8CF047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8D756-570E-4CE7-8788-198FF0E7B6BB}" type="datetimeFigureOut">
              <a:rPr lang="ru-RU" smtClean="0"/>
              <a:pPr>
                <a:defRPr/>
              </a:pPr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A101D-8234-4A78-8756-DA6EA917B75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7E01D1-A6F8-4DEA-9D09-F121CDB471DE}" type="datetimeFigureOut">
              <a:rPr lang="ru-RU" smtClean="0"/>
              <a:pPr>
                <a:defRPr/>
              </a:pPr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CC8B5-6C9A-477D-B7C8-57B74DA8753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1F81B-18D9-4C84-BCE4-E4F0BB434F1D}" type="datetimeFigureOut">
              <a:rPr lang="ru-RU"/>
              <a:pPr>
                <a:defRPr/>
              </a:pPr>
              <a:t>25.04.2019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F0F2E-070C-4873-B330-8AA33DE76A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7B8819-3333-419E-A29B-2F17927FDD98}" type="datetimeFigureOut">
              <a:rPr lang="ru-RU" smtClean="0"/>
              <a:pPr>
                <a:defRPr/>
              </a:pPr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B172D-9F6C-4A68-B18A-6CDF325A0C3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E990FA-3D1E-45C4-9BA8-F7A009769271}" type="datetimeFigureOut">
              <a:rPr lang="ru-RU" smtClean="0"/>
              <a:pPr>
                <a:defRPr/>
              </a:pPr>
              <a:t>25.04.2019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D6A0A-70C6-4D92-8670-9C0F129CE9C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CDBD04-647E-43B9-AE18-BDABB2BD974D}" type="datetimeFigureOut">
              <a:rPr lang="ru-RU" smtClean="0"/>
              <a:pPr>
                <a:defRPr/>
              </a:pPr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C84C44-9A63-46A4-9268-43C84700FD4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A21BFD-CAEB-420D-AEC7-2773634B48FE}" type="datetimeFigureOut">
              <a:rPr lang="ru-RU" smtClean="0"/>
              <a:pPr>
                <a:defRPr/>
              </a:pPr>
              <a:t>25.04.2019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AECF5-0FB1-4817-834E-447137E71A5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548F96-881E-4A76-AD2F-D2350F038841}" type="datetimeFigureOut">
              <a:rPr lang="ru-RU" smtClean="0"/>
              <a:pPr>
                <a:defRPr/>
              </a:pPr>
              <a:t>25.04.2019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E3F44-C785-44DD-A9BF-531C320834E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6AFF57-4211-4D25-A3C3-FFBDE97E5F9E}" type="datetimeFigureOut">
              <a:rPr lang="ru-RU" smtClean="0"/>
              <a:pPr>
                <a:defRPr/>
              </a:pPr>
              <a:t>25.04.2019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69AC0-588A-4AE8-816F-45F95CA0CFD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ADB1C6-90B3-476B-8763-9912CB70D8E4}" type="datetimeFigureOut">
              <a:rPr lang="ru-RU" smtClean="0"/>
              <a:pPr>
                <a:defRPr/>
              </a:pPr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02EF8-AF91-4110-AF4B-8E2BC303DF0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55B273-833B-4270-9BA2-A9BCE8B73CB5}" type="datetimeFigureOut">
              <a:rPr lang="ru-RU" smtClean="0"/>
              <a:pPr>
                <a:defRPr/>
              </a:pPr>
              <a:t>25.04.2019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BA054-7C53-442F-8431-F0C41111995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0236D4E-4208-4E3D-B5F2-AFDC95577B32}" type="datetimeFigureOut">
              <a:rPr lang="ru-RU" smtClean="0"/>
              <a:pPr>
                <a:defRPr/>
              </a:pPr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FA83154-3568-46A1-9D27-425B8B86D0D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C:\Users\Елена\Desktop\0564016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2888"/>
            <a:ext cx="9144000" cy="731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0" y="1857375"/>
            <a:ext cx="8001000" cy="2000250"/>
          </a:xfrm>
        </p:spPr>
        <p:txBody>
          <a:bodyPr>
            <a:normAutofit fontScale="92500" lnSpcReduction="20000"/>
          </a:bodyPr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ru-RU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«Повышение качества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образования через повышение уровня профессиональной компетентности учителя» </a:t>
            </a:r>
          </a:p>
        </p:txBody>
      </p:sp>
      <p:sp>
        <p:nvSpPr>
          <p:cNvPr id="16388" name="Заголовок 1"/>
          <p:cNvSpPr txBox="1">
            <a:spLocks/>
          </p:cNvSpPr>
          <p:nvPr/>
        </p:nvSpPr>
        <p:spPr bwMode="auto">
          <a:xfrm>
            <a:off x="4356100" y="5084763"/>
            <a:ext cx="405765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ru-RU" dirty="0">
              <a:latin typeface="Calibri" pitchFamily="34" charset="0"/>
            </a:endParaRPr>
          </a:p>
        </p:txBody>
      </p:sp>
      <p:sp>
        <p:nvSpPr>
          <p:cNvPr id="16389" name="Заголовок 1"/>
          <p:cNvSpPr txBox="1">
            <a:spLocks/>
          </p:cNvSpPr>
          <p:nvPr/>
        </p:nvSpPr>
        <p:spPr bwMode="auto">
          <a:xfrm>
            <a:off x="1000125" y="6092825"/>
            <a:ext cx="77724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ru-RU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endParaRPr lang="ru-RU"/>
          </a:p>
        </p:txBody>
      </p:sp>
      <p:sp>
        <p:nvSpPr>
          <p:cNvPr id="29700" name="Rectangle 6"/>
          <p:cNvSpPr>
            <a:spLocks noGrp="1" noChangeArrowheads="1"/>
          </p:cNvSpPr>
          <p:nvPr>
            <p:ph idx="1"/>
          </p:nvPr>
        </p:nvSpPr>
        <p:spPr>
          <a:xfrm>
            <a:off x="646742" y="620689"/>
            <a:ext cx="8035296" cy="5505296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800" b="1" dirty="0" smtClean="0">
                <a:solidFill>
                  <a:srgbClr val="C00000"/>
                </a:solidFill>
              </a:rPr>
              <a:t>4. </a:t>
            </a:r>
            <a:r>
              <a:rPr lang="ru-RU" sz="3600" b="1" dirty="0">
                <a:solidFill>
                  <a:srgbClr val="C00000"/>
                </a:solidFill>
                <a:latin typeface="+mj-lt"/>
              </a:rPr>
              <a:t>Обобщение опыта своей </a:t>
            </a:r>
            <a:r>
              <a:rPr lang="ru-RU" sz="3600" b="1" dirty="0" smtClean="0">
                <a:solidFill>
                  <a:srgbClr val="C00000"/>
                </a:solidFill>
                <a:latin typeface="+mj-lt"/>
              </a:rPr>
              <a:t>работы</a:t>
            </a:r>
            <a:endParaRPr lang="ru-RU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endParaRPr lang="ru-RU" dirty="0"/>
          </a:p>
          <a:p>
            <a:pPr marL="114300" indent="0">
              <a:lnSpc>
                <a:spcPct val="80000"/>
              </a:lnSpc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презентация </a:t>
            </a:r>
            <a:r>
              <a:rPr lang="ru-RU" sz="2800" dirty="0">
                <a:solidFill>
                  <a:schemeClr val="tx1"/>
                </a:solidFill>
              </a:rPr>
              <a:t>собственных достижений. Хорошая мотивационная основа деятельности педагога и развития его профессиональной компетентности - создание портфолио,  в процессе формирования которого происходит </a:t>
            </a:r>
            <a:r>
              <a:rPr lang="ru-RU" sz="2800" dirty="0" err="1">
                <a:solidFill>
                  <a:schemeClr val="tx1"/>
                </a:solidFill>
              </a:rPr>
              <a:t>самооценивание</a:t>
            </a:r>
            <a:r>
              <a:rPr lang="ru-RU" sz="2800" dirty="0">
                <a:solidFill>
                  <a:schemeClr val="tx1"/>
                </a:solidFill>
              </a:rPr>
              <a:t> и осознается необходимость саморазвития</a:t>
            </a:r>
          </a:p>
        </p:txBody>
      </p:sp>
      <p:sp>
        <p:nvSpPr>
          <p:cNvPr id="29699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60350"/>
            <a:ext cx="323528" cy="58658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body" sz="half" idx="1"/>
          </p:nvPr>
        </p:nvSpPr>
        <p:spPr>
          <a:xfrm flipH="1">
            <a:off x="251520" y="1600200"/>
            <a:ext cx="205680" cy="4525963"/>
          </a:xfrm>
        </p:spPr>
        <p:txBody>
          <a:bodyPr>
            <a:normAutofit fontScale="70000" lnSpcReduction="20000"/>
          </a:bodyPr>
          <a:lstStyle/>
          <a:p>
            <a:pPr eaLnBrk="1" hangingPunct="1"/>
            <a:endParaRPr lang="ru-RU" sz="2800" dirty="0"/>
          </a:p>
        </p:txBody>
      </p:sp>
      <p:sp>
        <p:nvSpPr>
          <p:cNvPr id="30724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179512" y="548680"/>
            <a:ext cx="8712968" cy="5348901"/>
          </a:xfrm>
        </p:spPr>
        <p:txBody>
          <a:bodyPr>
            <a:normAutofit fontScale="70000" lnSpcReduction="20000"/>
          </a:bodyPr>
          <a:lstStyle/>
          <a:p>
            <a:pPr algn="ctr" eaLnBrk="1" hangingPunct="1"/>
            <a:r>
              <a:rPr lang="ru-RU" sz="4600" b="1" dirty="0" smtClean="0">
                <a:solidFill>
                  <a:srgbClr val="C00000"/>
                </a:solidFill>
                <a:latin typeface="+mj-lt"/>
              </a:rPr>
              <a:t>5. Развитие </a:t>
            </a:r>
            <a:r>
              <a:rPr lang="ru-RU" sz="4600" b="1" dirty="0">
                <a:solidFill>
                  <a:srgbClr val="C00000"/>
                </a:solidFill>
                <a:latin typeface="+mj-lt"/>
              </a:rPr>
              <a:t>профессионализма достигается </a:t>
            </a:r>
            <a:r>
              <a:rPr lang="ru-RU" sz="4600" b="1" dirty="0" smtClean="0">
                <a:solidFill>
                  <a:srgbClr val="C00000"/>
                </a:solidFill>
                <a:latin typeface="+mj-lt"/>
              </a:rPr>
              <a:t>через </a:t>
            </a:r>
            <a:r>
              <a:rPr lang="ru-RU" sz="4600" b="1" dirty="0">
                <a:solidFill>
                  <a:srgbClr val="C00000"/>
                </a:solidFill>
                <a:latin typeface="+mj-lt"/>
              </a:rPr>
              <a:t>самообразование</a:t>
            </a:r>
            <a:r>
              <a:rPr lang="ru-RU" sz="2900" dirty="0"/>
              <a:t>. </a:t>
            </a:r>
            <a:endParaRPr lang="ru-RU" sz="2900" dirty="0" smtClean="0"/>
          </a:p>
          <a:p>
            <a:pPr eaLnBrk="1" hangingPunct="1"/>
            <a:endParaRPr lang="ru-RU" dirty="0"/>
          </a:p>
          <a:p>
            <a:endParaRPr lang="ru-RU" sz="3200" dirty="0" smtClean="0">
              <a:solidFill>
                <a:schemeClr val="tx1"/>
              </a:solidFill>
            </a:endParaRPr>
          </a:p>
          <a:p>
            <a:r>
              <a:rPr lang="ru-RU" sz="3200" dirty="0" smtClean="0">
                <a:solidFill>
                  <a:schemeClr val="tx1"/>
                </a:solidFill>
              </a:rPr>
              <a:t>Самообразование </a:t>
            </a:r>
            <a:r>
              <a:rPr lang="ru-RU" sz="3200" dirty="0">
                <a:solidFill>
                  <a:schemeClr val="tx1"/>
                </a:solidFill>
              </a:rPr>
              <a:t>осуществляется посредством следующих видов деятельности</a:t>
            </a:r>
            <a:r>
              <a:rPr lang="ru-RU" sz="3200" dirty="0" smtClean="0">
                <a:solidFill>
                  <a:schemeClr val="tx1"/>
                </a:solidFill>
              </a:rPr>
              <a:t>:</a:t>
            </a:r>
          </a:p>
          <a:p>
            <a:endParaRPr lang="ru-RU" sz="3200" dirty="0">
              <a:solidFill>
                <a:schemeClr val="tx1"/>
              </a:solidFill>
            </a:endParaRPr>
          </a:p>
          <a:p>
            <a:r>
              <a:rPr lang="ru-RU" sz="3200" dirty="0">
                <a:solidFill>
                  <a:schemeClr val="tx1"/>
                </a:solidFill>
              </a:rPr>
              <a:t>- знакомство с педагогической и методической литературой</a:t>
            </a:r>
            <a:r>
              <a:rPr lang="ru-RU" sz="3200" dirty="0" smtClean="0">
                <a:solidFill>
                  <a:schemeClr val="tx1"/>
                </a:solidFill>
              </a:rPr>
              <a:t>;</a:t>
            </a:r>
            <a:endParaRPr lang="ru-RU" sz="3200" dirty="0">
              <a:solidFill>
                <a:schemeClr val="tx1"/>
              </a:solidFill>
            </a:endParaRPr>
          </a:p>
          <a:p>
            <a:r>
              <a:rPr lang="ru-RU" sz="3200" dirty="0">
                <a:solidFill>
                  <a:schemeClr val="tx1"/>
                </a:solidFill>
              </a:rPr>
              <a:t>- самообразовательная  работа над докладом по какой-либо теме; </a:t>
            </a:r>
          </a:p>
          <a:p>
            <a:r>
              <a:rPr lang="ru-RU" sz="3200" dirty="0">
                <a:solidFill>
                  <a:schemeClr val="tx1"/>
                </a:solidFill>
              </a:rPr>
              <a:t>- обзор в Интернете информации;</a:t>
            </a:r>
          </a:p>
          <a:p>
            <a:endParaRPr lang="ru-RU" sz="3200" dirty="0">
              <a:solidFill>
                <a:schemeClr val="tx1"/>
              </a:solidFill>
            </a:endParaRPr>
          </a:p>
          <a:p>
            <a:r>
              <a:rPr lang="ru-RU" sz="3200" dirty="0">
                <a:solidFill>
                  <a:schemeClr val="tx1"/>
                </a:solidFill>
              </a:rPr>
              <a:t>- посещение семинаров,  конференций, уроков коллег;</a:t>
            </a:r>
          </a:p>
          <a:p>
            <a:endParaRPr lang="ru-RU" sz="3200" dirty="0">
              <a:solidFill>
                <a:schemeClr val="tx1"/>
              </a:solidFill>
            </a:endParaRPr>
          </a:p>
          <a:p>
            <a:r>
              <a:rPr lang="ru-RU" sz="3200" dirty="0">
                <a:solidFill>
                  <a:schemeClr val="tx1"/>
                </a:solidFill>
              </a:rPr>
              <a:t>- дискуссии, совещания, обмен опытом с </a:t>
            </a:r>
            <a:r>
              <a:rPr lang="ru-RU" sz="3200" dirty="0" smtClean="0">
                <a:solidFill>
                  <a:schemeClr val="tx1"/>
                </a:solidFill>
              </a:rPr>
              <a:t>коллегами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E0174DE-7A05-472D-B773-E91D440D1136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747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762450" y="476673"/>
            <a:ext cx="7919588" cy="5649312"/>
          </a:xfrm>
        </p:spPr>
        <p:txBody>
          <a:bodyPr/>
          <a:lstStyle/>
          <a:p>
            <a:pPr marL="114300" indent="0" algn="ctr">
              <a:lnSpc>
                <a:spcPct val="90000"/>
              </a:lnSpc>
              <a:buNone/>
            </a:pPr>
            <a:r>
              <a:rPr lang="ru-RU" sz="3600" b="1" dirty="0" smtClean="0">
                <a:solidFill>
                  <a:srgbClr val="C00000"/>
                </a:solidFill>
                <a:latin typeface="+mj-lt"/>
              </a:rPr>
              <a:t>6. </a:t>
            </a:r>
            <a:r>
              <a:rPr lang="ru-RU" sz="3600" b="1" dirty="0" err="1" smtClean="0">
                <a:solidFill>
                  <a:srgbClr val="C00000"/>
                </a:solidFill>
                <a:latin typeface="+mj-lt"/>
              </a:rPr>
              <a:t>Взаимопосещение</a:t>
            </a:r>
            <a:r>
              <a:rPr lang="ru-RU" sz="3600" b="1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ru-RU" sz="3600" b="1" dirty="0">
                <a:solidFill>
                  <a:srgbClr val="C00000"/>
                </a:solidFill>
                <a:latin typeface="+mj-lt"/>
              </a:rPr>
              <a:t>уроков</a:t>
            </a:r>
            <a:r>
              <a:rPr lang="ru-RU" sz="3600" dirty="0">
                <a:solidFill>
                  <a:srgbClr val="C00000"/>
                </a:solidFill>
                <a:latin typeface="+mj-lt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800" dirty="0"/>
              <a:t>   </a:t>
            </a:r>
            <a:endParaRPr lang="ru-RU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ru-RU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  При </a:t>
            </a:r>
            <a:r>
              <a:rPr lang="ru-RU" sz="2800" dirty="0">
                <a:solidFill>
                  <a:schemeClr val="tx1"/>
                </a:solidFill>
              </a:rPr>
              <a:t>посещении уроков, можно заметить оригинальное, новое в опыте отдельных учителей, взять на вооружение простые, но действенные приемы работы.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333375"/>
            <a:ext cx="8712968" cy="41751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ru-RU" sz="3900" b="1" dirty="0" smtClean="0">
                <a:solidFill>
                  <a:srgbClr val="C00000"/>
                </a:solidFill>
                <a:latin typeface="+mj-lt"/>
              </a:rPr>
              <a:t>7. Активное </a:t>
            </a:r>
            <a:r>
              <a:rPr lang="ru-RU" sz="3900" b="1" dirty="0">
                <a:solidFill>
                  <a:srgbClr val="C00000"/>
                </a:solidFill>
                <a:latin typeface="+mj-lt"/>
              </a:rPr>
              <a:t>участие в педагогических конкурсах и фестивалях</a:t>
            </a:r>
            <a:r>
              <a:rPr lang="ru-RU" sz="2800" dirty="0">
                <a:solidFill>
                  <a:srgbClr val="C00000"/>
                </a:solidFill>
              </a:rPr>
              <a:t>. </a:t>
            </a:r>
            <a:endParaRPr lang="ru-RU" sz="2800" dirty="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ru-RU" sz="2800" dirty="0"/>
          </a:p>
          <a:p>
            <a:pPr eaLnBrk="1" hangingPunct="1">
              <a:buFontTx/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  Дают возможность </a:t>
            </a:r>
            <a:r>
              <a:rPr lang="ru-RU" sz="2800" dirty="0">
                <a:solidFill>
                  <a:schemeClr val="tx1"/>
                </a:solidFill>
              </a:rPr>
              <a:t>стать значимым в профессиональном сообществе через оценку данным обществом его педагогической деятельности, реализацию своего профессионального «Я» в условиях состязания, что  повышает профессиональный уровень.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79513" y="260350"/>
            <a:ext cx="8784975" cy="50022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Одной  из  важнейшей  составляющей </a:t>
            </a:r>
            <a:endParaRPr lang="ru-RU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ru-RU" dirty="0" smtClean="0">
                <a:solidFill>
                  <a:schemeClr val="tx1"/>
                </a:solidFill>
              </a:rPr>
              <a:t>профессиональной</a:t>
            </a:r>
            <a:r>
              <a:rPr lang="ru-RU" dirty="0">
                <a:solidFill>
                  <a:schemeClr val="tx1"/>
                </a:solidFill>
              </a:rPr>
              <a:t>  компетентности    учителя  </a:t>
            </a:r>
            <a:endParaRPr lang="ru-RU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ru-RU" dirty="0" smtClean="0">
                <a:solidFill>
                  <a:schemeClr val="tx1"/>
                </a:solidFill>
              </a:rPr>
              <a:t>является</a:t>
            </a:r>
            <a:r>
              <a:rPr lang="ru-RU" dirty="0">
                <a:solidFill>
                  <a:schemeClr val="tx1"/>
                </a:solidFill>
              </a:rPr>
              <a:t>  степень  его</a:t>
            </a:r>
            <a:r>
              <a:rPr lang="ru-RU" dirty="0"/>
              <a:t>  </a:t>
            </a:r>
          </a:p>
          <a:p>
            <a:pPr eaLnBrk="1" hangingPunct="1">
              <a:buFontTx/>
              <a:buNone/>
            </a:pPr>
            <a:r>
              <a:rPr lang="ru-RU" b="1" dirty="0"/>
              <a:t>   </a:t>
            </a:r>
            <a:r>
              <a:rPr lang="ru-RU" sz="3600" b="1" dirty="0">
                <a:solidFill>
                  <a:srgbClr val="C00000"/>
                </a:solidFill>
                <a:latin typeface="+mj-lt"/>
              </a:rPr>
              <a:t>готовности  к  использованию  </a:t>
            </a:r>
          </a:p>
          <a:p>
            <a:pPr eaLnBrk="1" hangingPunct="1">
              <a:buFontTx/>
              <a:buNone/>
            </a:pPr>
            <a:r>
              <a:rPr lang="ru-RU" sz="3600" b="1" dirty="0">
                <a:solidFill>
                  <a:srgbClr val="C00000"/>
                </a:solidFill>
                <a:latin typeface="+mj-lt"/>
              </a:rPr>
              <a:t>   современных  информационно-коммуникационных  технологий</a:t>
            </a:r>
            <a:r>
              <a:rPr lang="ru-RU" dirty="0"/>
              <a:t>  в </a:t>
            </a:r>
          </a:p>
          <a:p>
            <a:pPr eaLnBrk="1" hangingPunct="1">
              <a:buFontTx/>
              <a:buNone/>
            </a:pPr>
            <a:r>
              <a:rPr lang="ru-RU" dirty="0"/>
              <a:t>    своей  профессионально-педагогической  деятельности. 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6371" y="404664"/>
            <a:ext cx="799288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C00000"/>
                </a:solidFill>
                <a:latin typeface="+mj-lt"/>
              </a:rPr>
              <a:t>Возможности сетевых </a:t>
            </a:r>
            <a:r>
              <a:rPr lang="ru-RU" sz="3600" b="1" dirty="0" smtClean="0">
                <a:solidFill>
                  <a:srgbClr val="C00000"/>
                </a:solidFill>
                <a:latin typeface="+mj-lt"/>
              </a:rPr>
              <a:t>сообществ</a:t>
            </a:r>
          </a:p>
          <a:p>
            <a:r>
              <a:rPr lang="ru-RU" sz="2400" b="1" dirty="0" smtClean="0">
                <a:solidFill>
                  <a:srgbClr val="C00000"/>
                </a:solidFill>
                <a:latin typeface="+mj-lt"/>
              </a:rPr>
              <a:t>«Открытый </a:t>
            </a:r>
            <a:r>
              <a:rPr lang="ru-RU" sz="2400" b="1" dirty="0">
                <a:solidFill>
                  <a:srgbClr val="C00000"/>
                </a:solidFill>
                <a:latin typeface="+mj-lt"/>
              </a:rPr>
              <a:t>класс: Сообщество учителей </a:t>
            </a:r>
            <a:r>
              <a:rPr lang="ru-RU" sz="2400" b="1" dirty="0" smtClean="0">
                <a:solidFill>
                  <a:srgbClr val="C00000"/>
                </a:solidFill>
                <a:latin typeface="+mj-lt"/>
              </a:rPr>
              <a:t>искусства» </a:t>
            </a:r>
            <a:r>
              <a:rPr lang="ru-RU" sz="2400" dirty="0" smtClean="0">
                <a:latin typeface="+mj-lt"/>
              </a:rPr>
              <a:t>Сообщество </a:t>
            </a:r>
            <a:r>
              <a:rPr lang="ru-RU" sz="2400" dirty="0">
                <a:latin typeface="+mj-lt"/>
              </a:rPr>
              <a:t>объединяет педагогов музыки, МХК, ИЗО, интересующихся совершенствованием методики преподавания в условиях ИКТ-насыщенной среды, использованием цифровых образовательных ресурсов на уроках искусства.</a:t>
            </a:r>
          </a:p>
          <a:p>
            <a:r>
              <a:rPr lang="ru-RU" sz="2400" b="1" dirty="0">
                <a:solidFill>
                  <a:srgbClr val="C00000"/>
                </a:solidFill>
                <a:latin typeface="+mj-lt"/>
              </a:rPr>
              <a:t>«Уроки творчества: искусство и технология в школе»</a:t>
            </a:r>
            <a:r>
              <a:rPr lang="ru-RU" sz="2400" dirty="0">
                <a:latin typeface="+mj-lt"/>
              </a:rPr>
              <a:t>: Сообщество «Уроки творчества: искусство и технология в школе» создается как виртуальное объединение учителей МХК, музыки, ИЗО, прикладного труда и черчения (графика). «Лаборатория профессионального мастерства»  (сайт Дрофа), </a:t>
            </a:r>
            <a:r>
              <a:rPr lang="ru-RU" sz="2400" dirty="0" err="1">
                <a:latin typeface="+mj-lt"/>
              </a:rPr>
              <a:t>Pedsovet</a:t>
            </a:r>
            <a:r>
              <a:rPr lang="ru-RU" sz="2400" dirty="0">
                <a:latin typeface="+mj-lt"/>
              </a:rPr>
              <a:t>, проект «Открытый класс»,  портал «</a:t>
            </a:r>
            <a:r>
              <a:rPr lang="ru-RU" sz="2400" dirty="0" err="1">
                <a:latin typeface="+mj-lt"/>
              </a:rPr>
              <a:t>ПроШколу.ру</a:t>
            </a:r>
            <a:r>
              <a:rPr lang="ru-RU" sz="2400" dirty="0">
                <a:latin typeface="+mj-lt"/>
              </a:rPr>
              <a:t>» , videourok.net, infourok.ru . </a:t>
            </a:r>
          </a:p>
        </p:txBody>
      </p:sp>
    </p:spTree>
    <p:extLst>
      <p:ext uri="{BB962C8B-B14F-4D97-AF65-F5344CB8AC3E}">
        <p14:creationId xmlns:p14="http://schemas.microsoft.com/office/powerpoint/2010/main" val="245078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 descr="C:\Users\Елена\Desktop\0564016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87363"/>
            <a:ext cx="9501188" cy="734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39552" y="764704"/>
            <a:ext cx="8604448" cy="3744416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Учитель - профессионал</a:t>
            </a:r>
            <a:r>
              <a:rPr lang="ru-RU" sz="3200" b="1" dirty="0" smtClean="0">
                <a:solidFill>
                  <a:schemeClr val="accent2"/>
                </a:solidFill>
              </a:rPr>
              <a:t> </a:t>
            </a:r>
            <a:br>
              <a:rPr lang="ru-RU" sz="3200" b="1" dirty="0" smtClean="0">
                <a:solidFill>
                  <a:schemeClr val="accent2"/>
                </a:solidFill>
              </a:rPr>
            </a:br>
            <a:r>
              <a:rPr lang="ru-RU" sz="3200" b="1" dirty="0" smtClean="0">
                <a:solidFill>
                  <a:schemeClr val="tx1"/>
                </a:solidFill>
              </a:rPr>
              <a:t>– </a:t>
            </a:r>
            <a:r>
              <a:rPr lang="ru-RU" sz="3200" b="1" cap="none" dirty="0" smtClean="0">
                <a:solidFill>
                  <a:schemeClr val="tx1"/>
                </a:solidFill>
              </a:rPr>
              <a:t>это непрерывный процесс самообразования и саморазвития</a:t>
            </a:r>
            <a:r>
              <a:rPr lang="ru-RU" sz="3600" b="1" cap="none" dirty="0" smtClean="0">
                <a:solidFill>
                  <a:schemeClr val="tx1"/>
                </a:solidFill>
              </a:rPr>
              <a:t>.</a:t>
            </a:r>
            <a:br>
              <a:rPr lang="ru-RU" sz="3600" b="1" cap="none" dirty="0" smtClean="0">
                <a:solidFill>
                  <a:schemeClr val="tx1"/>
                </a:solidFill>
              </a:rPr>
            </a:br>
            <a:r>
              <a:rPr lang="ru-RU" sz="3600" b="1" cap="none" dirty="0" smtClean="0">
                <a:solidFill>
                  <a:schemeClr val="tx1"/>
                </a:solidFill>
              </a:rPr>
              <a:t/>
            </a:r>
            <a:br>
              <a:rPr lang="ru-RU" sz="3600" b="1" cap="none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rgbClr val="C00000"/>
                </a:solidFill>
              </a:rPr>
              <a:t>Творческих  </a:t>
            </a:r>
            <a:r>
              <a:rPr lang="ru-RU" b="1" dirty="0">
                <a:solidFill>
                  <a:srgbClr val="C00000"/>
                </a:solidFill>
              </a:rPr>
              <a:t>успехов!!</a:t>
            </a:r>
            <a:r>
              <a:rPr lang="ru-RU" dirty="0">
                <a:solidFill>
                  <a:srgbClr val="C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428625" y="571500"/>
            <a:ext cx="8072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9875" algn="just"/>
            <a:r>
              <a:rPr lang="ru-RU" sz="3600" i="1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ru-RU" sz="4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7412" name="Содержимое 5"/>
          <p:cNvSpPr>
            <a:spLocks noGrp="1"/>
          </p:cNvSpPr>
          <p:nvPr>
            <p:ph idx="4294967295"/>
          </p:nvPr>
        </p:nvSpPr>
        <p:spPr>
          <a:xfrm>
            <a:off x="971600" y="765175"/>
            <a:ext cx="7704856" cy="5389563"/>
          </a:xfrm>
        </p:spPr>
        <p:txBody>
          <a:bodyPr>
            <a:normAutofit/>
          </a:bodyPr>
          <a:lstStyle/>
          <a:p>
            <a:pPr marL="0" indent="450850" algn="r" eaLnBrk="1" hangingPunct="1">
              <a:spcBef>
                <a:spcPct val="0"/>
              </a:spcBef>
              <a:buFontTx/>
              <a:buNone/>
            </a:pPr>
            <a:r>
              <a:rPr lang="ru-RU" sz="3200" dirty="0"/>
              <a:t> «Если вы хотите быть любимым учителем, заботьтесь о том, чтобы питомцу вашему было что в вас открывать. Если же вы несколько лет один и тот же, если ушедший день ничего не прибавил к вашему богатству, вы можете стать постылым и даже ненавистным» </a:t>
            </a:r>
            <a:endParaRPr lang="ru-RU" sz="5400" dirty="0"/>
          </a:p>
          <a:p>
            <a:pPr marL="0" indent="450850" algn="r" eaLnBrk="1" hangingPunct="1">
              <a:buFontTx/>
              <a:buNone/>
            </a:pPr>
            <a:r>
              <a:rPr lang="ru-RU" sz="3200" dirty="0"/>
              <a:t> </a:t>
            </a:r>
            <a:r>
              <a:rPr lang="ru-RU" sz="3200" dirty="0" err="1"/>
              <a:t>В.А.Сухомлинский</a:t>
            </a:r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428625" y="571500"/>
            <a:ext cx="8072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9875" algn="just"/>
            <a:r>
              <a:rPr lang="ru-RU" sz="3600" i="1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ru-RU" sz="4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9460" name="Содержимое 5"/>
          <p:cNvSpPr>
            <a:spLocks noGrp="1"/>
          </p:cNvSpPr>
          <p:nvPr>
            <p:ph idx="4294967295"/>
          </p:nvPr>
        </p:nvSpPr>
        <p:spPr>
          <a:xfrm>
            <a:off x="428625" y="765175"/>
            <a:ext cx="8319839" cy="5389563"/>
          </a:xfrm>
        </p:spPr>
        <p:txBody>
          <a:bodyPr>
            <a:normAutofit fontScale="85000" lnSpcReduction="20000"/>
          </a:bodyPr>
          <a:lstStyle/>
          <a:p>
            <a:pPr marL="0" indent="450850" eaLnBrk="1" hangingPunct="1">
              <a:spcBef>
                <a:spcPct val="0"/>
              </a:spcBef>
              <a:buFontTx/>
              <a:buNone/>
            </a:pPr>
            <a:endParaRPr lang="ru-RU" sz="2400" b="1" dirty="0">
              <a:solidFill>
                <a:srgbClr val="333333"/>
              </a:solidFill>
            </a:endParaRPr>
          </a:p>
          <a:p>
            <a:pPr marL="0" indent="450850" algn="ctr" eaLnBrk="1" hangingPunct="1">
              <a:spcBef>
                <a:spcPct val="0"/>
              </a:spcBef>
              <a:buFontTx/>
              <a:buNone/>
            </a:pPr>
            <a:r>
              <a:rPr lang="ru-RU" sz="4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Профессиональная педагогическая </a:t>
            </a:r>
            <a:r>
              <a:rPr lang="ru-RU" sz="4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компетентность</a:t>
            </a:r>
          </a:p>
          <a:p>
            <a:pPr marL="0" indent="450850" algn="ctr" eaLnBrk="1" hangingPunct="1">
              <a:spcBef>
                <a:spcPct val="0"/>
              </a:spcBef>
              <a:buFontTx/>
              <a:buNone/>
            </a:pPr>
            <a:r>
              <a:rPr lang="ru-RU" sz="4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ru-RU" sz="4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450850" eaLnBrk="1" hangingPunct="1">
              <a:spcBef>
                <a:spcPct val="0"/>
              </a:spcBef>
              <a:buFontTx/>
              <a:buNone/>
            </a:pPr>
            <a:r>
              <a:rPr lang="ru-RU" sz="2800" dirty="0">
                <a:solidFill>
                  <a:srgbClr val="333333"/>
                </a:solidFill>
                <a:latin typeface="+mj-lt"/>
              </a:rPr>
              <a:t>– </a:t>
            </a:r>
            <a:r>
              <a:rPr lang="ru-RU" sz="3900" dirty="0">
                <a:solidFill>
                  <a:srgbClr val="333333"/>
                </a:solidFill>
                <a:latin typeface="+mj-lt"/>
              </a:rPr>
              <a:t>способность оптимально, эффективно, системно, с учетом достижений современной науки и собственных интересов, прогнозировать, осуществлять педагогические действия в образовательном пространстве.</a:t>
            </a:r>
            <a:endParaRPr lang="ru-RU" sz="3900" dirty="0">
              <a:latin typeface="+mj-lt"/>
            </a:endParaRPr>
          </a:p>
          <a:p>
            <a:pPr marL="0" indent="450850" eaLnBrk="1" hangingPunct="1">
              <a:spcBef>
                <a:spcPct val="0"/>
              </a:spcBef>
              <a:buFontTx/>
              <a:buNone/>
            </a:pPr>
            <a:endParaRPr lang="ru-RU" sz="3500" b="1" dirty="0">
              <a:solidFill>
                <a:srgbClr val="333333"/>
              </a:solidFill>
            </a:endParaRPr>
          </a:p>
          <a:p>
            <a:pPr marL="0" indent="450850" algn="r" eaLnBrk="1" hangingPunct="1">
              <a:spcBef>
                <a:spcPct val="0"/>
              </a:spcBef>
              <a:buFontTx/>
              <a:buNone/>
            </a:pPr>
            <a:endParaRPr lang="ru-RU" b="1" dirty="0">
              <a:solidFill>
                <a:srgbClr val="333333"/>
              </a:solidFill>
            </a:endParaRPr>
          </a:p>
          <a:p>
            <a:pPr marL="0" indent="450850" algn="r" eaLnBrk="1" hangingPunct="1">
              <a:spcBef>
                <a:spcPct val="0"/>
              </a:spcBef>
              <a:buFontTx/>
              <a:buNone/>
            </a:pPr>
            <a:r>
              <a:rPr lang="ru-RU" b="1" dirty="0">
                <a:solidFill>
                  <a:srgbClr val="333333"/>
                </a:solidFill>
              </a:rPr>
              <a:t/>
            </a:r>
            <a:br>
              <a:rPr lang="ru-RU" b="1" dirty="0">
                <a:solidFill>
                  <a:srgbClr val="333333"/>
                </a:solidFill>
              </a:rPr>
            </a:br>
            <a:endParaRPr lang="ru-RU" b="1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764704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Основными уровнями профессиональной </a:t>
            </a:r>
            <a: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компетентности</a:t>
            </a:r>
          </a:p>
          <a:p>
            <a:r>
              <a:rPr lang="ru-RU" sz="3600" dirty="0">
                <a:latin typeface="+mj-lt"/>
              </a:rPr>
              <a:t> педагога являются</a:t>
            </a:r>
            <a:r>
              <a:rPr lang="ru-RU" sz="3600" dirty="0" smtClean="0">
                <a:latin typeface="+mj-lt"/>
              </a:rPr>
              <a:t>:</a:t>
            </a:r>
          </a:p>
          <a:p>
            <a:endParaRPr lang="ru-RU" sz="3600" dirty="0">
              <a:latin typeface="+mj-lt"/>
            </a:endParaRPr>
          </a:p>
          <a:p>
            <a:r>
              <a:rPr lang="ru-RU" sz="3600" dirty="0">
                <a:latin typeface="+mj-lt"/>
              </a:rPr>
              <a:t>- </a:t>
            </a:r>
            <a:r>
              <a:rPr lang="ru-RU" sz="3600" dirty="0" err="1">
                <a:latin typeface="+mj-lt"/>
              </a:rPr>
              <a:t>обученность</a:t>
            </a:r>
            <a:r>
              <a:rPr lang="ru-RU" sz="3600" dirty="0">
                <a:latin typeface="+mj-lt"/>
              </a:rPr>
              <a:t>;</a:t>
            </a:r>
          </a:p>
          <a:p>
            <a:r>
              <a:rPr lang="ru-RU" sz="3600" dirty="0">
                <a:latin typeface="+mj-lt"/>
              </a:rPr>
              <a:t>- подготовленность;</a:t>
            </a:r>
          </a:p>
          <a:p>
            <a:r>
              <a:rPr lang="ru-RU" sz="3600" dirty="0">
                <a:latin typeface="+mj-lt"/>
              </a:rPr>
              <a:t>- профессиональный опыт;</a:t>
            </a:r>
          </a:p>
          <a:p>
            <a:r>
              <a:rPr lang="ru-RU" sz="3600" dirty="0">
                <a:latin typeface="+mj-lt"/>
              </a:rPr>
              <a:t>- профессионализм.</a:t>
            </a:r>
          </a:p>
        </p:txBody>
      </p:sp>
    </p:spTree>
    <p:extLst>
      <p:ext uri="{BB962C8B-B14F-4D97-AF65-F5344CB8AC3E}">
        <p14:creationId xmlns:p14="http://schemas.microsoft.com/office/powerpoint/2010/main" val="33936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0613" y="179249"/>
            <a:ext cx="8064896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Виды педагогических компетентностей: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ru-RU" sz="2800" dirty="0">
                <a:latin typeface="+mj-lt"/>
              </a:rPr>
              <a:t>-</a:t>
            </a:r>
            <a:r>
              <a:rPr lang="ru-RU" sz="2800" b="1" dirty="0">
                <a:latin typeface="+mj-lt"/>
              </a:rPr>
              <a:t>Базовая</a:t>
            </a:r>
            <a:r>
              <a:rPr lang="ru-RU" sz="2800" dirty="0">
                <a:latin typeface="+mj-lt"/>
              </a:rPr>
              <a:t> (репродуктивная, применение знаний на практике</a:t>
            </a:r>
            <a:r>
              <a:rPr lang="ru-RU" sz="2800" dirty="0" smtClean="0">
                <a:latin typeface="+mj-lt"/>
              </a:rPr>
              <a:t>)</a:t>
            </a:r>
            <a:endParaRPr lang="ru-RU" sz="2800" dirty="0">
              <a:latin typeface="+mj-lt"/>
            </a:endParaRPr>
          </a:p>
          <a:p>
            <a:r>
              <a:rPr lang="ru-RU" sz="2800" dirty="0">
                <a:latin typeface="+mj-lt"/>
              </a:rPr>
              <a:t>-</a:t>
            </a:r>
            <a:r>
              <a:rPr lang="ru-RU" sz="2800" b="1" dirty="0" smtClean="0">
                <a:latin typeface="+mj-lt"/>
              </a:rPr>
              <a:t>Творческая</a:t>
            </a:r>
            <a:endParaRPr lang="ru-RU" sz="2800" b="1" dirty="0">
              <a:latin typeface="+mj-lt"/>
            </a:endParaRPr>
          </a:p>
          <a:p>
            <a:r>
              <a:rPr lang="ru-RU" sz="2800" dirty="0">
                <a:latin typeface="+mj-lt"/>
              </a:rPr>
              <a:t>- </a:t>
            </a:r>
            <a:r>
              <a:rPr lang="ru-RU" sz="2800" b="1" dirty="0">
                <a:latin typeface="+mj-lt"/>
              </a:rPr>
              <a:t>Интеллектуальная</a:t>
            </a:r>
            <a:r>
              <a:rPr lang="ru-RU" sz="2800" dirty="0">
                <a:latin typeface="+mj-lt"/>
              </a:rPr>
              <a:t> (способность к продуктивной аналитической деятельности</a:t>
            </a:r>
            <a:r>
              <a:rPr lang="ru-RU" sz="2800" dirty="0" smtClean="0">
                <a:latin typeface="+mj-lt"/>
              </a:rPr>
              <a:t>)</a:t>
            </a:r>
            <a:endParaRPr lang="ru-RU" sz="2800" dirty="0">
              <a:latin typeface="+mj-lt"/>
            </a:endParaRPr>
          </a:p>
          <a:p>
            <a:r>
              <a:rPr lang="ru-RU" sz="2800" dirty="0" smtClean="0">
                <a:latin typeface="+mj-lt"/>
              </a:rPr>
              <a:t>- </a:t>
            </a:r>
            <a:r>
              <a:rPr lang="ru-RU" sz="2800" b="1" dirty="0" smtClean="0">
                <a:latin typeface="+mj-lt"/>
              </a:rPr>
              <a:t>Социальная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(знание правовой культуры, гражданская грамотность</a:t>
            </a:r>
            <a:r>
              <a:rPr lang="ru-RU" sz="2800" dirty="0" smtClean="0">
                <a:latin typeface="+mj-lt"/>
              </a:rPr>
              <a:t>)</a:t>
            </a:r>
            <a:endParaRPr lang="ru-RU" sz="2800" dirty="0">
              <a:latin typeface="+mj-lt"/>
            </a:endParaRPr>
          </a:p>
          <a:p>
            <a:r>
              <a:rPr lang="ru-RU" sz="2800" dirty="0" smtClean="0">
                <a:latin typeface="+mj-lt"/>
              </a:rPr>
              <a:t>- </a:t>
            </a:r>
            <a:r>
              <a:rPr lang="ru-RU" sz="2800" b="1" dirty="0" smtClean="0">
                <a:latin typeface="+mj-lt"/>
              </a:rPr>
              <a:t>Коммуникативная </a:t>
            </a:r>
            <a:r>
              <a:rPr lang="ru-RU" sz="2800" dirty="0">
                <a:latin typeface="+mj-lt"/>
              </a:rPr>
              <a:t>(организация взаимодействия, </a:t>
            </a:r>
            <a:r>
              <a:rPr lang="ru-RU" sz="2800" dirty="0" smtClean="0">
                <a:latin typeface="+mj-lt"/>
              </a:rPr>
              <a:t>общение)</a:t>
            </a:r>
            <a:endParaRPr lang="ru-RU" sz="2800" dirty="0">
              <a:latin typeface="+mj-lt"/>
            </a:endParaRPr>
          </a:p>
          <a:p>
            <a:r>
              <a:rPr lang="ru-RU" sz="2800" dirty="0" smtClean="0">
                <a:latin typeface="+mj-lt"/>
              </a:rPr>
              <a:t>- </a:t>
            </a:r>
            <a:r>
              <a:rPr lang="ru-RU" sz="2800" b="1" dirty="0" smtClean="0">
                <a:latin typeface="+mj-lt"/>
              </a:rPr>
              <a:t>Социально-личностная </a:t>
            </a:r>
            <a:r>
              <a:rPr lang="ru-RU" sz="2800" dirty="0">
                <a:latin typeface="+mj-lt"/>
              </a:rPr>
              <a:t>(критичность, самокритичность, самооценка</a:t>
            </a:r>
            <a:r>
              <a:rPr lang="ru-RU" sz="2800" dirty="0" smtClean="0">
                <a:latin typeface="+mj-lt"/>
              </a:rPr>
              <a:t>)</a:t>
            </a:r>
            <a:endParaRPr lang="ru-RU" sz="2800" dirty="0">
              <a:latin typeface="+mj-lt"/>
            </a:endParaRPr>
          </a:p>
          <a:p>
            <a:r>
              <a:rPr lang="ru-RU" sz="2800" dirty="0">
                <a:latin typeface="+mj-lt"/>
              </a:rPr>
              <a:t>- </a:t>
            </a:r>
            <a:r>
              <a:rPr lang="ru-RU" sz="2800" b="1" dirty="0">
                <a:latin typeface="+mj-lt"/>
              </a:rPr>
              <a:t>Проектная культура </a:t>
            </a:r>
            <a:r>
              <a:rPr lang="ru-RU" sz="2800" dirty="0">
                <a:latin typeface="+mj-lt"/>
              </a:rPr>
              <a:t>(решение проблем через создание проектов).</a:t>
            </a:r>
          </a:p>
        </p:txBody>
      </p:sp>
    </p:spTree>
    <p:extLst>
      <p:ext uri="{BB962C8B-B14F-4D97-AF65-F5344CB8AC3E}">
        <p14:creationId xmlns:p14="http://schemas.microsoft.com/office/powerpoint/2010/main" val="86741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428625" y="571500"/>
            <a:ext cx="8072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9875" algn="just"/>
            <a:r>
              <a:rPr lang="ru-RU" sz="3600" i="1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ru-RU" sz="4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8435" name="Заголовок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800" b="1" dirty="0">
                <a:solidFill>
                  <a:srgbClr val="C00000"/>
                </a:solidFill>
              </a:rPr>
              <a:t>Цель методической работы ГМО</a:t>
            </a:r>
          </a:p>
        </p:txBody>
      </p:sp>
      <p:sp>
        <p:nvSpPr>
          <p:cNvPr id="18436" name="Содержимое 5"/>
          <p:cNvSpPr>
            <a:spLocks noGrp="1"/>
          </p:cNvSpPr>
          <p:nvPr>
            <p:ph idx="4294967295"/>
          </p:nvPr>
        </p:nvSpPr>
        <p:spPr>
          <a:xfrm>
            <a:off x="428624" y="1700808"/>
            <a:ext cx="8072439" cy="4453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Повышение профессиональной компетентности</a:t>
            </a:r>
            <a:r>
              <a:rPr lang="ru-RU" sz="2800" dirty="0" smtClean="0"/>
              <a:t>, творческого роста и самореализации учителей изобразительного искусства через внедрение современных образовательных технологий в целях повышения качества образования.</a:t>
            </a:r>
            <a:r>
              <a:rPr lang="ru-RU" sz="2800" dirty="0"/>
              <a:t> </a:t>
            </a:r>
            <a:endParaRPr lang="ru-RU" sz="2800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450850"/>
            <a:endParaRPr lang="ru-RU" sz="1800" b="1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428625" y="571500"/>
            <a:ext cx="8072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9875" algn="just"/>
            <a:r>
              <a:rPr lang="ru-RU" sz="3600" i="1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ru-RU" sz="4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4579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200" b="1" dirty="0">
                <a:solidFill>
                  <a:srgbClr val="C00000"/>
                </a:solidFill>
              </a:rPr>
              <a:t>Основные пути развития профессиональной компетентности педагога:</a:t>
            </a:r>
            <a:r>
              <a:rPr lang="ru-RU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idx="1"/>
          </p:nvPr>
        </p:nvSpPr>
        <p:spPr>
          <a:xfrm>
            <a:off x="428625" y="2276871"/>
            <a:ext cx="8715375" cy="3849291"/>
          </a:xfrm>
        </p:spPr>
        <p:txBody>
          <a:bodyPr/>
          <a:lstStyle/>
          <a:p>
            <a:pPr algn="ctr" eaLnBrk="1" hangingPunct="1"/>
            <a:r>
              <a:rPr lang="ru-RU" sz="3600" b="1" dirty="0" smtClean="0">
                <a:solidFill>
                  <a:srgbClr val="C00000"/>
                </a:solidFill>
                <a:latin typeface="+mj-lt"/>
              </a:rPr>
              <a:t>1. Курсы </a:t>
            </a:r>
            <a:r>
              <a:rPr lang="ru-RU" sz="3600" b="1" dirty="0">
                <a:solidFill>
                  <a:srgbClr val="C00000"/>
                </a:solidFill>
                <a:latin typeface="+mj-lt"/>
              </a:rPr>
              <a:t>повышения </a:t>
            </a:r>
            <a:r>
              <a:rPr lang="ru-RU" sz="3600" b="1" dirty="0" smtClean="0">
                <a:solidFill>
                  <a:srgbClr val="C00000"/>
                </a:solidFill>
                <a:latin typeface="+mj-lt"/>
              </a:rPr>
              <a:t>квалификации</a:t>
            </a:r>
          </a:p>
          <a:p>
            <a:pPr marL="114300" indent="0" eaLnBrk="1" hangingPunct="1">
              <a:buNone/>
            </a:pPr>
            <a:r>
              <a:rPr lang="ru-RU" sz="36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ru-RU" dirty="0"/>
              <a:t>традиционно остаются одной из распространенных форм повышения квалификации педагогов.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395288" y="549275"/>
            <a:ext cx="8072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9875" algn="just"/>
            <a:r>
              <a:rPr lang="ru-RU" sz="3600" i="1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lang="ru-RU" sz="4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662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6628" name="Rectangle 11"/>
          <p:cNvSpPr>
            <a:spLocks noGrp="1" noChangeArrowheads="1"/>
          </p:cNvSpPr>
          <p:nvPr>
            <p:ph idx="1"/>
          </p:nvPr>
        </p:nvSpPr>
        <p:spPr>
          <a:xfrm>
            <a:off x="395288" y="332657"/>
            <a:ext cx="8147050" cy="5793506"/>
          </a:xfrm>
        </p:spPr>
        <p:txBody>
          <a:bodyPr/>
          <a:lstStyle/>
          <a:p>
            <a:pPr algn="ctr" eaLnBrk="1" hangingPunct="1"/>
            <a:r>
              <a:rPr lang="ru-RU" sz="3600" b="1" dirty="0" smtClean="0">
                <a:solidFill>
                  <a:srgbClr val="C00000"/>
                </a:solidFill>
              </a:rPr>
              <a:t>2. </a:t>
            </a:r>
            <a:r>
              <a:rPr lang="ru-RU" sz="4000" b="1" dirty="0">
                <a:solidFill>
                  <a:srgbClr val="C00000"/>
                </a:solidFill>
                <a:latin typeface="+mj-lt"/>
              </a:rPr>
              <a:t>Инновационная </a:t>
            </a:r>
            <a:r>
              <a:rPr lang="ru-RU" sz="4000" b="1" dirty="0" smtClean="0">
                <a:solidFill>
                  <a:srgbClr val="C00000"/>
                </a:solidFill>
                <a:latin typeface="+mj-lt"/>
              </a:rPr>
              <a:t>деятельность</a:t>
            </a:r>
            <a:r>
              <a:rPr lang="ru-RU" b="1" dirty="0" smtClean="0"/>
              <a:t> </a:t>
            </a:r>
          </a:p>
          <a:p>
            <a:pPr marL="114300" indent="0" eaLnBrk="1" hangingPunct="1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освоение </a:t>
            </a:r>
            <a:r>
              <a:rPr lang="ru-RU" sz="2800" dirty="0">
                <a:solidFill>
                  <a:schemeClr val="tx1"/>
                </a:solidFill>
              </a:rPr>
              <a:t>новых педагогических технологий. Поиск  и использование эффективных методических приемов организации учебно-познавательной деятельности учащихся  для активизации деятельности самих учеников, т.к. познавательный интерес – это важнейший мотив учения школьников, залог успеха.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67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333375"/>
            <a:ext cx="3683000" cy="4032250"/>
          </a:xfrm>
        </p:spPr>
        <p:txBody>
          <a:bodyPr/>
          <a:lstStyle/>
          <a:p>
            <a:pPr eaLnBrk="1" hangingPunct="1"/>
            <a:endParaRPr lang="ru-RU" sz="2800"/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528" y="332656"/>
            <a:ext cx="8496944" cy="5793507"/>
          </a:xfrm>
        </p:spPr>
        <p:txBody>
          <a:bodyPr/>
          <a:lstStyle/>
          <a:p>
            <a:pPr algn="ctr" eaLnBrk="1" hangingPunct="1"/>
            <a:r>
              <a:rPr lang="ru-RU" sz="3600" b="1" dirty="0" smtClean="0">
                <a:solidFill>
                  <a:srgbClr val="C00000"/>
                </a:solidFill>
                <a:latin typeface="+mj-lt"/>
              </a:rPr>
              <a:t>3. Работа </a:t>
            </a:r>
            <a:r>
              <a:rPr lang="ru-RU" sz="3600" b="1" dirty="0">
                <a:solidFill>
                  <a:srgbClr val="C00000"/>
                </a:solidFill>
                <a:latin typeface="+mj-lt"/>
              </a:rPr>
              <a:t>в методических </a:t>
            </a:r>
            <a:r>
              <a:rPr lang="ru-RU" sz="3600" b="1" dirty="0" smtClean="0">
                <a:solidFill>
                  <a:srgbClr val="C00000"/>
                </a:solidFill>
                <a:latin typeface="+mj-lt"/>
              </a:rPr>
              <a:t>объединениях</a:t>
            </a:r>
          </a:p>
          <a:p>
            <a:pPr eaLnBrk="1" hangingPunct="1"/>
            <a:endParaRPr lang="ru-RU" sz="3600" b="1" dirty="0" smtClean="0">
              <a:solidFill>
                <a:srgbClr val="C00000"/>
              </a:solidFill>
              <a:latin typeface="+mj-lt"/>
            </a:endParaRPr>
          </a:p>
          <a:p>
            <a:pPr marL="114300" indent="0" eaLnBrk="1" hangingPunct="1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позволяет </a:t>
            </a:r>
            <a:r>
              <a:rPr lang="ru-RU" sz="2800" dirty="0">
                <a:solidFill>
                  <a:schemeClr val="tx1"/>
                </a:solidFill>
              </a:rPr>
              <a:t>изучать все эти вопросы теоретически, а проведение открытых и показательных уроков – возможность для учителя показать свое мастерство и поучиться у других.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804</TotalTime>
  <Words>552</Words>
  <Application>Microsoft Office PowerPoint</Application>
  <PresentationFormat>Экран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Аптека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Цель методической работы ГМО</vt:lpstr>
      <vt:lpstr>Основные пути развития профессиональной компетентности педагога: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Учитель - профессионал  – это непрерывный процесс самообразования и саморазвития.  Творческих  успехов!!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городская  методическая  неделя  «Новое качество образования: запросы, оценки, пути решения»</dc:title>
  <dc:creator>Елена</dc:creator>
  <cp:lastModifiedBy>TAHNEE</cp:lastModifiedBy>
  <cp:revision>63</cp:revision>
  <dcterms:created xsi:type="dcterms:W3CDTF">2015-03-21T08:30:38Z</dcterms:created>
  <dcterms:modified xsi:type="dcterms:W3CDTF">2019-04-25T04:50:33Z</dcterms:modified>
</cp:coreProperties>
</file>