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2" r:id="rId3"/>
    <p:sldId id="267" r:id="rId4"/>
    <p:sldId id="261" r:id="rId5"/>
    <p:sldId id="263" r:id="rId6"/>
    <p:sldId id="266" r:id="rId7"/>
    <p:sldId id="260" r:id="rId8"/>
    <p:sldId id="265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7" autoAdjust="0"/>
  </p:normalViewPr>
  <p:slideViewPr>
    <p:cSldViewPr>
      <p:cViewPr varScale="1">
        <p:scale>
          <a:sx n="53" d="100"/>
          <a:sy n="53" d="100"/>
        </p:scale>
        <p:origin x="-117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7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00A01E9-0D50-48AA-B5DB-C05F3A2901F0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13DE6-0F49-4846-B160-3D6B47A3D18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772400" cy="1780108"/>
          </a:xfrm>
        </p:spPr>
        <p:txBody>
          <a:bodyPr>
            <a:noAutofit/>
          </a:bodyPr>
          <a:lstStyle/>
          <a:p>
            <a:r>
              <a:rPr lang="ru-RU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Преемственность </a:t>
            </a:r>
            <a:r>
              <a:rPr lang="ru-RU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содержания уроков предметной области «Искусство» и внеурочной деятельности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4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ru-RU" sz="3600" dirty="0"/>
              <a:t>В содержании образовательных программ предметной области «Искусство» недостаточное количество учебного времени уделяется практической творческой и проектной деятельности обучающихся, что снижает возможности повышения уровня индивидуального творческого развития обучающихся.</a:t>
            </a:r>
          </a:p>
        </p:txBody>
      </p:sp>
    </p:spTree>
    <p:extLst>
      <p:ext uri="{BB962C8B-B14F-4D97-AF65-F5344CB8AC3E}">
        <p14:creationId xmlns:p14="http://schemas.microsoft.com/office/powerpoint/2010/main" val="5055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sz="3600" dirty="0"/>
              <a:t>Для достижения планируемых результатов по предмету «Искусство» </a:t>
            </a:r>
            <a:r>
              <a:rPr lang="ru-RU" sz="3600" dirty="0" smtClean="0"/>
              <a:t> </a:t>
            </a:r>
            <a:r>
              <a:rPr lang="ru-RU" sz="3600" dirty="0"/>
              <a:t>используется потенциал внеурочной </a:t>
            </a:r>
            <a:r>
              <a:rPr lang="ru-RU" sz="3600" dirty="0" smtClean="0"/>
              <a:t>деятельности.</a:t>
            </a:r>
          </a:p>
          <a:p>
            <a:r>
              <a:rPr lang="ru-RU" sz="3600" dirty="0"/>
              <a:t>Внеурочная деятельность </a:t>
            </a:r>
            <a:r>
              <a:rPr lang="ru-RU" sz="3600" dirty="0" smtClean="0"/>
              <a:t>развивает творческие способности обучающихся</a:t>
            </a:r>
            <a:r>
              <a:rPr lang="ru-RU" sz="3600" dirty="0"/>
              <a:t>, </a:t>
            </a:r>
            <a:r>
              <a:rPr lang="ru-RU" sz="3600" dirty="0" smtClean="0"/>
              <a:t>совершенствует индивидуальные природные задатки, развивает творческую личность.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794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257329" y="790367"/>
            <a:ext cx="8229600" cy="719137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altLang="ru-RU" sz="2800" b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Преемственность урочной и внеурочной </a:t>
            </a:r>
            <a:r>
              <a:rPr lang="ru-RU" altLang="ru-RU" sz="2800" b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деятельности – единая система достижения планируемых результатов</a:t>
            </a:r>
            <a:endParaRPr lang="ru-RU" altLang="ru-RU" sz="2800" b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600200"/>
            <a:ext cx="2170113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spcCol="0" rtlCol="0" fromWordArt="0" anchor="ctr" forceAA="0"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ru-RU" b="1" dirty="0" smtClean="0"/>
              <a:t>    Урочная</a:t>
            </a:r>
          </a:p>
          <a:p>
            <a:pPr marL="0" indent="0">
              <a:buFont typeface="Arial" charset="0"/>
              <a:buNone/>
              <a:defRPr/>
            </a:pPr>
            <a:r>
              <a:rPr lang="ru-RU" b="1" dirty="0" smtClean="0"/>
              <a:t> деятельность</a:t>
            </a:r>
            <a:endParaRPr lang="ru-RU" b="1" dirty="0"/>
          </a:p>
        </p:txBody>
      </p:sp>
      <p:sp>
        <p:nvSpPr>
          <p:cNvPr id="3" name="Овал 2"/>
          <p:cNvSpPr/>
          <p:nvPr/>
        </p:nvSpPr>
        <p:spPr>
          <a:xfrm>
            <a:off x="3168650" y="1525588"/>
            <a:ext cx="1655763" cy="11318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b="1" dirty="0">
                <a:solidFill>
                  <a:schemeClr val="bg2"/>
                </a:solidFill>
              </a:rPr>
              <a:t>УУД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35600" y="1541463"/>
            <a:ext cx="2376488" cy="1116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/>
              <a:t>Внеурочная деятельность </a:t>
            </a:r>
          </a:p>
        </p:txBody>
      </p:sp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2711450"/>
            <a:ext cx="2587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Горизонтальный свиток 6"/>
          <p:cNvSpPr/>
          <p:nvPr/>
        </p:nvSpPr>
        <p:spPr>
          <a:xfrm>
            <a:off x="250825" y="3016250"/>
            <a:ext cx="6697663" cy="1420813"/>
          </a:xfrm>
          <a:prstGeom prst="horizont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bg2"/>
                </a:solidFill>
              </a:rPr>
              <a:t>Универсальные учебные действия-элемент </a:t>
            </a:r>
            <a:r>
              <a:rPr lang="ru-RU" sz="2400" b="1" dirty="0">
                <a:solidFill>
                  <a:schemeClr val="bg2"/>
                </a:solidFill>
              </a:rPr>
              <a:t>преемственности</a:t>
            </a:r>
            <a:r>
              <a:rPr lang="ru-RU" sz="2400" dirty="0">
                <a:solidFill>
                  <a:schemeClr val="bg2"/>
                </a:solidFill>
              </a:rPr>
              <a:t> </a:t>
            </a:r>
            <a:r>
              <a:rPr lang="ru-RU" sz="2400" dirty="0">
                <a:solidFill>
                  <a:schemeClr val="bg2"/>
                </a:solidFill>
              </a:rPr>
              <a:t>урочной и внеурочной деятельности</a:t>
            </a:r>
          </a:p>
        </p:txBody>
      </p:sp>
      <p:pic>
        <p:nvPicPr>
          <p:cNvPr id="717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973263"/>
            <a:ext cx="51752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5537">
            <a:off x="4822825" y="1922463"/>
            <a:ext cx="61753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4375150"/>
            <a:ext cx="3667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Горизонтальный свиток 20"/>
          <p:cNvSpPr/>
          <p:nvPr/>
        </p:nvSpPr>
        <p:spPr>
          <a:xfrm>
            <a:off x="1258888" y="5165725"/>
            <a:ext cx="7489825" cy="1146175"/>
          </a:xfrm>
          <a:prstGeom prst="horizont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bg2"/>
                </a:solidFill>
              </a:rPr>
              <a:t>Обеспечивает целостность содержания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867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15719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Согласно Концепции преподавания учебного предмета «Искусство», в </a:t>
            </a:r>
            <a:r>
              <a:rPr lang="ru-RU" sz="3600" dirty="0"/>
              <a:t>настоящее время необходима модернизация содержания учебно-методических материалов ,</a:t>
            </a:r>
            <a:r>
              <a:rPr lang="ru-RU" sz="3600" dirty="0" smtClean="0"/>
              <a:t> </a:t>
            </a:r>
            <a:r>
              <a:rPr lang="ru-RU" sz="3600" i="1" dirty="0"/>
              <a:t>и</a:t>
            </a:r>
            <a:r>
              <a:rPr lang="ru-RU" sz="3600" i="1" dirty="0" smtClean="0"/>
              <a:t>спользование </a:t>
            </a:r>
            <a:r>
              <a:rPr lang="ru-RU" sz="3600" i="1" dirty="0"/>
              <a:t>сквозных вариативных модулей</a:t>
            </a:r>
            <a:r>
              <a:rPr lang="ru-RU" sz="3600" dirty="0"/>
              <a:t>, увеличение времени на индивидуальные проекты и творческую деятельность</a:t>
            </a:r>
            <a:r>
              <a:rPr lang="ru-RU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8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52128"/>
          </a:xfrm>
        </p:spPr>
        <p:txBody>
          <a:bodyPr>
            <a:no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онцепция </a:t>
            </a:r>
            <a:r>
              <a:rPr lang="ru-RU" dirty="0"/>
              <a:t>ориентирует на тенденцию целостности образовательного пространства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-</a:t>
            </a:r>
            <a:r>
              <a:rPr lang="ru-RU" sz="3200" dirty="0" smtClean="0"/>
              <a:t>обращенность </a:t>
            </a:r>
            <a:r>
              <a:rPr lang="ru-RU" sz="3200" dirty="0"/>
              <a:t>к современному искусству, к потенциалу </a:t>
            </a:r>
            <a:r>
              <a:rPr lang="ru-RU" sz="3200" dirty="0" smtClean="0"/>
              <a:t>этнокультурных и </a:t>
            </a:r>
            <a:r>
              <a:rPr lang="ru-RU" sz="3200" dirty="0"/>
              <a:t>национальных традиций</a:t>
            </a:r>
          </a:p>
          <a:p>
            <a:pPr marL="0" indent="0">
              <a:buNone/>
            </a:pPr>
            <a:r>
              <a:rPr lang="ru-RU" sz="3200" dirty="0" smtClean="0"/>
              <a:t>-расширение </a:t>
            </a:r>
            <a:r>
              <a:rPr lang="ru-RU" sz="3200" dirty="0"/>
              <a:t>образовательного пространства на основе </a:t>
            </a:r>
            <a:r>
              <a:rPr lang="ru-RU" sz="3200" dirty="0" smtClean="0"/>
              <a:t>преемственности содержания </a:t>
            </a:r>
            <a:r>
              <a:rPr lang="ru-RU" sz="3200" dirty="0"/>
              <a:t>предметной области «Искусство» и </a:t>
            </a:r>
            <a:r>
              <a:rPr lang="ru-RU" sz="3200" dirty="0" smtClean="0"/>
              <a:t>внеурочной деятельности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 -выстраивание </a:t>
            </a:r>
            <a:r>
              <a:rPr lang="ru-RU" sz="3200" dirty="0"/>
              <a:t>содержательных интегрированных связей </a:t>
            </a:r>
            <a:r>
              <a:rPr lang="ru-RU" sz="3200" dirty="0" smtClean="0"/>
              <a:t>между различными </a:t>
            </a:r>
            <a:r>
              <a:rPr lang="ru-RU" sz="3200" dirty="0"/>
              <a:t>школьными </a:t>
            </a:r>
            <a:r>
              <a:rPr lang="ru-RU" sz="3200" dirty="0" smtClean="0"/>
              <a:t>предметами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6618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i="1" dirty="0"/>
              <a:t>Для достижения высокого уровня обучения необходимо: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совершенствовать механизмы координации и интеграции предметной области «Искусство» с внеурочной деятельностью и дополнительным художественным образованием</a:t>
            </a:r>
            <a:r>
              <a:rPr lang="ru-RU" sz="3200" dirty="0" smtClean="0"/>
              <a:t>;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98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Autofit/>
          </a:bodyPr>
          <a:lstStyle/>
          <a:p>
            <a:r>
              <a:rPr lang="ru-RU" sz="3200" dirty="0"/>
              <a:t>Для достижения оптимального уровня качества образования в части учебных предметов предметной области «Искусство» необходимо обеспечение условий для приобретения обучающимися базовых умений и навыков в области выбранного ими вида искусства для развития и самореализации обучающихся по общеобразовательным программам (художественных </a:t>
            </a:r>
            <a:r>
              <a:rPr lang="ru-RU" sz="3200" dirty="0" smtClean="0"/>
              <a:t>мастерских , </a:t>
            </a:r>
            <a:r>
              <a:rPr lang="ru-RU" sz="3200" dirty="0"/>
              <a:t>мастерских народных промыслов и др.)</a:t>
            </a:r>
          </a:p>
        </p:txBody>
      </p:sp>
    </p:spTree>
    <p:extLst>
      <p:ext uri="{BB962C8B-B14F-4D97-AF65-F5344CB8AC3E}">
        <p14:creationId xmlns:p14="http://schemas.microsoft.com/office/powerpoint/2010/main" val="12631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Опыт </a:t>
            </a:r>
            <a:r>
              <a:rPr lang="ru-RU" dirty="0"/>
              <a:t>внедрения современных образовательных технологий</a:t>
            </a:r>
          </a:p>
          <a:p>
            <a:r>
              <a:rPr lang="ru-RU" dirty="0"/>
              <a:t>в </a:t>
            </a:r>
            <a:r>
              <a:rPr lang="ru-RU" dirty="0" err="1"/>
              <a:t>учебно</a:t>
            </a:r>
            <a:r>
              <a:rPr lang="ru-RU" dirty="0"/>
              <a:t> – воспитательное </a:t>
            </a:r>
            <a:r>
              <a:rPr lang="ru-RU" dirty="0" smtClean="0"/>
              <a:t>пространство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773676"/>
      </p:ext>
    </p:extLst>
  </p:cSld>
  <p:clrMapOvr>
    <a:masterClrMapping/>
  </p:clrMapOvr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285</TotalTime>
  <Words>262</Words>
  <Application>Microsoft Office PowerPoint</Application>
  <PresentationFormat>Экран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Паркет</vt:lpstr>
      <vt:lpstr>Преемственность содержания уроков предметной области «Искусство» и внеурочной деятельности</vt:lpstr>
      <vt:lpstr>Презентация PowerPoint</vt:lpstr>
      <vt:lpstr>Презентация PowerPoint</vt:lpstr>
      <vt:lpstr>Преемственность урочной и внеурочной деятельности – единая система достижения планируемых результатов</vt:lpstr>
      <vt:lpstr>Презентация PowerPoint</vt:lpstr>
      <vt:lpstr>Концепция ориентирует на тенденцию целостности образовательного пространства</vt:lpstr>
      <vt:lpstr>Для достижения высокого уровня обучения необходимо: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Преемственность содержания уроков предметной области «Искусство» и внеурочной деятельности</dc:title>
  <dc:creator>TAHNEE</dc:creator>
  <cp:lastModifiedBy>TAHNEE</cp:lastModifiedBy>
  <cp:revision>16</cp:revision>
  <dcterms:created xsi:type="dcterms:W3CDTF">2020-02-12T15:07:57Z</dcterms:created>
  <dcterms:modified xsi:type="dcterms:W3CDTF">2020-02-12T19:53:07Z</dcterms:modified>
</cp:coreProperties>
</file>