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4" r:id="rId7"/>
    <p:sldId id="258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21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E96B-4241-4BC5-8C63-45CF988F649C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2D13-8351-4292-A947-2E3C68048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51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E96B-4241-4BC5-8C63-45CF988F649C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2D13-8351-4292-A947-2E3C68048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42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E96B-4241-4BC5-8C63-45CF988F649C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2D13-8351-4292-A947-2E3C68048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37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E96B-4241-4BC5-8C63-45CF988F649C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2D13-8351-4292-A947-2E3C68048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0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E96B-4241-4BC5-8C63-45CF988F649C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2D13-8351-4292-A947-2E3C68048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82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E96B-4241-4BC5-8C63-45CF988F649C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2D13-8351-4292-A947-2E3C68048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8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E96B-4241-4BC5-8C63-45CF988F649C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2D13-8351-4292-A947-2E3C68048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38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E96B-4241-4BC5-8C63-45CF988F649C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2D13-8351-4292-A947-2E3C68048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0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E96B-4241-4BC5-8C63-45CF988F649C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2D13-8351-4292-A947-2E3C68048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89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E96B-4241-4BC5-8C63-45CF988F649C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2D13-8351-4292-A947-2E3C68048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17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E96B-4241-4BC5-8C63-45CF988F649C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2D13-8351-4292-A947-2E3C68048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77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BE96B-4241-4BC5-8C63-45CF988F649C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2D13-8351-4292-A947-2E3C68048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0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Cambria" panose="02040503050406030204" pitchFamily="18" charset="0"/>
              </a:rPr>
              <a:t>Заседание МО №2 </a:t>
            </a:r>
            <a:br>
              <a:rPr lang="ru-RU" b="1" dirty="0" smtClean="0">
                <a:latin typeface="Cambria" panose="02040503050406030204" pitchFamily="18" charset="0"/>
              </a:rPr>
            </a:br>
            <a:r>
              <a:rPr lang="ru-RU" b="1" dirty="0" smtClean="0">
                <a:latin typeface="Cambria" panose="02040503050406030204" pitchFamily="18" charset="0"/>
              </a:rPr>
              <a:t/>
            </a:r>
            <a:br>
              <a:rPr lang="ru-RU" b="1" dirty="0" smtClean="0">
                <a:latin typeface="Cambria" panose="02040503050406030204" pitchFamily="18" charset="0"/>
              </a:rPr>
            </a:br>
            <a:r>
              <a:rPr lang="ru-RU" sz="4000" b="1" dirty="0" smtClean="0">
                <a:latin typeface="Cambria" panose="02040503050406030204" pitchFamily="18" charset="0"/>
              </a:rPr>
              <a:t>«Развитие творческой активности учащихся на уроках изобразительного искусства»</a:t>
            </a:r>
            <a:br>
              <a:rPr lang="ru-RU" sz="4000" b="1" dirty="0" smtClean="0">
                <a:latin typeface="Cambria" panose="02040503050406030204" pitchFamily="18" charset="0"/>
              </a:rPr>
            </a:br>
            <a:endParaRPr lang="ru-RU" b="1" dirty="0">
              <a:latin typeface="Cambria" panose="020405030504060302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495800"/>
            <a:ext cx="9144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31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1</a:t>
            </a:r>
            <a:r>
              <a:rPr lang="ru-RU" dirty="0" smtClean="0">
                <a:latin typeface="Cambria" panose="02040503050406030204" pitchFamily="18" charset="0"/>
              </a:rPr>
              <a:t>.	Развитие творческого потенциала обучающихся.</a:t>
            </a:r>
          </a:p>
          <a:p>
            <a:pPr marL="0" indent="0">
              <a:buNone/>
            </a:pPr>
            <a:r>
              <a:rPr lang="ru-RU" dirty="0" smtClean="0">
                <a:latin typeface="Cambria" panose="02040503050406030204" pitchFamily="18" charset="0"/>
              </a:rPr>
              <a:t>2</a:t>
            </a:r>
            <a:r>
              <a:rPr lang="ru-RU" dirty="0" smtClean="0">
                <a:latin typeface="Cambria" panose="02040503050406030204" pitchFamily="18" charset="0"/>
              </a:rPr>
              <a:t>.</a:t>
            </a:r>
            <a:r>
              <a:rPr lang="ru-RU" dirty="0" smtClean="0">
                <a:latin typeface="Cambria" panose="02040503050406030204" pitchFamily="18" charset="0"/>
              </a:rPr>
              <a:t>	Игровые технологии как средство мотивации и  активизирующие деятельность учащихся.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</a:rPr>
              <a:t>3</a:t>
            </a:r>
            <a:r>
              <a:rPr lang="ru-RU" smtClean="0">
                <a:latin typeface="Cambria" panose="02040503050406030204" pitchFamily="18" charset="0"/>
              </a:rPr>
              <a:t>.</a:t>
            </a:r>
            <a:r>
              <a:rPr lang="ru-RU" dirty="0" smtClean="0">
                <a:latin typeface="Cambria" panose="02040503050406030204" pitchFamily="18" charset="0"/>
              </a:rPr>
              <a:t>	Нетрадиционные методы и приемы, обеспечивающие создание на уроке   ситуации успеха и условий для самореализации учащегося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51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" y="4724400"/>
            <a:ext cx="9144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207424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Book Antiqua" panose="02040602050305030304" pitchFamily="18" charset="0"/>
              </a:rPr>
              <a:t/>
            </a:r>
            <a:br>
              <a:rPr lang="ru-RU" dirty="0" smtClean="0">
                <a:latin typeface="Book Antiqua" panose="02040602050305030304" pitchFamily="18" charset="0"/>
              </a:rPr>
            </a:br>
            <a:endParaRPr lang="ru-RU" dirty="0">
              <a:latin typeface="Book Antiqua" panose="020406020503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908720"/>
            <a:ext cx="7632848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Book Antiqua" panose="02040602050305030304" pitchFamily="18" charset="0"/>
              </a:rPr>
              <a:t>Современное образование ориентировано не только на усвоение обучающимися определенной суммы знаний, но и на</a:t>
            </a:r>
            <a:r>
              <a:rPr lang="ru-RU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r>
              <a:rPr lang="ru-RU" b="1" i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развитие  личности,  познавательных и творческих  способностей.</a:t>
            </a:r>
            <a:r>
              <a:rPr lang="ru-RU" b="1" i="1" dirty="0" smtClean="0">
                <a:latin typeface="Book Antiqua" panose="02040602050305030304" pitchFamily="18" charset="0"/>
              </a:rPr>
              <a:t> </a:t>
            </a:r>
            <a:r>
              <a:rPr lang="ru-RU" b="1" i="1" dirty="0">
                <a:latin typeface="Book Antiqua" panose="02040602050305030304" pitchFamily="18" charset="0"/>
              </a:rPr>
              <a:t> </a:t>
            </a:r>
            <a:r>
              <a:rPr lang="ru-RU" b="1" dirty="0" smtClean="0">
                <a:latin typeface="Book Antiqua" panose="02040602050305030304" pitchFamily="18" charset="0"/>
              </a:rPr>
              <a:t>На первый план</a:t>
            </a:r>
          </a:p>
          <a:p>
            <a:pPr marL="0" indent="0">
              <a:buNone/>
            </a:pPr>
            <a:r>
              <a:rPr lang="ru-RU" b="1" dirty="0" smtClean="0">
                <a:latin typeface="Book Antiqua" panose="02040602050305030304" pitchFamily="18" charset="0"/>
              </a:rPr>
              <a:t>выходят креативные качества – способность к творчеству.</a:t>
            </a:r>
          </a:p>
          <a:p>
            <a:pPr marL="0" indent="0">
              <a:buNone/>
            </a:pPr>
            <a:endParaRPr lang="ru-RU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2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" y="4724400"/>
            <a:ext cx="9144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3144" y="1152753"/>
            <a:ext cx="8136904" cy="46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Book Antiqua" panose="02040602050305030304" pitchFamily="18" charset="0"/>
              </a:rPr>
              <a:t>В современных школах для решения этих задач применяются многочисленные инновационные технологии:  игровые технологии, метод проектов, обучение в сотрудничестве, индивидуальное и дифференцированное обучение, модульное обучение и другие.</a:t>
            </a:r>
          </a:p>
          <a:p>
            <a:pPr marL="0" indent="0">
              <a:buNone/>
            </a:pPr>
            <a:r>
              <a:rPr lang="ru-RU" dirty="0" smtClean="0">
                <a:latin typeface="Book Antiqua" panose="02040602050305030304" pitchFamily="18" charset="0"/>
              </a:rPr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77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7260" y="1388712"/>
            <a:ext cx="71494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Cambria" panose="02040503050406030204" pitchFamily="18" charset="0"/>
              </a:rPr>
              <a:t>Любая технология обладает средствами активизирующими деятельность учащихся, в некоторых же технологиях эти средства составляют главную идею и основу эффективности результатов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9160"/>
            <a:ext cx="9144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81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141890" cy="617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43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 Кластера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37761"/>
            <a:ext cx="8964488" cy="192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5144"/>
            <a:ext cx="9144000" cy="213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М.видео\Downloads\кластер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424936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69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C:\Users\М.видео\Downloads\кластер 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2656"/>
            <a:ext cx="7377236" cy="624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9939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97</Words>
  <Application>Microsoft Office PowerPoint</Application>
  <PresentationFormat>Экран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Заседание МО №2   «Развитие творческой активности учащихся на уроках изобразительного искусства» 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Метод  Кластера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Заседание МО №2   «Развитие творческой активности учащихся на уроках изобразительного искусства»</dc:title>
  <dc:creator>TAHNEE</dc:creator>
  <cp:lastModifiedBy>TAHNEE</cp:lastModifiedBy>
  <cp:revision>10</cp:revision>
  <dcterms:created xsi:type="dcterms:W3CDTF">2018-12-05T15:14:42Z</dcterms:created>
  <dcterms:modified xsi:type="dcterms:W3CDTF">2018-12-06T02:51:37Z</dcterms:modified>
</cp:coreProperties>
</file>