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4" r:id="rId3"/>
    <p:sldId id="280" r:id="rId4"/>
    <p:sldId id="281" r:id="rId5"/>
    <p:sldId id="282" r:id="rId6"/>
    <p:sldId id="283" r:id="rId7"/>
    <p:sldId id="258" r:id="rId8"/>
    <p:sldId id="260" r:id="rId9"/>
    <p:sldId id="276" r:id="rId10"/>
    <p:sldId id="277" r:id="rId11"/>
    <p:sldId id="285" r:id="rId12"/>
    <p:sldId id="264" r:id="rId13"/>
    <p:sldId id="266" r:id="rId14"/>
    <p:sldId id="267" r:id="rId15"/>
    <p:sldId id="268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1E6E61-2FE5-47EC-A238-75ED2332706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77709"/>
            <a:ext cx="5445547" cy="341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6408712" cy="3426457"/>
          </a:xfrm>
        </p:spPr>
        <p:txBody>
          <a:bodyPr>
            <a:noAutofit/>
          </a:bodyPr>
          <a:lstStyle/>
          <a:p>
            <a:r>
              <a:rPr lang="ru-RU" sz="3600" b="1" i="1" dirty="0">
                <a:solidFill>
                  <a:srgbClr val="C00000"/>
                </a:solidFill>
              </a:rPr>
              <a:t>Раскрытие индивидуальных особенностей </a:t>
            </a:r>
            <a:r>
              <a:rPr lang="ru-RU" sz="3600" b="1" i="1" dirty="0" smtClean="0">
                <a:solidFill>
                  <a:srgbClr val="C00000"/>
                </a:solidFill>
              </a:rPr>
              <a:t>обучающихся на уроках изобразительного искусства</a:t>
            </a:r>
            <a:r>
              <a:rPr lang="ru-RU" sz="4000" b="1" i="1" dirty="0">
                <a:solidFill>
                  <a:srgbClr val="C00000"/>
                </a:solidFill>
              </a:rPr>
              <a:t/>
            </a:r>
            <a:br>
              <a:rPr lang="ru-RU" sz="4000" b="1" i="1" dirty="0">
                <a:solidFill>
                  <a:srgbClr val="C00000"/>
                </a:solidFill>
              </a:rPr>
            </a:br>
            <a:endParaRPr lang="ru-RU" sz="4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9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412776"/>
            <a:ext cx="7408333" cy="4713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400" b="1" dirty="0" smtClean="0">
                <a:solidFill>
                  <a:schemeClr val="tx2">
                    <a:lumMod val="50000"/>
                  </a:schemeClr>
                </a:solidFill>
              </a:rPr>
              <a:t>1. </a:t>
            </a:r>
            <a:r>
              <a:rPr lang="ru-RU" sz="3400" b="1" dirty="0">
                <a:solidFill>
                  <a:schemeClr val="tx2">
                    <a:lumMod val="50000"/>
                  </a:schemeClr>
                </a:solidFill>
              </a:rPr>
              <a:t>Выбор темы, типа проекта, количества участников. </a:t>
            </a:r>
          </a:p>
          <a:p>
            <a:pPr marL="0" indent="0">
              <a:buNone/>
            </a:pPr>
            <a:r>
              <a:rPr lang="ru-RU" sz="3400" b="1" dirty="0">
                <a:solidFill>
                  <a:schemeClr val="tx2">
                    <a:lumMod val="50000"/>
                  </a:schemeClr>
                </a:solidFill>
              </a:rPr>
              <a:t>2. Формулировка возможных вариантов проблем (проблемы выдвигаются учащимися с подачи учителя (наводящие вопросы, ситуации, способствующие определению проблем). </a:t>
            </a:r>
          </a:p>
          <a:p>
            <a:pPr marL="0" indent="0">
              <a:buNone/>
            </a:pPr>
            <a:r>
              <a:rPr lang="ru-RU" sz="3400" b="1" dirty="0">
                <a:solidFill>
                  <a:schemeClr val="tx2">
                    <a:lumMod val="50000"/>
                  </a:schemeClr>
                </a:solidFill>
              </a:rPr>
              <a:t>3. Распределение задач по группам, обсуждение творческих решений. </a:t>
            </a:r>
          </a:p>
          <a:p>
            <a:pPr marL="0" indent="0">
              <a:buNone/>
            </a:pPr>
            <a:r>
              <a:rPr lang="ru-RU" sz="3400" b="1" dirty="0">
                <a:solidFill>
                  <a:schemeClr val="tx2">
                    <a:lumMod val="50000"/>
                  </a:schemeClr>
                </a:solidFill>
              </a:rPr>
              <a:t>4. Самостоятельная работа участников проекта по творческим задачам. </a:t>
            </a:r>
          </a:p>
          <a:p>
            <a:pPr marL="0" indent="0">
              <a:buNone/>
            </a:pPr>
            <a:r>
              <a:rPr lang="ru-RU" sz="3400" b="1" dirty="0">
                <a:solidFill>
                  <a:schemeClr val="tx2">
                    <a:lumMod val="50000"/>
                  </a:schemeClr>
                </a:solidFill>
              </a:rPr>
              <a:t>5. Промежуточные обсуждения полученных данных. </a:t>
            </a:r>
          </a:p>
          <a:p>
            <a:pPr marL="0" indent="0">
              <a:buNone/>
            </a:pPr>
            <a:r>
              <a:rPr lang="ru-RU" sz="3400" b="1" dirty="0">
                <a:solidFill>
                  <a:schemeClr val="tx2">
                    <a:lumMod val="50000"/>
                  </a:schemeClr>
                </a:solidFill>
              </a:rPr>
              <a:t>6. Защита проектов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15616" y="457200"/>
            <a:ext cx="6580584" cy="1315616"/>
          </a:xfrm>
        </p:spPr>
        <p:txBody>
          <a:bodyPr>
            <a:normAutofit/>
          </a:bodyPr>
          <a:lstStyle/>
          <a:p>
            <a:pPr algn="ctr"/>
            <a:r>
              <a:rPr lang="ru-RU" sz="3200" b="1" i="1" dirty="0" smtClean="0">
                <a:solidFill>
                  <a:srgbClr val="C00000"/>
                </a:solidFill>
              </a:rPr>
              <a:t>Структура  проекта</a:t>
            </a:r>
            <a:endParaRPr lang="ru-RU" sz="3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8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6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988840"/>
            <a:ext cx="7408333" cy="4386800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Поисковые умения: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самостоятельно найти недостающую информацию в информационном поле;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запросить недостающую информацию у эксперта (учителя, консультанта, специалиста);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выдвигать гипотезы;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устанавливать причинно-следственные связи.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Универсальные учебные действия, формирующиеся в процессе проектной деятельности:</a:t>
            </a:r>
          </a:p>
        </p:txBody>
      </p:sp>
    </p:spTree>
    <p:extLst>
      <p:ext uri="{BB962C8B-B14F-4D97-AF65-F5344CB8AC3E}">
        <p14:creationId xmlns:p14="http://schemas.microsoft.com/office/powerpoint/2010/main" val="4730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700808"/>
            <a:ext cx="7408333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Умения и навыки работы в сотрудничестве: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умения коллективного планирования;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взаимодействовать с любым партнером;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умения взаимопомощи в группе в решении общих задач;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навыки делового партнерского общения;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находить и исправлять ошибки в работе других участников группы.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4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2276872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3. Коммуникативные умения: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взаимодействовать со взрослыми — вступать в диалог, задавать вопросы и т. д.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вести дискуссию;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отстаивать свою точку зрения;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находить компромисс.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4. Презентационные умения и навыки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навыки монологической речи;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уверенно держать себя во время выступления;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артистические умения;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использовать различные средства наглядности при выступлении;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отвечать на незапланированные вопросы.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2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412776"/>
            <a:ext cx="7776864" cy="4242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Мини-проекты могут укладываться в один урок, индивидуальные и работа в группах.</a:t>
            </a:r>
          </a:p>
          <a:p>
            <a:pPr marL="0" indent="0">
              <a:buNone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Индивидуальные мини-проекты на уроках в   5 классе: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</a:rPr>
              <a:t>«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Древние образы в народном искусстве», </a:t>
            </a:r>
          </a:p>
          <a:p>
            <a:pPr marL="0" indent="0">
              <a:buNone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«Единство конструкции и декора в народном жилище»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«Народные промыслы их истоки и современное развитие ».</a:t>
            </a:r>
          </a:p>
          <a:p>
            <a:pPr marL="0" indent="0">
              <a:buNone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«Современное выставочное искусство».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18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988840"/>
            <a:ext cx="7408333" cy="4353347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Краткосрочные проекты требуют выделения 1-2  уроков. Проектная деятельность заключается в замене традиционного урока, уроком по созданию проекта: коллективной творческой работы. </a:t>
            </a:r>
            <a:endParaRPr lang="ru-RU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Здесь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необходима  координация  деятельности участников проектных групп, по сбору информации, изготовлению продукта и подготовке презентации осуществления во внеклассной деятельности и дома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2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Коллективные  проекты на уроках изобразительного искусства: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 «Народные праздничные обряды»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«Журнал мод Василисы Прекрасной»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«Создание герба своей школы»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«Музей народных промыслов»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9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556792"/>
            <a:ext cx="7408333" cy="2946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Четвертные  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проекты могут выполняться как в группах, так и индивидуально. </a:t>
            </a:r>
            <a:endParaRPr lang="ru-RU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Четвертные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темы проектов проводятся в 6 классах в уроках обобщения темы четверти. </a:t>
            </a:r>
            <a:endParaRPr lang="ru-RU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Это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проекты: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«Мир наших вещей. Натюрморт» - II четверть, </a:t>
            </a:r>
            <a:endParaRPr lang="ru-RU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«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Наши друзья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», «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Герои – наши прадеды, отцы» по теме III четверти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 «Времена года», «Пейзаж - большой мир» - IV четверть. </a:t>
            </a:r>
            <a:endParaRPr lang="ru-RU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Годичные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проекты являются итоговой работы в 7 классах.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5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457200"/>
            <a:ext cx="7931224" cy="571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solidFill>
                  <a:srgbClr val="002060"/>
                </a:solidFill>
              </a:rPr>
              <a:t>	В </a:t>
            </a:r>
            <a:r>
              <a:rPr lang="ru-RU" sz="3200" i="1" dirty="0">
                <a:solidFill>
                  <a:srgbClr val="002060"/>
                </a:solidFill>
              </a:rPr>
              <a:t>соответствии с </a:t>
            </a:r>
            <a:r>
              <a:rPr lang="ru-RU" sz="3200" b="1" i="1" dirty="0">
                <a:solidFill>
                  <a:srgbClr val="002060"/>
                </a:solidFill>
              </a:rPr>
              <a:t>законом РФ “Об образовании”</a:t>
            </a:r>
            <a:r>
              <a:rPr lang="ru-RU" sz="3200" i="1" dirty="0">
                <a:solidFill>
                  <a:srgbClr val="002060"/>
                </a:solidFill>
              </a:rPr>
              <a:t>, с требованиями перестройки системы образования, просвещения и культуры в настоящее время возникает острая необходимость в новых подходах к преподаванию искусств в общеобразовательной школе способных успешно решить современные задачи художественного образования, эстетического воспитания и развития личности</a:t>
            </a:r>
            <a:r>
              <a:rPr lang="ru-RU" sz="2800" dirty="0">
                <a:solidFill>
                  <a:srgbClr val="002060"/>
                </a:solidFill>
              </a:rPr>
              <a:t>.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8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772816"/>
            <a:ext cx="7776864" cy="2730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i="1" dirty="0" smtClean="0">
                <a:solidFill>
                  <a:srgbClr val="C00000"/>
                </a:solidFill>
              </a:rPr>
              <a:t>На сегодняшний день </a:t>
            </a:r>
            <a:r>
              <a:rPr lang="ru-RU" sz="3200" b="1" i="1" dirty="0" smtClean="0">
                <a:solidFill>
                  <a:srgbClr val="C00000"/>
                </a:solidFill>
              </a:rPr>
              <a:t>традиционные </a:t>
            </a:r>
            <a:r>
              <a:rPr lang="ru-RU" sz="3200" b="1" i="1" dirty="0">
                <a:solidFill>
                  <a:srgbClr val="C00000"/>
                </a:solidFill>
              </a:rPr>
              <a:t>методы обучения и формы организации учебного процесса не</a:t>
            </a:r>
            <a:r>
              <a:rPr lang="ru-RU" sz="3200" i="1" dirty="0">
                <a:solidFill>
                  <a:srgbClr val="C00000"/>
                </a:solidFill>
              </a:rPr>
              <a:t> </a:t>
            </a:r>
            <a:r>
              <a:rPr lang="ru-RU" sz="3200" b="1" i="1" dirty="0">
                <a:solidFill>
                  <a:srgbClr val="C00000"/>
                </a:solidFill>
              </a:rPr>
              <a:t>способны</a:t>
            </a:r>
            <a:r>
              <a:rPr lang="ru-RU" sz="3200" i="1" dirty="0">
                <a:solidFill>
                  <a:srgbClr val="002060"/>
                </a:solidFill>
              </a:rPr>
              <a:t> в полной мере способствовать динамическому развитию познавательной активности учащихся. </a:t>
            </a:r>
            <a:endParaRPr lang="ru-RU" sz="3200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3200" i="1" dirty="0" smtClean="0">
                <a:solidFill>
                  <a:srgbClr val="002060"/>
                </a:solidFill>
              </a:rPr>
              <a:t>В </a:t>
            </a:r>
            <a:r>
              <a:rPr lang="ru-RU" sz="3200" i="1" dirty="0">
                <a:solidFill>
                  <a:srgbClr val="002060"/>
                </a:solidFill>
              </a:rPr>
              <a:t>новых условиях на первый план выходит задача </a:t>
            </a:r>
            <a:r>
              <a:rPr lang="ru-RU" sz="3200" i="1" dirty="0">
                <a:solidFill>
                  <a:srgbClr val="C00000"/>
                </a:solidFill>
              </a:rPr>
              <a:t>научить детей самостоятельно приобретать знания</a:t>
            </a:r>
            <a:endParaRPr lang="ru-RU" sz="3200" i="1" dirty="0">
              <a:solidFill>
                <a:srgbClr val="C0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452320" y="836712"/>
            <a:ext cx="2819400" cy="5715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70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620688"/>
            <a:ext cx="8136904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1" dirty="0" smtClean="0">
                <a:solidFill>
                  <a:srgbClr val="002060"/>
                </a:solidFill>
              </a:rPr>
              <a:t> </a:t>
            </a:r>
            <a:r>
              <a:rPr lang="ru-RU" sz="3200" b="1" i="1" dirty="0">
                <a:solidFill>
                  <a:srgbClr val="002060"/>
                </a:solidFill>
              </a:rPr>
              <a:t>Н</a:t>
            </a:r>
            <a:r>
              <a:rPr lang="ru-RU" sz="3200" b="1" i="1" dirty="0" smtClean="0">
                <a:solidFill>
                  <a:srgbClr val="002060"/>
                </a:solidFill>
              </a:rPr>
              <a:t>овые </a:t>
            </a:r>
            <a:r>
              <a:rPr lang="ru-RU" sz="3200" b="1" i="1" dirty="0">
                <a:solidFill>
                  <a:srgbClr val="002060"/>
                </a:solidFill>
              </a:rPr>
              <a:t>педагогические технологии</a:t>
            </a:r>
            <a:r>
              <a:rPr lang="ru-RU" sz="3200" i="1" dirty="0">
                <a:solidFill>
                  <a:srgbClr val="002060"/>
                </a:solidFill>
              </a:rPr>
              <a:t>, </a:t>
            </a:r>
            <a:r>
              <a:rPr lang="ru-RU" sz="3200" i="1" dirty="0" smtClean="0">
                <a:solidFill>
                  <a:srgbClr val="002060"/>
                </a:solidFill>
              </a:rPr>
              <a:t>ориентированы </a:t>
            </a:r>
            <a:r>
              <a:rPr lang="ru-RU" sz="3200" i="1" dirty="0">
                <a:solidFill>
                  <a:srgbClr val="002060"/>
                </a:solidFill>
              </a:rPr>
              <a:t>на создание таких условий, которые дают каждому ученику думать, открывать, размышлять, сомневаться, спорить и приходить к определенному выводу. </a:t>
            </a:r>
            <a:endParaRPr lang="ru-RU" sz="3200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3200" i="1" dirty="0" smtClean="0">
                <a:solidFill>
                  <a:srgbClr val="C00000"/>
                </a:solidFill>
              </a:rPr>
              <a:t>Это </a:t>
            </a:r>
            <a:r>
              <a:rPr lang="ru-RU" sz="3200" i="1" dirty="0">
                <a:solidFill>
                  <a:srgbClr val="C00000"/>
                </a:solidFill>
              </a:rPr>
              <a:t>способствует развитию личности школьника, его творческих способностей, интереса к учению, формирование желания и умения учиться</a:t>
            </a:r>
            <a:r>
              <a:rPr lang="ru-RU" sz="3000" i="1" dirty="0">
                <a:solidFill>
                  <a:srgbClr val="C00000"/>
                </a:solidFill>
              </a:rPr>
              <a:t>.</a:t>
            </a:r>
          </a:p>
          <a:p>
            <a:pPr algn="ctr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13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sz="2800" b="1" i="1" dirty="0">
                <a:solidFill>
                  <a:srgbClr val="002060"/>
                </a:solidFill>
              </a:rPr>
              <a:t>сделать урок современным </a:t>
            </a:r>
            <a:r>
              <a:rPr lang="ru-RU" sz="2800" dirty="0">
                <a:solidFill>
                  <a:srgbClr val="002060"/>
                </a:solidFill>
              </a:rPr>
              <a:t>(с точки зрения использования современных технологий, технических средств);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2060"/>
                </a:solidFill>
              </a:rPr>
              <a:t>-  </a:t>
            </a:r>
            <a:r>
              <a:rPr lang="ru-RU" sz="2800" b="1" i="1" dirty="0">
                <a:solidFill>
                  <a:srgbClr val="002060"/>
                </a:solidFill>
              </a:rPr>
              <a:t>приблизить урок к мировосприятию современного ребенка</a:t>
            </a:r>
            <a:r>
              <a:rPr lang="ru-RU" sz="2800" dirty="0">
                <a:solidFill>
                  <a:srgbClr val="002060"/>
                </a:solidFill>
              </a:rPr>
              <a:t>, так как он больше смотрит и слушает, чем читает и говорит; предпочитает использовать информацию, добытую с помощью технических средств;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2060"/>
                </a:solidFill>
              </a:rPr>
              <a:t>-   </a:t>
            </a:r>
            <a:r>
              <a:rPr lang="ru-RU" sz="2800" b="1" i="1" dirty="0">
                <a:solidFill>
                  <a:srgbClr val="002060"/>
                </a:solidFill>
              </a:rPr>
              <a:t>развивать мотивацию </a:t>
            </a:r>
            <a:r>
              <a:rPr lang="ru-RU" sz="2800" b="1" i="1" dirty="0" smtClean="0">
                <a:solidFill>
                  <a:srgbClr val="002060"/>
                </a:solidFill>
              </a:rPr>
              <a:t>учащихся</a:t>
            </a:r>
            <a:r>
              <a:rPr lang="ru-RU" sz="2800" dirty="0" smtClean="0">
                <a:solidFill>
                  <a:srgbClr val="002060"/>
                </a:solidFill>
              </a:rPr>
              <a:t>; </a:t>
            </a:r>
            <a:endParaRPr lang="ru-RU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2060"/>
                </a:solidFill>
              </a:rPr>
              <a:t>- </a:t>
            </a:r>
            <a:r>
              <a:rPr lang="ru-RU" sz="2800" dirty="0" smtClean="0">
                <a:solidFill>
                  <a:srgbClr val="002060"/>
                </a:solidFill>
              </a:rPr>
              <a:t>  </a:t>
            </a:r>
            <a:r>
              <a:rPr lang="ru-RU" sz="2800" b="1" i="1" dirty="0" smtClean="0">
                <a:solidFill>
                  <a:srgbClr val="002060"/>
                </a:solidFill>
              </a:rPr>
              <a:t>расширять </a:t>
            </a:r>
            <a:r>
              <a:rPr lang="ru-RU" sz="2800" b="1" i="1" dirty="0">
                <a:solidFill>
                  <a:srgbClr val="002060"/>
                </a:solidFill>
              </a:rPr>
              <a:t>возможности для самостоятельной творческой деятельности </a:t>
            </a:r>
            <a:r>
              <a:rPr lang="ru-RU" sz="2800" b="1" i="1" dirty="0" smtClean="0">
                <a:solidFill>
                  <a:srgbClr val="002060"/>
                </a:solidFill>
              </a:rPr>
              <a:t>учащихся</a:t>
            </a:r>
            <a:r>
              <a:rPr lang="ru-RU" sz="2800" dirty="0" smtClean="0">
                <a:solidFill>
                  <a:srgbClr val="002060"/>
                </a:solidFill>
              </a:rPr>
              <a:t>, выполнении </a:t>
            </a:r>
            <a:r>
              <a:rPr lang="ru-RU" sz="2800" dirty="0">
                <a:solidFill>
                  <a:srgbClr val="002060"/>
                </a:solidFill>
              </a:rPr>
              <a:t>творческих проектов и систематизации учебного материала; 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2060"/>
                </a:solidFill>
              </a:rPr>
              <a:t>-  </a:t>
            </a:r>
            <a:r>
              <a:rPr lang="ru-RU" sz="2800" b="1" i="1" dirty="0">
                <a:solidFill>
                  <a:srgbClr val="002060"/>
                </a:solidFill>
              </a:rPr>
              <a:t>развивать творческие способности </a:t>
            </a:r>
            <a:r>
              <a:rPr lang="ru-RU" sz="2800" dirty="0">
                <a:solidFill>
                  <a:srgbClr val="002060"/>
                </a:solidFill>
              </a:rPr>
              <a:t>учащихся</a:t>
            </a:r>
            <a:r>
              <a:rPr lang="ru-RU" sz="2800" dirty="0" smtClean="0">
                <a:solidFill>
                  <a:srgbClr val="002060"/>
                </a:solidFill>
              </a:rPr>
              <a:t>.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252728"/>
          </a:xfrm>
        </p:spPr>
        <p:txBody>
          <a:bodyPr>
            <a:noAutofit/>
          </a:bodyPr>
          <a:lstStyle/>
          <a:p>
            <a:r>
              <a:rPr lang="ru-RU" sz="3200" b="1" i="1" dirty="0">
                <a:solidFill>
                  <a:srgbClr val="C00000"/>
                </a:solidFill>
              </a:rPr>
              <a:t>Достижение планируемых результатов предполагает решение следующих </a:t>
            </a:r>
            <a:r>
              <a:rPr lang="ru-RU" sz="3200" b="1" i="1" dirty="0" smtClean="0">
                <a:solidFill>
                  <a:srgbClr val="C00000"/>
                </a:solidFill>
              </a:rPr>
              <a:t>задач:</a:t>
            </a:r>
            <a:endParaRPr lang="ru-RU" sz="3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9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2060848"/>
            <a:ext cx="8136903" cy="47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sz="2800" i="1" dirty="0">
                <a:solidFill>
                  <a:srgbClr val="C00000"/>
                </a:solidFill>
              </a:rPr>
              <a:t>организация проектной, художественно-творческой и исследовательской деятельности </a:t>
            </a:r>
            <a:r>
              <a:rPr lang="ru-RU" sz="2800" dirty="0"/>
              <a:t>учащихся, с использованием различных художественных технологий;</a:t>
            </a:r>
          </a:p>
          <a:p>
            <a:pPr marL="0" indent="0">
              <a:buNone/>
            </a:pPr>
            <a:r>
              <a:rPr lang="ru-RU" sz="2800" dirty="0"/>
              <a:t>- </a:t>
            </a:r>
            <a:r>
              <a:rPr lang="ru-RU" sz="2800" i="1" dirty="0">
                <a:solidFill>
                  <a:srgbClr val="C00000"/>
                </a:solidFill>
              </a:rPr>
              <a:t>использование информационно-коммуникативных средств</a:t>
            </a:r>
            <a:r>
              <a:rPr lang="ru-RU" sz="2800" dirty="0"/>
              <a:t> в обучении и поисковой деятельности учащихся;</a:t>
            </a:r>
          </a:p>
          <a:p>
            <a:pPr marL="0" indent="0">
              <a:buNone/>
            </a:pPr>
            <a:r>
              <a:rPr lang="ru-RU" sz="2800" dirty="0"/>
              <a:t>- </a:t>
            </a:r>
            <a:r>
              <a:rPr lang="ru-RU" sz="2800" i="1" dirty="0">
                <a:solidFill>
                  <a:srgbClr val="C00000"/>
                </a:solidFill>
              </a:rPr>
              <a:t>формирование информационной грамотности </a:t>
            </a:r>
            <a:r>
              <a:rPr lang="ru-RU" sz="2800" dirty="0"/>
              <a:t>учащихся через активацию их языковой компетентности в области изобразительного творчества.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368152"/>
          </a:xfrm>
        </p:spPr>
        <p:txBody>
          <a:bodyPr>
            <a:noAutofit/>
          </a:bodyPr>
          <a:lstStyle/>
          <a:p>
            <a:pPr algn="ctr"/>
            <a:r>
              <a:rPr lang="ru-RU" sz="2800" b="1" i="1" dirty="0">
                <a:solidFill>
                  <a:srgbClr val="002060"/>
                </a:solidFill>
              </a:rPr>
              <a:t>Современные подходы к преподаванию изобразительного искусства   предполагают актуализацию, в числе следующих направлений деятельности учителя:</a:t>
            </a:r>
            <a:r>
              <a:rPr lang="ru-RU" sz="2400" dirty="0">
                <a:solidFill>
                  <a:srgbClr val="002060"/>
                </a:solidFill>
              </a:rPr>
              <a:t/>
            </a:r>
            <a:br>
              <a:rPr lang="ru-RU" sz="2400" dirty="0">
                <a:solidFill>
                  <a:srgbClr val="002060"/>
                </a:solidFill>
              </a:rPr>
            </a:b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8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5" y="1844824"/>
            <a:ext cx="8064896" cy="28411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i="1" dirty="0" smtClean="0">
                <a:solidFill>
                  <a:srgbClr val="C00000"/>
                </a:solidFill>
              </a:rPr>
              <a:t>Формирование </a:t>
            </a:r>
            <a:r>
              <a:rPr lang="ru-RU" sz="3200" i="1" dirty="0">
                <a:solidFill>
                  <a:srgbClr val="C00000"/>
                </a:solidFill>
              </a:rPr>
              <a:t>исследовательских компетенций </a:t>
            </a:r>
            <a:r>
              <a:rPr lang="ru-RU" sz="3200" i="1" dirty="0" smtClean="0">
                <a:solidFill>
                  <a:srgbClr val="C00000"/>
                </a:solidFill>
              </a:rPr>
              <a:t>является одной </a:t>
            </a:r>
            <a:r>
              <a:rPr lang="ru-RU" sz="3200" i="1" dirty="0">
                <a:solidFill>
                  <a:srgbClr val="C00000"/>
                </a:solidFill>
              </a:rPr>
              <a:t>из целей </a:t>
            </a:r>
            <a:r>
              <a:rPr lang="ru-RU" sz="3200" i="1" dirty="0" smtClean="0">
                <a:solidFill>
                  <a:srgbClr val="C00000"/>
                </a:solidFill>
              </a:rPr>
              <a:t>современной  системы образования</a:t>
            </a:r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ru-RU" sz="3200" i="1" dirty="0" smtClean="0">
                <a:solidFill>
                  <a:srgbClr val="002060"/>
                </a:solidFill>
              </a:rPr>
              <a:t>В </a:t>
            </a:r>
            <a:r>
              <a:rPr lang="ru-RU" sz="3200" i="1" dirty="0">
                <a:solidFill>
                  <a:srgbClr val="002060"/>
                </a:solidFill>
              </a:rPr>
              <a:t>связи с чем, </a:t>
            </a:r>
            <a:r>
              <a:rPr lang="ru-RU" sz="3200" i="1" dirty="0" smtClean="0">
                <a:solidFill>
                  <a:srgbClr val="002060"/>
                </a:solidFill>
              </a:rPr>
              <a:t>репродуктивное </a:t>
            </a:r>
            <a:r>
              <a:rPr lang="ru-RU" sz="3200" i="1" dirty="0">
                <a:solidFill>
                  <a:srgbClr val="002060"/>
                </a:solidFill>
              </a:rPr>
              <a:t>усвоение </a:t>
            </a:r>
            <a:r>
              <a:rPr lang="ru-RU" sz="3200" i="1" dirty="0" smtClean="0">
                <a:solidFill>
                  <a:srgbClr val="002060"/>
                </a:solidFill>
              </a:rPr>
              <a:t>знаний заменяется </a:t>
            </a:r>
            <a:r>
              <a:rPr lang="ru-RU" sz="3200" i="1" dirty="0">
                <a:solidFill>
                  <a:srgbClr val="002060"/>
                </a:solidFill>
              </a:rPr>
              <a:t>на методы, позволяющие "добывать" знания </a:t>
            </a:r>
            <a:r>
              <a:rPr lang="ru-RU" sz="3200" i="1" dirty="0" smtClean="0">
                <a:solidFill>
                  <a:srgbClr val="002060"/>
                </a:solidFill>
              </a:rPr>
              <a:t>самостоятельно.</a:t>
            </a:r>
            <a:r>
              <a:rPr lang="ru-RU" sz="3200" i="1" dirty="0">
                <a:solidFill>
                  <a:srgbClr val="002060"/>
                </a:solidFill>
              </a:rPr>
              <a:t> </a:t>
            </a:r>
            <a:endParaRPr lang="ru-RU" sz="3200" i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ru-RU" sz="3200" i="1" dirty="0" smtClean="0">
                <a:solidFill>
                  <a:srgbClr val="002060"/>
                </a:solidFill>
              </a:rPr>
              <a:t>Практическая</a:t>
            </a:r>
            <a:r>
              <a:rPr lang="ru-RU" sz="3200" i="1" dirty="0">
                <a:solidFill>
                  <a:srgbClr val="002060"/>
                </a:solidFill>
              </a:rPr>
              <a:t> значимость данной проблемы заключается в том, чтобы </a:t>
            </a:r>
            <a:r>
              <a:rPr lang="ru-RU" sz="3200" i="1" dirty="0" smtClean="0">
                <a:solidFill>
                  <a:srgbClr val="002060"/>
                </a:solidFill>
              </a:rPr>
              <a:t>научить </a:t>
            </a:r>
            <a:r>
              <a:rPr lang="ru-RU" sz="3200" i="1" dirty="0">
                <a:solidFill>
                  <a:srgbClr val="002060"/>
                </a:solidFill>
              </a:rPr>
              <a:t>учеников самостоятельно приобретать художественные навыки.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2060848"/>
            <a:ext cx="8157592" cy="45719"/>
          </a:xfrm>
        </p:spPr>
        <p:txBody>
          <a:bodyPr>
            <a:noAutofit/>
          </a:bodyPr>
          <a:lstStyle/>
          <a:p>
            <a:r>
              <a:rPr lang="ru-RU" sz="2000" dirty="0"/>
              <a:t>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8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0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052736"/>
            <a:ext cx="7408333" cy="3705275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i="1" u="sng" dirty="0" smtClean="0">
                <a:solidFill>
                  <a:srgbClr val="002060"/>
                </a:solidFill>
              </a:rPr>
              <a:t>развитие  </a:t>
            </a:r>
            <a:r>
              <a:rPr lang="ru-RU" sz="3200" i="1" u="sng" dirty="0">
                <a:solidFill>
                  <a:srgbClr val="002060"/>
                </a:solidFill>
              </a:rPr>
              <a:t>исследовательских  умений и  художественно-творческих  способностей</a:t>
            </a:r>
            <a:r>
              <a:rPr lang="ru-RU" sz="3200" i="1" dirty="0">
                <a:solidFill>
                  <a:srgbClr val="002060"/>
                </a:solidFill>
              </a:rPr>
              <a:t>    способствующих воспитанию личности, подготовленной к жизни в современном обществе</a:t>
            </a:r>
            <a:r>
              <a:rPr lang="ru-RU" i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898360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>
                <a:solidFill>
                  <a:srgbClr val="C00000"/>
                </a:solidFill>
              </a:rPr>
              <a:t>Цель проектного метода: </a:t>
            </a:r>
            <a:br>
              <a:rPr lang="ru-RU" sz="3600" b="1" i="1" dirty="0">
                <a:solidFill>
                  <a:srgbClr val="C00000"/>
                </a:solidFill>
              </a:rPr>
            </a:br>
            <a:endParaRPr lang="ru-RU" sz="36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052736"/>
            <a:ext cx="8128413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8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ru-RU" sz="3000" i="1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ru-RU" sz="3300" i="1" dirty="0" smtClean="0">
                <a:solidFill>
                  <a:srgbClr val="C00000"/>
                </a:solidFill>
              </a:rPr>
              <a:t>Самоопределение</a:t>
            </a:r>
            <a:r>
              <a:rPr lang="ru-RU" sz="33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3300" i="1" dirty="0">
                <a:solidFill>
                  <a:schemeClr val="bg2">
                    <a:lumMod val="10000"/>
                  </a:schemeClr>
                </a:solidFill>
              </a:rPr>
              <a:t>учащегося в различных видах и формах  </a:t>
            </a:r>
            <a:r>
              <a:rPr lang="ru-RU" sz="3300" i="1" dirty="0" smtClean="0">
                <a:solidFill>
                  <a:schemeClr val="bg2">
                    <a:lumMod val="10000"/>
                  </a:schemeClr>
                </a:solidFill>
              </a:rPr>
              <a:t>проектной </a:t>
            </a:r>
            <a:r>
              <a:rPr lang="ru-RU" sz="3300" i="1" dirty="0">
                <a:solidFill>
                  <a:schemeClr val="bg2">
                    <a:lumMod val="10000"/>
                  </a:schemeClr>
                </a:solidFill>
              </a:rPr>
              <a:t>деятельности</a:t>
            </a:r>
            <a:r>
              <a:rPr lang="ru-RU" sz="3300" i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sz="3300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ru-RU" sz="3300" i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ru-RU" sz="3300" i="1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ru-RU" sz="3300" i="1" dirty="0">
                <a:solidFill>
                  <a:schemeClr val="bg2">
                    <a:lumMod val="10000"/>
                  </a:schemeClr>
                </a:solidFill>
              </a:rPr>
              <a:t>Проектная работа </a:t>
            </a:r>
            <a:r>
              <a:rPr lang="ru-RU" sz="3300" i="1" dirty="0">
                <a:solidFill>
                  <a:srgbClr val="C00000"/>
                </a:solidFill>
              </a:rPr>
              <a:t>формирует такие качества, как способность к решению </a:t>
            </a:r>
            <a:r>
              <a:rPr lang="ru-RU" sz="3300" i="1" dirty="0" smtClean="0">
                <a:solidFill>
                  <a:srgbClr val="C00000"/>
                </a:solidFill>
              </a:rPr>
              <a:t>проблемы, </a:t>
            </a:r>
            <a:r>
              <a:rPr lang="ru-RU" sz="3300" i="1" dirty="0">
                <a:solidFill>
                  <a:srgbClr val="C00000"/>
                </a:solidFill>
              </a:rPr>
              <a:t>способность к работе в команде</a:t>
            </a:r>
            <a:r>
              <a:rPr lang="ru-RU" sz="3300" i="1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3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ru-RU" sz="3300" i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ru-RU" sz="3300" i="1" dirty="0" smtClean="0">
                <a:solidFill>
                  <a:schemeClr val="bg2">
                    <a:lumMod val="10000"/>
                  </a:schemeClr>
                </a:solidFill>
              </a:rPr>
              <a:t>. Проектная </a:t>
            </a:r>
            <a:r>
              <a:rPr lang="ru-RU" sz="3300" i="1" dirty="0">
                <a:solidFill>
                  <a:schemeClr val="bg2">
                    <a:lumMod val="10000"/>
                  </a:schemeClr>
                </a:solidFill>
              </a:rPr>
              <a:t>деятельность </a:t>
            </a:r>
            <a:r>
              <a:rPr lang="ru-RU" sz="3300" i="1" dirty="0">
                <a:solidFill>
                  <a:srgbClr val="C00000"/>
                </a:solidFill>
              </a:rPr>
              <a:t>развивает творческое мышление, фантазию и воображение</a:t>
            </a:r>
            <a:r>
              <a:rPr lang="ru-RU" sz="3300" i="1" dirty="0">
                <a:solidFill>
                  <a:schemeClr val="bg2">
                    <a:lumMod val="10000"/>
                  </a:schemeClr>
                </a:solidFill>
              </a:rPr>
              <a:t>, любознательность, способность импровизировать в процессе и при защите проекта.</a:t>
            </a:r>
          </a:p>
          <a:p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508576" cy="883568"/>
          </a:xfrm>
        </p:spPr>
        <p:txBody>
          <a:bodyPr>
            <a:normAutofit/>
          </a:bodyPr>
          <a:lstStyle/>
          <a:p>
            <a:r>
              <a:rPr lang="ru-RU" sz="3600" b="1" i="1" dirty="0">
                <a:solidFill>
                  <a:srgbClr val="C00000"/>
                </a:solidFill>
              </a:rPr>
              <a:t>Ожидаемые </a:t>
            </a:r>
            <a:r>
              <a:rPr lang="ru-RU" sz="3600" b="1" i="1" dirty="0" smtClean="0">
                <a:solidFill>
                  <a:srgbClr val="C00000"/>
                </a:solidFill>
              </a:rPr>
              <a:t>результаты:</a:t>
            </a:r>
            <a:endParaRPr lang="ru-RU" sz="3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369</TotalTime>
  <Words>784</Words>
  <Application>Microsoft Office PowerPoint</Application>
  <PresentationFormat>Экран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Составная</vt:lpstr>
      <vt:lpstr>Раскрытие индивидуальных особенностей обучающихся на уроках изобразительного искусства </vt:lpstr>
      <vt:lpstr>Презентация PowerPoint</vt:lpstr>
      <vt:lpstr>Презентация PowerPoint</vt:lpstr>
      <vt:lpstr>Презентация PowerPoint</vt:lpstr>
      <vt:lpstr>Достижение планируемых результатов предполагает решение следующих задач:</vt:lpstr>
      <vt:lpstr>Современные подходы к преподаванию изобразительного искусства   предполагают актуализацию, в числе следующих направлений деятельности учителя: </vt:lpstr>
      <vt:lpstr>  </vt:lpstr>
      <vt:lpstr>Цель проектного метода:  </vt:lpstr>
      <vt:lpstr>Ожидаемые результаты:</vt:lpstr>
      <vt:lpstr>Структура  проекта</vt:lpstr>
      <vt:lpstr>Презентация PowerPoint</vt:lpstr>
      <vt:lpstr>Универсальные учебные действия, формирующиеся в процессе проектной деятельности: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TAHNEE</dc:creator>
  <cp:lastModifiedBy>TAHNEE</cp:lastModifiedBy>
  <cp:revision>23</cp:revision>
  <dcterms:created xsi:type="dcterms:W3CDTF">2018-02-26T11:33:36Z</dcterms:created>
  <dcterms:modified xsi:type="dcterms:W3CDTF">2022-04-20T05:30:42Z</dcterms:modified>
</cp:coreProperties>
</file>