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8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2359818-FEA9-4231-94B5-084AE1A4E0E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51DF491-5A2F-4D7C-80C1-57E01B58E3E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359818-FEA9-4231-94B5-084AE1A4E0E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DF491-5A2F-4D7C-80C1-57E01B58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2359818-FEA9-4231-94B5-084AE1A4E0E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51DF491-5A2F-4D7C-80C1-57E01B58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359818-FEA9-4231-94B5-084AE1A4E0E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DF491-5A2F-4D7C-80C1-57E01B58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2359818-FEA9-4231-94B5-084AE1A4E0E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51DF491-5A2F-4D7C-80C1-57E01B58E3E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359818-FEA9-4231-94B5-084AE1A4E0E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DF491-5A2F-4D7C-80C1-57E01B58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359818-FEA9-4231-94B5-084AE1A4E0E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DF491-5A2F-4D7C-80C1-57E01B58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359818-FEA9-4231-94B5-084AE1A4E0E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DF491-5A2F-4D7C-80C1-57E01B58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2359818-FEA9-4231-94B5-084AE1A4E0E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DF491-5A2F-4D7C-80C1-57E01B58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359818-FEA9-4231-94B5-084AE1A4E0E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DF491-5A2F-4D7C-80C1-57E01B58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359818-FEA9-4231-94B5-084AE1A4E0E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DF491-5A2F-4D7C-80C1-57E01B58E3E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2359818-FEA9-4231-94B5-084AE1A4E0E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51DF491-5A2F-4D7C-80C1-57E01B58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random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2564904"/>
            <a:ext cx="7140628" cy="2868168"/>
          </a:xfrm>
        </p:spPr>
        <p:txBody>
          <a:bodyPr>
            <a:normAutofit fontScale="90000"/>
          </a:bodyPr>
          <a:lstStyle/>
          <a:p>
            <a:r>
              <a:rPr lang="ru-RU" sz="2700" i="1" dirty="0" smtClean="0">
                <a:solidFill>
                  <a:schemeClr val="bg1"/>
                </a:solidFill>
              </a:rPr>
              <a:t>Заседание МО №2 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Система оценивания учебной деятельности при формировании функциональной грамотности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19872" y="5445224"/>
            <a:ext cx="5114778" cy="110124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9315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Недостатки существующей системы оценивания: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- Отсутствуют </a:t>
            </a:r>
            <a:r>
              <a:rPr lang="ru-RU" dirty="0"/>
              <a:t>четкие критерии оценки достижения планируемых результатов обучения, понятные учащимся, родителям и  </a:t>
            </a:r>
            <a:r>
              <a:rPr lang="ru-RU" dirty="0" smtClean="0"/>
              <a:t>педагогам;</a:t>
            </a:r>
          </a:p>
          <a:p>
            <a:pPr marL="0" indent="0">
              <a:buNone/>
            </a:pPr>
            <a:r>
              <a:rPr lang="ru-RU" dirty="0" smtClean="0"/>
              <a:t>- Педагог </a:t>
            </a:r>
            <a:r>
              <a:rPr lang="ru-RU" dirty="0"/>
              <a:t>выставляет отметку, ориентируясь на средний уровень знаний класса в целом, а не на достижение каждым учеником единых критериев;</a:t>
            </a:r>
          </a:p>
          <a:p>
            <a:pPr marL="0" indent="0">
              <a:buNone/>
            </a:pPr>
            <a:r>
              <a:rPr lang="ru-RU" dirty="0" smtClean="0"/>
              <a:t>- Отметки</a:t>
            </a:r>
            <a:r>
              <a:rPr lang="ru-RU" dirty="0"/>
              <a:t>, выставляемые учащимся, не дают представления об усвоении конкретных элементов знаний, умений, навыков по отдельным разделам учебной программы, что не позволяет определить индивидуальную траекторию обучения каждого ученика;</a:t>
            </a:r>
          </a:p>
          <a:p>
            <a:pPr marL="0" indent="0">
              <a:buNone/>
            </a:pPr>
            <a:r>
              <a:rPr lang="ru-RU" dirty="0" smtClean="0"/>
              <a:t>-Отсутствует </a:t>
            </a:r>
            <a:r>
              <a:rPr lang="ru-RU" dirty="0"/>
              <a:t>оперативная связь между учеником и учителем в процессе обучения, что не способствует высокой мотивации учащихся к обучению.</a:t>
            </a:r>
          </a:p>
        </p:txBody>
      </p:sp>
    </p:spTree>
    <p:extLst>
      <p:ext uri="{BB962C8B-B14F-4D97-AF65-F5344CB8AC3E}">
        <p14:creationId xmlns:p14="http://schemas.microsoft.com/office/powerpoint/2010/main" val="403172880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Принципы оценивания: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643192" cy="540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4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 1</a:t>
            </a:r>
            <a:endParaRPr lang="ru-RU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  <a:p>
            <a:pPr marL="0" indent="0">
              <a:buNone/>
            </a:pPr>
            <a:r>
              <a:rPr lang="ru-RU" sz="3200" dirty="0" smtClean="0"/>
              <a:t>Цель </a:t>
            </a:r>
            <a:r>
              <a:rPr lang="ru-RU" sz="3200" dirty="0"/>
              <a:t>оценивания не в определении, кто лучше, а кто хуже, </a:t>
            </a:r>
            <a:r>
              <a:rPr lang="ru-RU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 в создании условий для достижения учащимися наивысших </a:t>
            </a:r>
            <a:r>
              <a:rPr lang="ru-RU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результатов</a:t>
            </a:r>
            <a:r>
              <a:rPr lang="ru-RU" sz="3200" dirty="0" smtClean="0"/>
              <a:t> </a:t>
            </a:r>
            <a:r>
              <a:rPr lang="ru-RU" sz="3200" dirty="0"/>
              <a:t>Оценивание является неотъемлемой частью непрерывного процесса: планирование-обучение-оценивание-планирование-...</a:t>
            </a:r>
          </a:p>
        </p:txBody>
      </p:sp>
    </p:spTree>
    <p:extLst>
      <p:ext uri="{BB962C8B-B14F-4D97-AF65-F5344CB8AC3E}">
        <p14:creationId xmlns:p14="http://schemas.microsoft.com/office/powerpoint/2010/main" val="6860568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7239000" cy="5691032"/>
          </a:xfrm>
        </p:spPr>
        <p:txBody>
          <a:bodyPr/>
          <a:lstStyle/>
          <a:p>
            <a:pPr marL="0" indent="0" algn="ctr">
              <a:buNone/>
            </a:pPr>
            <a:r>
              <a:rPr lang="ru-RU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 2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3600" dirty="0"/>
              <a:t>Оцениваемый и оценивающий должны заранее </a:t>
            </a:r>
            <a:r>
              <a:rPr lang="ru-RU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знать условия и критерии оценивания</a:t>
            </a:r>
            <a:r>
              <a:rPr lang="ru-RU" sz="3600" dirty="0"/>
              <a:t>, которые  должны быть предельно ясными для того и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6926322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7560840" cy="54750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000" b="1" i="1" u="sng" dirty="0"/>
              <a:t>Принцип 3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Условия и критерии оценивания должны быть достаточно многообразны</a:t>
            </a:r>
            <a:r>
              <a:rPr lang="ru-RU" sz="3600" dirty="0"/>
              <a:t>, чтобы получить наиболее объективную информацию о состоянии развития ребенка, достижении им ранее запланированных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42080762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000" b="1" i="1" u="sng" dirty="0"/>
              <a:t>Принцип 4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3600" dirty="0"/>
              <a:t>Важнейший этап процедуры оценивания: </a:t>
            </a:r>
            <a:r>
              <a:rPr lang="ru-RU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обратная связь между оценивающим и оцениваемым</a:t>
            </a:r>
            <a:r>
              <a:rPr lang="ru-RU" sz="3600" dirty="0"/>
              <a:t>.</a:t>
            </a:r>
          </a:p>
          <a:p>
            <a:pPr marL="0" indent="0">
              <a:buNone/>
            </a:pPr>
            <a:r>
              <a:rPr lang="ru-RU" sz="3600" dirty="0" smtClean="0"/>
              <a:t>Не </a:t>
            </a:r>
            <a:r>
              <a:rPr lang="ru-RU" sz="3600" dirty="0"/>
              <a:t>только учитель, но и ребенок должен представлять себе то, над чем ему необходимо работать в ближайшее время.</a:t>
            </a:r>
          </a:p>
        </p:txBody>
      </p:sp>
    </p:spTree>
    <p:extLst>
      <p:ext uri="{BB962C8B-B14F-4D97-AF65-F5344CB8AC3E}">
        <p14:creationId xmlns:p14="http://schemas.microsoft.com/office/powerpoint/2010/main" val="3524828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620688"/>
            <a:ext cx="7239000" cy="5619024"/>
          </a:xfrm>
        </p:spPr>
        <p:txBody>
          <a:bodyPr/>
          <a:lstStyle/>
          <a:p>
            <a:pPr algn="ctr"/>
            <a:r>
              <a:rPr lang="ru-RU" sz="4000" b="1" i="1" u="sng" dirty="0"/>
              <a:t>Принцип 5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3600" dirty="0"/>
              <a:t>Оценивая ту или иную свою способность знать, понимать или делать что-то, поступать соответствующим образом, </a:t>
            </a:r>
            <a:r>
              <a:rPr lang="ru-RU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ребенок должен всегда иметь перед собой ролевую модель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5519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24744"/>
            <a:ext cx="8064896" cy="770344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Требования к системе </a:t>
            </a:r>
            <a:r>
              <a:rPr lang="ru-RU" sz="3200" dirty="0" smtClean="0">
                <a:solidFill>
                  <a:schemeClr val="tx1"/>
                </a:solidFill>
              </a:rPr>
              <a:t/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3200" dirty="0" smtClean="0">
                <a:solidFill>
                  <a:schemeClr val="tx1"/>
                </a:solidFill>
              </a:rPr>
              <a:t>оценивания</a:t>
            </a:r>
            <a:r>
              <a:rPr lang="ru-RU" sz="3200" dirty="0">
                <a:solidFill>
                  <a:schemeClr val="tx1"/>
                </a:solidFill>
              </a:rPr>
              <a:t>:</a:t>
            </a:r>
            <a:br>
              <a:rPr lang="ru-RU" sz="3200" dirty="0">
                <a:solidFill>
                  <a:schemeClr val="tx1"/>
                </a:solidFill>
              </a:rPr>
            </a:b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7632848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sz="3200" dirty="0"/>
              <a:t>Система оценивания должна: давать возможность </a:t>
            </a:r>
            <a:r>
              <a:rPr lang="ru-RU" sz="3200" i="1" u="sng" dirty="0"/>
              <a:t>определить, насколько успешно усвоен тот или иной учебный материал, сформирован тот или иной практический навык</a:t>
            </a:r>
            <a:r>
              <a:rPr lang="ru-RU" sz="3200" dirty="0"/>
              <a:t>, то есть, другими словами, - возможность сверить достигнутый учащимся уровень с определенным минимумом требований, заложенных в тот или иной учебный курс.</a:t>
            </a:r>
          </a:p>
        </p:txBody>
      </p:sp>
    </p:spTree>
    <p:extLst>
      <p:ext uri="{BB962C8B-B14F-4D97-AF65-F5344CB8AC3E}">
        <p14:creationId xmlns:p14="http://schemas.microsoft.com/office/powerpoint/2010/main" val="21987772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7239000" cy="5619024"/>
          </a:xfrm>
        </p:spPr>
        <p:txBody>
          <a:bodyPr>
            <a:noAutofit/>
          </a:bodyPr>
          <a:lstStyle/>
          <a:p>
            <a:r>
              <a:rPr lang="ru-RU" sz="2800" dirty="0"/>
              <a:t>Система оценивания должна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i="1" u="sng" dirty="0"/>
              <a:t>фиксировать  изменения как общего уровня подготовленности каждого учащегося, так и динамику его успехов в различных сферах познавательной деятельности </a:t>
            </a:r>
            <a:r>
              <a:rPr lang="ru-RU" sz="2800" dirty="0"/>
              <a:t>(усвоение информации, обработка информации, творческое представление своих мыслей и образов и т.д.), что позволяет получить более рельефную картину успехов и неудач учащихся в получении образования.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713407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7239000" cy="4846320"/>
          </a:xfrm>
        </p:spPr>
        <p:txBody>
          <a:bodyPr>
            <a:noAutofit/>
          </a:bodyPr>
          <a:lstStyle/>
          <a:p>
            <a:r>
              <a:rPr lang="ru-RU" sz="3000" dirty="0"/>
              <a:t>В механизме выставления отметок должна быть заложена </a:t>
            </a:r>
            <a:r>
              <a:rPr lang="ru-RU" sz="3000" i="1" u="sng" dirty="0"/>
              <a:t>возможность адекватной интерпретации заложенной в них информации, для чего система оценивания должна быть совершенно прозрачной </a:t>
            </a:r>
            <a:r>
              <a:rPr lang="ru-RU" sz="3000" dirty="0"/>
              <a:t>в смысле способов выставления текущих и итоговых отметок, а также целей, для достижения которых эти отметки ставятся.</a:t>
            </a:r>
          </a:p>
        </p:txBody>
      </p:sp>
    </p:spTree>
    <p:extLst>
      <p:ext uri="{BB962C8B-B14F-4D97-AF65-F5344CB8AC3E}">
        <p14:creationId xmlns:p14="http://schemas.microsoft.com/office/powerpoint/2010/main" val="17531023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24744"/>
            <a:ext cx="7239000" cy="4846320"/>
          </a:xfrm>
        </p:spPr>
        <p:txBody>
          <a:bodyPr>
            <a:noAutofit/>
          </a:bodyPr>
          <a:lstStyle/>
          <a:p>
            <a:r>
              <a:rPr lang="ru-RU" sz="3000" dirty="0"/>
              <a:t>В систему оценивания должен быть </a:t>
            </a:r>
            <a:r>
              <a:rPr lang="ru-RU" sz="3000" i="1" u="sng" dirty="0"/>
              <a:t>заложен механизм, поощряющий и развивающий </a:t>
            </a:r>
            <a:r>
              <a:rPr lang="ru-RU" sz="3000" i="1" u="sng" dirty="0" err="1"/>
              <a:t>самооценивание</a:t>
            </a:r>
            <a:r>
              <a:rPr lang="ru-RU" sz="3000" i="1" u="sng" dirty="0"/>
              <a:t> учащимся своих достижений</a:t>
            </a:r>
            <a:r>
              <a:rPr lang="ru-RU" sz="3000" dirty="0"/>
              <a:t>, а также рефлексию происходящего с ним в ходе учебного процесса</a:t>
            </a:r>
            <a:r>
              <a:rPr lang="ru-RU" sz="3000" dirty="0" smtClean="0"/>
              <a:t>.</a:t>
            </a:r>
          </a:p>
          <a:p>
            <a:r>
              <a:rPr lang="ru-RU" sz="3000" dirty="0"/>
              <a:t> Полная прозрачность системы оценивания является фактором, подталкивающим к </a:t>
            </a:r>
            <a:r>
              <a:rPr lang="ru-RU" sz="3000" dirty="0" err="1"/>
              <a:t>самооцениванию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2099135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7776864" cy="59790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000" dirty="0"/>
              <a:t>Развитие функциональной грамотности требует совершенно новых подходов оценки учебных достижений по </a:t>
            </a:r>
            <a:endParaRPr lang="ru-RU" sz="3000" dirty="0" smtClean="0"/>
          </a:p>
          <a:p>
            <a:pPr marL="0" indent="0" algn="ctr">
              <a:buNone/>
            </a:pPr>
            <a:r>
              <a:rPr lang="ru-RU" sz="3000" i="1" u="sng" dirty="0" smtClean="0"/>
              <a:t>новой </a:t>
            </a:r>
            <a:r>
              <a:rPr lang="ru-RU" sz="3000" i="1" u="sng" dirty="0"/>
              <a:t>системе критериев </a:t>
            </a:r>
            <a:r>
              <a:rPr lang="ru-RU" sz="3000" b="1" i="1" dirty="0"/>
              <a:t>«знание – понимание – применение – систематизация и обобщение»</a:t>
            </a:r>
            <a:r>
              <a:rPr lang="ru-RU" sz="3000" b="1" dirty="0"/>
              <a:t>.  </a:t>
            </a:r>
            <a:r>
              <a:rPr lang="ru-RU" sz="3000" dirty="0"/>
              <a:t>Внедрение такой системы мы базируем на детальном анализе мирового опыта.  Сейчас у нас, по сути, нет четкого определения, за что надо ставить оценки «5», «4» или «3», а </a:t>
            </a:r>
            <a:r>
              <a:rPr lang="ru-RU" sz="3000" b="1" i="1" dirty="0" err="1"/>
              <a:t>критериальная</a:t>
            </a:r>
            <a:r>
              <a:rPr lang="ru-RU" sz="3000" b="1" i="1" dirty="0"/>
              <a:t> система</a:t>
            </a:r>
            <a:r>
              <a:rPr lang="ru-RU" sz="3000" dirty="0"/>
              <a:t> такие определения даст по каждому уровню.</a:t>
            </a:r>
          </a:p>
        </p:txBody>
      </p:sp>
    </p:spTree>
    <p:extLst>
      <p:ext uri="{BB962C8B-B14F-4D97-AF65-F5344CB8AC3E}">
        <p14:creationId xmlns:p14="http://schemas.microsoft.com/office/powerpoint/2010/main" val="8103152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7239000" cy="4846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dirty="0" smtClean="0"/>
              <a:t>Система </a:t>
            </a:r>
            <a:r>
              <a:rPr lang="ru-RU" sz="3000" dirty="0"/>
              <a:t>оценивания должна предусматривать и обеспечивать постоянный контакт между учителем, учеником, родителями, классным руководителем, а также администрацией и педагогическим коллективом школы.</a:t>
            </a:r>
          </a:p>
          <a:p>
            <a:pPr marL="0" indent="0">
              <a:buNone/>
            </a:pPr>
            <a:r>
              <a:rPr lang="ru-RU" sz="3000" dirty="0" smtClean="0"/>
              <a:t>Без </a:t>
            </a:r>
            <a:r>
              <a:rPr lang="ru-RU" sz="3000" dirty="0"/>
              <a:t>такой связи едва ли возможен </a:t>
            </a:r>
            <a:r>
              <a:rPr lang="ru-RU" sz="3000" i="1" u="sng" dirty="0"/>
              <a:t>системный подход к формированию учебного процесса</a:t>
            </a:r>
            <a:r>
              <a:rPr lang="ru-RU" sz="3000" dirty="0"/>
              <a:t>, а значит и обеспечение его целостности.</a:t>
            </a:r>
          </a:p>
        </p:txBody>
      </p:sp>
    </p:spTree>
    <p:extLst>
      <p:ext uri="{BB962C8B-B14F-4D97-AF65-F5344CB8AC3E}">
        <p14:creationId xmlns:p14="http://schemas.microsoft.com/office/powerpoint/2010/main" val="34693180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7643192" cy="4846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dirty="0"/>
              <a:t>Система оценивания должна быть выстроена таким образом, чтобы как можно </a:t>
            </a:r>
            <a:r>
              <a:rPr lang="ru-RU" sz="3000" i="1" u="sng" dirty="0"/>
              <a:t>бережнее относиться к психике учащихся</a:t>
            </a:r>
            <a:r>
              <a:rPr lang="ru-RU" sz="3000" dirty="0"/>
              <a:t>, избегать травмирующих ее ситуаций.</a:t>
            </a:r>
          </a:p>
          <a:p>
            <a:pPr marL="0" indent="0">
              <a:buNone/>
            </a:pPr>
            <a:r>
              <a:rPr lang="ru-RU" sz="3000" dirty="0" smtClean="0"/>
              <a:t>Основной </a:t>
            </a:r>
            <a:r>
              <a:rPr lang="ru-RU" sz="3000" dirty="0"/>
              <a:t>путь для достижения этого – </a:t>
            </a:r>
            <a:r>
              <a:rPr lang="ru-RU" sz="3000" i="1" u="sng" dirty="0"/>
              <a:t>информирование всех участников учебного процесса о системе оценивания</a:t>
            </a:r>
            <a:r>
              <a:rPr lang="ru-RU" sz="3000" dirty="0"/>
              <a:t> как  инструменте, необходимом для успешного получения образования и  для осуществления обратной связи.</a:t>
            </a:r>
          </a:p>
        </p:txBody>
      </p:sp>
    </p:spTree>
    <p:extLst>
      <p:ext uri="{BB962C8B-B14F-4D97-AF65-F5344CB8AC3E}">
        <p14:creationId xmlns:p14="http://schemas.microsoft.com/office/powerpoint/2010/main" val="531476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7776864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dirty="0"/>
              <a:t>Наиболее подходящим и отвечающим всем принципам и требованиям оценки является </a:t>
            </a:r>
            <a:r>
              <a:rPr lang="ru-RU" sz="3000" i="1" dirty="0" err="1"/>
              <a:t>критериальное</a:t>
            </a:r>
            <a:r>
              <a:rPr lang="ru-RU" sz="3000" i="1" dirty="0"/>
              <a:t> оценивание</a:t>
            </a:r>
            <a:r>
              <a:rPr lang="ru-RU" sz="3000" dirty="0" smtClean="0"/>
              <a:t>.</a:t>
            </a:r>
            <a:endParaRPr lang="ru-RU" sz="3000" dirty="0"/>
          </a:p>
          <a:p>
            <a:pPr marL="0" indent="0">
              <a:buNone/>
            </a:pPr>
            <a:r>
              <a:rPr lang="ru-RU" sz="3000" dirty="0" smtClean="0"/>
              <a:t>   </a:t>
            </a:r>
            <a:r>
              <a:rPr lang="ru-RU" sz="3000" b="1" i="1" u="sng" dirty="0" err="1"/>
              <a:t>Критериальное</a:t>
            </a:r>
            <a:r>
              <a:rPr lang="ru-RU" sz="3000" b="1" i="1" u="sng" dirty="0"/>
              <a:t> оценивание</a:t>
            </a:r>
            <a:r>
              <a:rPr lang="ru-RU" sz="3000" dirty="0"/>
              <a:t>– это процесс, основанный на сравнении учебных достижений учащихся с четко определенными, коллективно выработанными, заранее известными всем участникам процесса критериями, соответствующими целям и содержанию образования, способствующими формированию учебно-познавательной компетентности учащихся.</a:t>
            </a:r>
          </a:p>
        </p:txBody>
      </p:sp>
    </p:spTree>
    <p:extLst>
      <p:ext uri="{BB962C8B-B14F-4D97-AF65-F5344CB8AC3E}">
        <p14:creationId xmlns:p14="http://schemas.microsoft.com/office/powerpoint/2010/main" val="28556246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Практическая значимость </a:t>
            </a:r>
            <a:r>
              <a:rPr lang="ru-RU" sz="3200" dirty="0" err="1">
                <a:solidFill>
                  <a:schemeClr val="tx1"/>
                </a:solidFill>
              </a:rPr>
              <a:t>критериального</a:t>
            </a:r>
            <a:r>
              <a:rPr lang="ru-RU" sz="3200" dirty="0">
                <a:solidFill>
                  <a:schemeClr val="tx1"/>
                </a:solidFill>
              </a:rPr>
              <a:t> оценивания</a:t>
            </a:r>
            <a:r>
              <a:rPr lang="ru-RU" sz="3200" dirty="0" smtClean="0">
                <a:solidFill>
                  <a:schemeClr val="tx1"/>
                </a:solidFill>
              </a:rPr>
              <a:t>: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7704856" cy="5472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sz="3000" dirty="0"/>
              <a:t>Оценивается только работа учащегося</a:t>
            </a:r>
            <a:r>
              <a:rPr lang="ru-RU" sz="3000" dirty="0" smtClean="0"/>
              <a:t>;</a:t>
            </a:r>
          </a:p>
          <a:p>
            <a:endParaRPr lang="ru-RU" sz="3000" dirty="0"/>
          </a:p>
          <a:p>
            <a:r>
              <a:rPr lang="ru-RU" sz="3000" dirty="0"/>
              <a:t>Работа учащегося сравнивается с образцом (эталоном) правильно выполненной работы, который известен учащимся заранее</a:t>
            </a:r>
            <a:r>
              <a:rPr lang="ru-RU" sz="3000" dirty="0" smtClean="0"/>
              <a:t>;</a:t>
            </a:r>
          </a:p>
          <a:p>
            <a:endParaRPr lang="ru-RU" sz="3000" dirty="0"/>
          </a:p>
          <a:p>
            <a:r>
              <a:rPr lang="ru-RU" sz="3000" dirty="0"/>
              <a:t>Учащемуся известен четкий алгоритм выведения оценки, по которому он сам может определить уровень своей </a:t>
            </a:r>
            <a:r>
              <a:rPr lang="ru-RU" sz="3000" dirty="0" smtClean="0"/>
              <a:t>работы;</a:t>
            </a:r>
          </a:p>
          <a:p>
            <a:endParaRPr lang="ru-RU" sz="3000" dirty="0"/>
          </a:p>
          <a:p>
            <a:r>
              <a:rPr lang="ru-RU" sz="3000" dirty="0"/>
              <a:t>Оценивают у учащихся только то, чему учили, так как критерий оценивания представляет конкретное выражение учебных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10602474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 err="1">
                <a:solidFill>
                  <a:schemeClr val="tx1"/>
                </a:solidFill>
              </a:rPr>
              <a:t>Критериальное</a:t>
            </a:r>
            <a:r>
              <a:rPr lang="ru-RU" sz="3200" dirty="0">
                <a:solidFill>
                  <a:schemeClr val="tx1"/>
                </a:solidFill>
              </a:rPr>
              <a:t> оценивание позволяет</a:t>
            </a:r>
            <a:r>
              <a:rPr lang="ru-RU" sz="3200" dirty="0" smtClean="0">
                <a:solidFill>
                  <a:schemeClr val="tx1"/>
                </a:solidFill>
              </a:rPr>
              <a:t>: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136904" cy="5517232"/>
          </a:xfrm>
        </p:spPr>
        <p:txBody>
          <a:bodyPr>
            <a:normAutofit lnSpcReduction="10000"/>
          </a:bodyPr>
          <a:lstStyle/>
          <a:p>
            <a:r>
              <a:rPr lang="ru-RU" sz="2800" b="1" i="1" u="sng" dirty="0"/>
              <a:t>Учителям</a:t>
            </a:r>
            <a:r>
              <a:rPr lang="ru-RU" sz="2800" b="1" i="1" u="sng" dirty="0" smtClean="0"/>
              <a:t>:</a:t>
            </a:r>
            <a:endParaRPr lang="ru-RU" sz="2000" b="1" dirty="0"/>
          </a:p>
          <a:p>
            <a:r>
              <a:rPr lang="ru-RU" dirty="0"/>
              <a:t>Разработать критерии, способствующие получению качественных результатов обучения;</a:t>
            </a:r>
          </a:p>
          <a:p>
            <a:r>
              <a:rPr lang="ru-RU" dirty="0"/>
              <a:t>Иметь оперативную информацию для анализа и планирования своей деятельности;</a:t>
            </a:r>
          </a:p>
          <a:p>
            <a:r>
              <a:rPr lang="ru-RU" dirty="0"/>
              <a:t>Улучшить качество преподавания;</a:t>
            </a:r>
          </a:p>
          <a:p>
            <a:r>
              <a:rPr lang="ru-RU" dirty="0"/>
              <a:t>Выстраивать индивидуальную траекторию обучения каждого ученика с учетом его индивидуальных особенностей;</a:t>
            </a:r>
          </a:p>
          <a:p>
            <a:r>
              <a:rPr lang="ru-RU" dirty="0"/>
              <a:t>Использовать разнообразные подходы и инструменты оценивания;</a:t>
            </a:r>
          </a:p>
          <a:p>
            <a:r>
              <a:rPr lang="ru-RU" dirty="0"/>
              <a:t>Вносить предложения по совершенствованию содержания учебной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203483899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Критериальное</a:t>
            </a:r>
            <a:r>
              <a:rPr lang="ru-RU" dirty="0">
                <a:solidFill>
                  <a:schemeClr val="tx1"/>
                </a:solidFill>
              </a:rPr>
              <a:t> оценивание позволяет: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7704856" cy="5589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b="1" i="1" u="sng" dirty="0"/>
              <a:t>Учащимся</a:t>
            </a:r>
            <a:r>
              <a:rPr lang="ru-RU" sz="3600" b="1" i="1" u="sng" dirty="0" smtClean="0"/>
              <a:t>:</a:t>
            </a:r>
            <a:endParaRPr lang="ru-RU" dirty="0"/>
          </a:p>
          <a:p>
            <a:r>
              <a:rPr lang="ru-RU" sz="2800" dirty="0"/>
              <a:t>Использовать многообразие стилей обучения, типов мыслительной деятельности и способностей для выражения своего понимания;</a:t>
            </a:r>
          </a:p>
          <a:p>
            <a:r>
              <a:rPr lang="ru-RU" sz="2800" dirty="0"/>
              <a:t>Знать и понимать критерии оценивания для прогнозирования </a:t>
            </a:r>
            <a:r>
              <a:rPr lang="ru-RU" sz="2800" dirty="0" smtClean="0"/>
              <a:t>своего </a:t>
            </a:r>
            <a:r>
              <a:rPr lang="ru-RU" sz="2800" dirty="0"/>
              <a:t>результата, осознавать критерии успеха;</a:t>
            </a:r>
          </a:p>
          <a:p>
            <a:r>
              <a:rPr lang="ru-RU" sz="2800" dirty="0"/>
              <a:t>Участвовать в рефлексии, оценивая себя и своих сверстников;</a:t>
            </a:r>
          </a:p>
          <a:p>
            <a:r>
              <a:rPr lang="ru-RU" sz="2800" dirty="0"/>
              <a:t>Использовать знания для решения реальных задач, выражать разные точки зрения, критически мыслить.</a:t>
            </a:r>
          </a:p>
        </p:txBody>
      </p:sp>
    </p:spTree>
    <p:extLst>
      <p:ext uri="{BB962C8B-B14F-4D97-AF65-F5344CB8AC3E}">
        <p14:creationId xmlns:p14="http://schemas.microsoft.com/office/powerpoint/2010/main" val="30770089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err="1">
                <a:solidFill>
                  <a:schemeClr val="tx1"/>
                </a:solidFill>
              </a:rPr>
              <a:t>Критериальное</a:t>
            </a:r>
            <a:r>
              <a:rPr lang="ru-RU" sz="3200" dirty="0">
                <a:solidFill>
                  <a:schemeClr val="tx1"/>
                </a:solidFill>
              </a:rPr>
              <a:t> оценивание позволяет: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u="sng" dirty="0"/>
              <a:t>Родителям</a:t>
            </a:r>
            <a:r>
              <a:rPr lang="ru-RU" b="1" i="1" u="sng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Получать  доказательства уровня </a:t>
            </a:r>
            <a:r>
              <a:rPr lang="ru-RU" dirty="0" err="1"/>
              <a:t>обученности</a:t>
            </a:r>
            <a:r>
              <a:rPr lang="ru-RU" dirty="0"/>
              <a:t> ребенка</a:t>
            </a:r>
            <a:r>
              <a:rPr lang="ru-RU" dirty="0" smtClean="0"/>
              <a:t>;</a:t>
            </a:r>
          </a:p>
          <a:p>
            <a:endParaRPr lang="ru-RU" dirty="0"/>
          </a:p>
          <a:p>
            <a:r>
              <a:rPr lang="ru-RU" dirty="0"/>
              <a:t>Отслеживать прогресс в обучении ребенка</a:t>
            </a:r>
            <a:r>
              <a:rPr lang="ru-RU" dirty="0" smtClean="0"/>
              <a:t>;</a:t>
            </a:r>
          </a:p>
          <a:p>
            <a:endParaRPr lang="ru-RU" dirty="0"/>
          </a:p>
          <a:p>
            <a:r>
              <a:rPr lang="ru-RU" dirty="0"/>
              <a:t>Обеспечивать ребенку поддержку в процессе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19026113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020728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Особенностями системы оценки являются</a:t>
            </a:r>
            <a:r>
              <a:rPr lang="ru-RU" sz="3200" dirty="0" smtClean="0">
                <a:solidFill>
                  <a:schemeClr val="tx1"/>
                </a:solidFill>
              </a:rPr>
              <a:t>: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12776"/>
            <a:ext cx="8496944" cy="4846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- комплексный </a:t>
            </a:r>
            <a:r>
              <a:rPr lang="ru-RU" sz="1800" dirty="0"/>
              <a:t>подход к оценке </a:t>
            </a:r>
            <a:r>
              <a:rPr lang="ru-RU" sz="1800" dirty="0" smtClean="0"/>
              <a:t>результатов художественного образования;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- использование </a:t>
            </a:r>
            <a:r>
              <a:rPr lang="ru-RU" sz="1800" dirty="0"/>
              <a:t>планируемых результатов освоения основной образовательной программы в качестве содержательной и </a:t>
            </a:r>
            <a:r>
              <a:rPr lang="ru-RU" sz="1800" dirty="0" err="1"/>
              <a:t>критериальной</a:t>
            </a:r>
            <a:r>
              <a:rPr lang="ru-RU" sz="1800" dirty="0"/>
              <a:t> базы оценки;</a:t>
            </a:r>
          </a:p>
          <a:p>
            <a:pPr marL="0" indent="0">
              <a:buNone/>
            </a:pPr>
            <a:r>
              <a:rPr lang="ru-RU" sz="1800" dirty="0" smtClean="0"/>
              <a:t>- оценка </a:t>
            </a:r>
            <a:r>
              <a:rPr lang="ru-RU" sz="1800" dirty="0"/>
              <a:t>успешности освоения содержания </a:t>
            </a:r>
            <a:r>
              <a:rPr lang="ru-RU" sz="1800" dirty="0" smtClean="0"/>
              <a:t>проявляющегося </a:t>
            </a:r>
            <a:r>
              <a:rPr lang="ru-RU" sz="1800" dirty="0"/>
              <a:t>в способности к выполнению учебно-практических и учебно-познавательных задач;</a:t>
            </a:r>
          </a:p>
          <a:p>
            <a:pPr marL="0" indent="0">
              <a:buNone/>
            </a:pPr>
            <a:r>
              <a:rPr lang="ru-RU" sz="1800" dirty="0" smtClean="0"/>
              <a:t>-оценка </a:t>
            </a:r>
            <a:r>
              <a:rPr lang="ru-RU" sz="1800" dirty="0"/>
              <a:t>динамики </a:t>
            </a:r>
            <a:r>
              <a:rPr lang="ru-RU" sz="1800" dirty="0" smtClean="0"/>
              <a:t>образовательных и художественных </a:t>
            </a:r>
            <a:r>
              <a:rPr lang="ru-RU" sz="1800" dirty="0"/>
              <a:t>достижений учащихся;</a:t>
            </a:r>
          </a:p>
          <a:p>
            <a:pPr marL="0" indent="0">
              <a:buNone/>
            </a:pPr>
            <a:r>
              <a:rPr lang="ru-RU" sz="1800" dirty="0" smtClean="0"/>
              <a:t>- сочетание </a:t>
            </a:r>
            <a:r>
              <a:rPr lang="ru-RU" sz="1800" dirty="0"/>
              <a:t>внешней и внутренней оценки как механизма обеспечения </a:t>
            </a:r>
            <a:r>
              <a:rPr lang="ru-RU" sz="1800" dirty="0" smtClean="0"/>
              <a:t>качества художественного </a:t>
            </a:r>
            <a:r>
              <a:rPr lang="ru-RU" sz="1800" dirty="0"/>
              <a:t>образования;</a:t>
            </a:r>
          </a:p>
          <a:p>
            <a:pPr marL="0" indent="0">
              <a:buNone/>
            </a:pPr>
            <a:r>
              <a:rPr lang="ru-RU" sz="1800" dirty="0" smtClean="0"/>
              <a:t>- уровневый </a:t>
            </a:r>
            <a:r>
              <a:rPr lang="ru-RU" sz="1800" dirty="0"/>
              <a:t>подход к разработке планируемых результатов, инструментария и представлению </a:t>
            </a:r>
            <a:r>
              <a:rPr lang="ru-RU" sz="1800" dirty="0" smtClean="0"/>
              <a:t>их оценивания;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- использование </a:t>
            </a:r>
            <a:r>
              <a:rPr lang="ru-RU" sz="1800" dirty="0"/>
              <a:t>накопительной системы оценивания (портфолио), характеризующей динамику индивидуальных </a:t>
            </a:r>
            <a:r>
              <a:rPr lang="ru-RU" sz="1800" dirty="0" smtClean="0"/>
              <a:t>художественных </a:t>
            </a:r>
            <a:r>
              <a:rPr lang="ru-RU" sz="1800" dirty="0"/>
              <a:t>достижений;</a:t>
            </a:r>
          </a:p>
          <a:p>
            <a:pPr marL="0" indent="0">
              <a:buNone/>
            </a:pPr>
            <a:r>
              <a:rPr lang="ru-RU" sz="1800" dirty="0"/>
              <a:t>- использование  наряду с  </a:t>
            </a:r>
            <a:r>
              <a:rPr lang="ru-RU" sz="1800" dirty="0" smtClean="0"/>
              <a:t>творческими работами </a:t>
            </a:r>
            <a:r>
              <a:rPr lang="ru-RU" sz="1800" dirty="0"/>
              <a:t>таких форм и методов оценки, как проекты, практические работы</a:t>
            </a:r>
            <a:r>
              <a:rPr lang="ru-RU" sz="1800" dirty="0" smtClean="0"/>
              <a:t>, </a:t>
            </a:r>
            <a:r>
              <a:rPr lang="ru-RU" sz="1800" dirty="0"/>
              <a:t>самоанализ, самооценка, наблюдения </a:t>
            </a:r>
            <a:r>
              <a:rPr lang="ru-RU" sz="1800"/>
              <a:t>и </a:t>
            </a:r>
            <a:r>
              <a:rPr lang="ru-RU" sz="1800" smtClean="0"/>
              <a:t>др.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804324803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08720"/>
            <a:ext cx="7488832" cy="5547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Важное значение в развитии функциональной грамотности имеет мониторинг и комплексная оценка достижений учеников.  Они будут проводиться как национальными, так и международными системами оценки</a:t>
            </a:r>
            <a:r>
              <a:rPr lang="ru-RU" sz="3000" dirty="0" smtClean="0"/>
              <a:t>.</a:t>
            </a:r>
          </a:p>
          <a:p>
            <a:pPr marL="0" indent="0">
              <a:buNone/>
            </a:pPr>
            <a:r>
              <a:rPr lang="ru-RU" sz="3000" dirty="0"/>
              <a:t>В качестве диагностики учебных достижений учащихся выступают международные исследования PISA, TIMSS и PIRLS, а также национальные тестирования ВОУД и ЕНТ.</a:t>
            </a:r>
          </a:p>
        </p:txBody>
      </p:sp>
    </p:spTree>
    <p:extLst>
      <p:ext uri="{BB962C8B-B14F-4D97-AF65-F5344CB8AC3E}">
        <p14:creationId xmlns:p14="http://schemas.microsoft.com/office/powerpoint/2010/main" val="18458114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667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20688"/>
            <a:ext cx="7643192" cy="5619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Программа </a:t>
            </a:r>
            <a:r>
              <a:rPr lang="ru-RU" sz="2800" dirty="0"/>
              <a:t>международных исследований PISA — это система оценки навыков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15-летних </a:t>
            </a:r>
            <a:r>
              <a:rPr lang="ru-RU" sz="2800" dirty="0"/>
              <a:t>учащихся. PISA—уникальное исследование, в нем оценивается не только степень усвоения учебного материала, но и </a:t>
            </a:r>
            <a:r>
              <a:rPr lang="ru-RU" sz="2800" i="1" dirty="0"/>
              <a:t>способность использовать полученные навыки и знания для решения самых разных жизненных задач</a:t>
            </a:r>
            <a:r>
              <a:rPr lang="ru-RU" sz="2800" dirty="0"/>
              <a:t>, то есть функциональная грамотность учащихся. Проверяются три вида такой грамотности: «читательская грамотность», «математическая грамотность», «естественно-научная грамотность».</a:t>
            </a:r>
          </a:p>
        </p:txBody>
      </p:sp>
    </p:spTree>
    <p:extLst>
      <p:ext uri="{BB962C8B-B14F-4D97-AF65-F5344CB8AC3E}">
        <p14:creationId xmlns:p14="http://schemas.microsoft.com/office/powerpoint/2010/main" val="18474580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239000" cy="11430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980728"/>
            <a:ext cx="7239000" cy="4846320"/>
          </a:xfrm>
        </p:spPr>
        <p:txBody>
          <a:bodyPr>
            <a:noAutofit/>
          </a:bodyPr>
          <a:lstStyle/>
          <a:p>
            <a:r>
              <a:rPr lang="ru-RU" sz="3000" dirty="0"/>
              <a:t>Каждое задание PISA — это отдельный текст, в котором описывается некая нестандартная ситуация (проблема). К тексту прилагается от одного до шести вопросов разной сложности. Оценивается способность учащихся, используя знания в соответствующей предметной области, понять и решить проблему, которая лежит вне рамок самой этой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360756836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548680"/>
            <a:ext cx="7272808" cy="5907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dirty="0"/>
              <a:t>Успешность решения данных задач во многом зависит от того, </a:t>
            </a:r>
            <a:endParaRPr lang="ru-RU" sz="3000" dirty="0" smtClean="0"/>
          </a:p>
          <a:p>
            <a:pPr marL="0" indent="0">
              <a:buNone/>
            </a:pPr>
            <a:r>
              <a:rPr lang="ru-RU" sz="3000" i="1" dirty="0" smtClean="0"/>
              <a:t>как </a:t>
            </a:r>
            <a:r>
              <a:rPr lang="ru-RU" sz="3000" i="1" dirty="0"/>
              <a:t>устроена система оценки образовательных достижений</a:t>
            </a:r>
            <a:r>
              <a:rPr lang="ru-RU" sz="3000" dirty="0"/>
              <a:t>: насколько она поддерживает и стимулирует учащихся, насколько обеспечивает точную обратную связь, насколько включает учащихся в самостоятельную оценочную деятельность, насколько она информативна для управления системой образования.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6063190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764704"/>
            <a:ext cx="7488832" cy="5112568"/>
          </a:xfrm>
        </p:spPr>
        <p:txBody>
          <a:bodyPr>
            <a:noAutofit/>
          </a:bodyPr>
          <a:lstStyle/>
          <a:p>
            <a:r>
              <a:rPr lang="ru-RU" sz="3000" dirty="0"/>
              <a:t>Во все времена существовали самые различные способы проверки знаний и умений</a:t>
            </a:r>
            <a:r>
              <a:rPr lang="ru-RU" sz="3000" dirty="0" smtClean="0"/>
              <a:t>.</a:t>
            </a:r>
            <a:endParaRPr lang="ru-RU" sz="3000" dirty="0"/>
          </a:p>
          <a:p>
            <a:r>
              <a:rPr lang="ru-RU" sz="3000" dirty="0"/>
              <a:t>В процессе исторического развития менялись лишь формы, приемы выставления  отметок, частотность проведения контрольно-измерительных мероприятий и их содержание, меры воздействия на учащихся, мотивационные  элементы и многие другие факторы.</a:t>
            </a:r>
          </a:p>
        </p:txBody>
      </p:sp>
    </p:spTree>
    <p:extLst>
      <p:ext uri="{BB962C8B-B14F-4D97-AF65-F5344CB8AC3E}">
        <p14:creationId xmlns:p14="http://schemas.microsoft.com/office/powerpoint/2010/main" val="14811614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Функции системы оценивания в настоящее время: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000" i="1" u="sng" dirty="0"/>
              <a:t>Нормативная функция - включает в себя: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- фиксирование </a:t>
            </a:r>
            <a:r>
              <a:rPr lang="ru-RU" dirty="0"/>
              <a:t>достижений конкретного учащегося относительно утвержденного государством эталона с тем, чтобы для него наступили все правовые последствия, соответствующие успешности его обучения и окончания им учебного заведения</a:t>
            </a:r>
            <a:r>
              <a:rPr lang="ru-RU" dirty="0" smtClean="0"/>
              <a:t>;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- административное </a:t>
            </a:r>
            <a:r>
              <a:rPr lang="ru-RU" dirty="0"/>
              <a:t>отслеживание успеваемости отдельных учеников, школьных классов, уровня их подготовки и качества работы учителя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182278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457200" y="116632"/>
            <a:ext cx="7239000" cy="20340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7704856" cy="4846320"/>
          </a:xfrm>
        </p:spPr>
        <p:txBody>
          <a:bodyPr>
            <a:normAutofit fontScale="85000" lnSpcReduction="10000"/>
          </a:bodyPr>
          <a:lstStyle/>
          <a:p>
            <a:r>
              <a:rPr lang="ru-RU" sz="3300" i="1" u="sng" dirty="0"/>
              <a:t>Информативно-диагностическая </a:t>
            </a:r>
            <a:r>
              <a:rPr lang="ru-RU" sz="3300" i="1" u="sng" dirty="0" smtClean="0"/>
              <a:t>функция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включающая </a:t>
            </a:r>
            <a:r>
              <a:rPr lang="ru-RU" dirty="0"/>
              <a:t>основополагающие моменты содержательной связи между всеми участниками образовательного процесса, содержательную и эмоциональную рефлексию учащихся, а также педагогическую рефлексию учителей. Ведь именно оценивание в первую очередь дает пищу для размышлений на тему, все ли в порядке с образовательным процессом в конкретном классе, как и по поводу школьного благополучия отдельных учеников.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- Карательно-поощрительная </a:t>
            </a:r>
            <a:r>
              <a:rPr lang="ru-RU" dirty="0"/>
              <a:t>функция, связанная с мотивацией деятельности учащихся</a:t>
            </a:r>
          </a:p>
        </p:txBody>
      </p:sp>
    </p:spTree>
    <p:extLst>
      <p:ext uri="{BB962C8B-B14F-4D97-AF65-F5344CB8AC3E}">
        <p14:creationId xmlns:p14="http://schemas.microsoft.com/office/powerpoint/2010/main" val="16323870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0017bfb7-04d96358</Template>
  <TotalTime>1303</TotalTime>
  <Words>1368</Words>
  <Application>Microsoft Office PowerPoint</Application>
  <PresentationFormat>Экран (4:3)</PresentationFormat>
  <Paragraphs>99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Изящная</vt:lpstr>
      <vt:lpstr>Заседание МО №2   Система оценивания учебной деятельности при формировании функциональной грамотности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 системы оценивания в настоящее время:</vt:lpstr>
      <vt:lpstr>Презентация PowerPoint</vt:lpstr>
      <vt:lpstr>Недостатки существующей системы оценивания:</vt:lpstr>
      <vt:lpstr>Принципы оценивания: </vt:lpstr>
      <vt:lpstr>Презентация PowerPoint</vt:lpstr>
      <vt:lpstr>Презентация PowerPoint</vt:lpstr>
      <vt:lpstr>Презентация PowerPoint</vt:lpstr>
      <vt:lpstr>Презентация PowerPoint</vt:lpstr>
      <vt:lpstr>Требования к системе  оценивания: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Практическая значимость критериального оценивания:</vt:lpstr>
      <vt:lpstr>Критериальное оценивание позволяет:</vt:lpstr>
      <vt:lpstr>Критериальное оценивание позволяет:</vt:lpstr>
      <vt:lpstr>Критериальное оценивание позволяет:</vt:lpstr>
      <vt:lpstr>Особенностями системы оценки являются: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Заседание МО №2   Система оценивания учебной деятельности при формировании функциональной грамотности</dc:title>
  <dc:creator>TAHNEE</dc:creator>
  <cp:lastModifiedBy>TAHNEE</cp:lastModifiedBy>
  <cp:revision>15</cp:revision>
  <dcterms:created xsi:type="dcterms:W3CDTF">2020-11-10T06:51:00Z</dcterms:created>
  <dcterms:modified xsi:type="dcterms:W3CDTF">2020-11-11T04:34:57Z</dcterms:modified>
</cp:coreProperties>
</file>