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631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65306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723C-2BE2-4FFF-B3EE-3E0F16A54F8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9FA-9122-4CED-ACF1-ED6851826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0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723C-2BE2-4FFF-B3EE-3E0F16A54F8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9FA-9122-4CED-ACF1-ED6851826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1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723C-2BE2-4FFF-B3EE-3E0F16A54F8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9FA-9122-4CED-ACF1-ED6851826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24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723C-2BE2-4FFF-B3EE-3E0F16A54F8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9FA-9122-4CED-ACF1-ED6851826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58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06" y="576263"/>
            <a:ext cx="78867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706" y="3455988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723C-2BE2-4FFF-B3EE-3E0F16A54F8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9FA-9122-4CED-ACF1-ED6851826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09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723C-2BE2-4FFF-B3EE-3E0F16A54F8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9FA-9122-4CED-ACF1-ED6851826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68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723C-2BE2-4FFF-B3EE-3E0F16A54F8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9FA-9122-4CED-ACF1-ED6851826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86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723C-2BE2-4FFF-B3EE-3E0F16A54F8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9FA-9122-4CED-ACF1-ED6851826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8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723C-2BE2-4FFF-B3EE-3E0F16A54F8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9FA-9122-4CED-ACF1-ED6851826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1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723C-2BE2-4FFF-B3EE-3E0F16A54F8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9FA-9122-4CED-ACF1-ED6851826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73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723C-2BE2-4FFF-B3EE-3E0F16A54F8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9FA-9122-4CED-ACF1-ED6851826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02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 contourW="12700" prstMaterial="matte">
              <a:bevelT w="38100" h="38100"/>
              <a:contourClr>
                <a:srgbClr val="6600CC"/>
              </a:contourClr>
            </a:sp3d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723C-2BE2-4FFF-B3EE-3E0F16A54F8D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C9FA-9122-4CED-ACF1-ED6851826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83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gradFill flip="none" rotWithShape="1">
            <a:gsLst>
              <a:gs pos="20000">
                <a:srgbClr val="E3DE00"/>
              </a:gs>
              <a:gs pos="7000">
                <a:srgbClr val="D00000"/>
              </a:gs>
              <a:gs pos="63000">
                <a:srgbClr val="00B0F0"/>
              </a:gs>
              <a:gs pos="31000">
                <a:srgbClr val="DA5800"/>
              </a:gs>
              <a:gs pos="48000">
                <a:srgbClr val="009900"/>
              </a:gs>
              <a:gs pos="80000">
                <a:srgbClr val="0000FF"/>
              </a:gs>
              <a:gs pos="95000">
                <a:srgbClr val="6600CC"/>
              </a:gs>
            </a:gsLst>
            <a:lin ang="2700000" scaled="1"/>
            <a:tileRect/>
          </a:gradFill>
          <a:latin typeface="a_JasperTitulRndNord" panose="020F0B05050703020204" pitchFamily="34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E7EFE6E-D37C-4F28-9FBA-91F528428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58" y="685631"/>
            <a:ext cx="8450826" cy="238760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«Формирующее оценивание</a:t>
            </a:r>
            <a:br>
              <a:rPr lang="ru-RU" sz="4400" dirty="0"/>
            </a:br>
            <a:r>
              <a:rPr lang="ru-RU" sz="4400" dirty="0"/>
              <a:t> как основа современного урока »</a:t>
            </a:r>
            <a:br>
              <a:rPr lang="ru-RU" sz="4400" dirty="0"/>
            </a:b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E9C69AA-8287-4770-86F2-F45639600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77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Приемы ФО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«Цепочка»</a:t>
            </a:r>
            <a:r>
              <a:rPr lang="ru-RU" dirty="0"/>
              <a:t>. </a:t>
            </a:r>
            <a:r>
              <a:rPr lang="ru-RU" sz="2400" dirty="0"/>
              <a:t>После завершения работы, в конце урока мы можем пообсуждать наши работы. Я задаю вопрос: «Чья работа вам нравится больше всего? Почему?» Дальше продолжает тот, чью работу отметили и т.д. Так обсуждаем каждую работу и находим, за что похвалить каждого ученика. 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«Две звезды и желание». </a:t>
            </a:r>
            <a:r>
              <a:rPr lang="ru-RU" sz="2400" dirty="0"/>
              <a:t>В конце урока дети обмениваются своими работами с соседом по парте и с обратной стороны рисуют в столбик две звезды и пишут слово «Желание». Звезда обозначает то, что очень хорошо получилось в рисунке соседа. А там, где слово желание, они указывают то, над чем еще стоило бы потрудиться или исправить.</a:t>
            </a:r>
          </a:p>
        </p:txBody>
      </p:sp>
    </p:spTree>
    <p:extLst>
      <p:ext uri="{BB962C8B-B14F-4D97-AF65-F5344CB8AC3E}">
        <p14:creationId xmlns:p14="http://schemas.microsoft.com/office/powerpoint/2010/main" val="390366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6878" y="889454"/>
            <a:ext cx="7886700" cy="4351338"/>
          </a:xfrm>
        </p:spPr>
        <p:txBody>
          <a:bodyPr/>
          <a:lstStyle/>
          <a:p>
            <a:r>
              <a:rPr lang="ru-RU" b="1" dirty="0">
                <a:solidFill>
                  <a:srgbClr val="002060"/>
                </a:solidFill>
              </a:rPr>
              <a:t>«Знаки рукой».</a:t>
            </a:r>
            <a:r>
              <a:rPr lang="ru-RU" dirty="0"/>
              <a:t> </a:t>
            </a:r>
            <a:r>
              <a:rPr lang="ru-RU" sz="2400" dirty="0"/>
              <a:t>В процессе пошагового объяснения изображения чего-либо на доске можно договариваться с детьми об условных знаках, которые они дают мне после каждого этапа объяснения. Если детям все понятно, они показывают знак «класс» (палец руки направлен вверх), если кому-то что-то непонятно (или не получается) – палец руки отводят в сторону, и, если возникают какие-либо вопросы – ученик машет учителю рукой. </a:t>
            </a:r>
          </a:p>
        </p:txBody>
      </p:sp>
    </p:spTree>
    <p:extLst>
      <p:ext uri="{BB962C8B-B14F-4D97-AF65-F5344CB8AC3E}">
        <p14:creationId xmlns:p14="http://schemas.microsoft.com/office/powerpoint/2010/main" val="67726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5" y="481693"/>
            <a:ext cx="7783285" cy="583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09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C6F9A5D-A2DA-4E3C-B14C-21225AC8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576264"/>
            <a:ext cx="7889777" cy="1285194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Что такое формирующее оценивание?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7FD19EF1-15CA-4DC8-A219-3037ADBF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21" y="2312988"/>
            <a:ext cx="7886700" cy="2498498"/>
          </a:xfrm>
        </p:spPr>
        <p:txBody>
          <a:bodyPr>
            <a:noAutofit/>
          </a:bodyPr>
          <a:lstStyle/>
          <a:p>
            <a:r>
              <a:rPr lang="ru-RU" dirty="0"/>
              <a:t>Формирующее оценивание -текущая внутренняя оценка учебных достижений, сбор информации о процессе обучения учащегося</a:t>
            </a:r>
          </a:p>
          <a:p>
            <a:r>
              <a:rPr lang="ru-RU" dirty="0"/>
              <a:t>Формирующее оценивание помогает учителю получить информацию о том, насколько успешно учатся его ученики.</a:t>
            </a:r>
          </a:p>
        </p:txBody>
      </p:sp>
    </p:spTree>
    <p:extLst>
      <p:ext uri="{BB962C8B-B14F-4D97-AF65-F5344CB8AC3E}">
        <p14:creationId xmlns:p14="http://schemas.microsoft.com/office/powerpoint/2010/main" val="45842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E6B57BE-FDCB-40FE-8DB7-2EEC0948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Для обучающихся  ФО дает возможность: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4CF8830-7ED0-4953-BBEA-B09476F3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24" y="1781380"/>
            <a:ext cx="70566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r>
              <a:rPr lang="ru-RU" b="1" dirty="0" smtClean="0"/>
              <a:t>уви</a:t>
            </a:r>
            <a:r>
              <a:rPr lang="ru-RU" b="1" dirty="0" smtClean="0"/>
              <a:t>деть </a:t>
            </a:r>
            <a:r>
              <a:rPr lang="ru-RU" b="1" dirty="0"/>
              <a:t>свой учебный прогресс, </a:t>
            </a:r>
          </a:p>
          <a:p>
            <a:r>
              <a:rPr lang="ru-RU" b="1" dirty="0"/>
              <a:t>чувствовать ответственность за свою учебную работу, </a:t>
            </a:r>
          </a:p>
          <a:p>
            <a:r>
              <a:rPr lang="ru-RU" b="1" dirty="0"/>
              <a:t> стремиться выполнять ее качественно, </a:t>
            </a:r>
          </a:p>
          <a:p>
            <a:r>
              <a:rPr lang="ru-RU" b="1" dirty="0"/>
              <a:t>ученик учится формулировать свои учебные ожидания, а затем определяет, оправдались ли они.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61" y="1202960"/>
            <a:ext cx="2280030" cy="288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75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1064304"/>
            <a:ext cx="7886700" cy="529295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002060"/>
                </a:solidFill>
              </a:rPr>
              <a:t>Оценка</a:t>
            </a:r>
            <a:r>
              <a:rPr lang="ru-RU" sz="3200" dirty="0"/>
              <a:t> −это словесная характеристика результатов действий. Оценивать можно любое действие ученика (особенно успешное). 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</a:rPr>
              <a:t>Задачей оценки является анализ результата или хода деятельности. </a:t>
            </a:r>
          </a:p>
          <a:p>
            <a:pPr marL="0" indent="0">
              <a:buNone/>
            </a:pPr>
            <a:r>
              <a:rPr lang="ru-RU" sz="3200" b="1" dirty="0">
                <a:solidFill>
                  <a:srgbClr val="002060"/>
                </a:solidFill>
              </a:rPr>
              <a:t>Отметка</a:t>
            </a:r>
            <a:r>
              <a:rPr lang="ru-RU" sz="3200" dirty="0"/>
              <a:t> −это цифровое выражение знаний учащихся, фиксирующее уровень их обученности и выражается в баллах.</a:t>
            </a:r>
          </a:p>
          <a:p>
            <a:pPr marL="0" indent="0">
              <a:buNone/>
            </a:pPr>
            <a:r>
              <a:rPr lang="ru-RU" sz="3200" b="1" dirty="0">
                <a:solidFill>
                  <a:srgbClr val="C00000"/>
                </a:solidFill>
              </a:rPr>
              <a:t>Оценка должна предшествовать отметке.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90032"/>
            <a:ext cx="14859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85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Какой должна быть оценка?:</a:t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39536" y="1129617"/>
            <a:ext cx="7886700" cy="4351338"/>
          </a:xfrm>
        </p:spPr>
        <p:txBody>
          <a:bodyPr>
            <a:normAutofit/>
          </a:bodyPr>
          <a:lstStyle/>
          <a:p>
            <a:r>
              <a:rPr lang="ru-RU" dirty="0"/>
              <a:t> Конечно же, объективной и понятной ученику; </a:t>
            </a:r>
          </a:p>
          <a:p>
            <a:r>
              <a:rPr lang="ru-RU" dirty="0"/>
              <a:t> Учителю </a:t>
            </a:r>
            <a:r>
              <a:rPr lang="ru-RU" u="sng" dirty="0"/>
              <a:t>необходимо отмечать изменения, происходящие с учеником </a:t>
            </a:r>
            <a:r>
              <a:rPr lang="ru-RU" dirty="0"/>
              <a:t>(особенно положительные); </a:t>
            </a:r>
          </a:p>
          <a:p>
            <a:r>
              <a:rPr lang="ru-RU" dirty="0"/>
              <a:t> Давать надежду слабому ученику; </a:t>
            </a:r>
          </a:p>
          <a:p>
            <a:r>
              <a:rPr lang="ru-RU" dirty="0"/>
              <a:t> Оценка не должна быть наказанием для ученика.</a:t>
            </a:r>
          </a:p>
          <a:p>
            <a:endParaRPr lang="ru-RU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462" y="3984170"/>
            <a:ext cx="2871856" cy="240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96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15736" y="561069"/>
            <a:ext cx="7886700" cy="1325563"/>
          </a:xfrm>
        </p:spPr>
        <p:txBody>
          <a:bodyPr>
            <a:noAutofit/>
          </a:bodyPr>
          <a:lstStyle/>
          <a:p>
            <a:r>
              <a:rPr lang="ru-RU" sz="2400" dirty="0"/>
              <a:t>Оценка детских рисунков, как работ творческого характера, требует, конечно же,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особого педагогического такта. </a:t>
            </a:r>
            <a:br>
              <a:rPr lang="ru-RU" sz="2400" dirty="0"/>
            </a:br>
            <a:r>
              <a:rPr lang="ru-RU" sz="2400" dirty="0"/>
              <a:t>А именно: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При оценке детского рисунка следует учитывать индивидуальность ученика. Начинать оценку следует с положительной характеристики работы – это так называемая словесная (диалоговая) форма оценивания..</a:t>
            </a:r>
          </a:p>
          <a:p>
            <a:r>
              <a:rPr lang="ru-RU" dirty="0"/>
              <a:t>Деликатное раскрытие причин неудач. Причём, опять же,  эти неудачи не должны касаться личных характеристик учащихся («не старался», «поленился»). </a:t>
            </a:r>
          </a:p>
        </p:txBody>
      </p:sp>
    </p:spTree>
    <p:extLst>
      <p:ext uri="{BB962C8B-B14F-4D97-AF65-F5344CB8AC3E}">
        <p14:creationId xmlns:p14="http://schemas.microsoft.com/office/powerpoint/2010/main" val="420885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Какой должна быть отметка?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230" y="1153886"/>
            <a:ext cx="7217228" cy="4957763"/>
          </a:xfrm>
        </p:spPr>
        <p:txBody>
          <a:bodyPr>
            <a:normAutofit/>
          </a:bodyPr>
          <a:lstStyle/>
          <a:p>
            <a:r>
              <a:rPr lang="ru-RU" dirty="0"/>
              <a:t>Ученик должен знать основные критерии оценивания его работы. Эти критерии необходимо проговаривать </a:t>
            </a:r>
            <a:r>
              <a:rPr lang="ru-RU" u="sng" dirty="0"/>
              <a:t>ДО начала практической работы на уроке, чтобы ученик понимал, к какому результату ему нужно стремиться.</a:t>
            </a:r>
          </a:p>
          <a:p>
            <a:r>
              <a:rPr lang="ru-RU" b="1" dirty="0">
                <a:solidFill>
                  <a:srgbClr val="002060"/>
                </a:solidFill>
              </a:rPr>
              <a:t>Отметка должна ставиться нами за конкретные достижения ученика. </a:t>
            </a:r>
          </a:p>
          <a:p>
            <a:r>
              <a:rPr lang="ru-RU" b="1" dirty="0">
                <a:solidFill>
                  <a:srgbClr val="C00000"/>
                </a:solidFill>
              </a:rPr>
              <a:t>Учитель и ученик должны определять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</a:rPr>
              <a:t> оценку и отметку вместе, сообща.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46" y="1538740"/>
            <a:ext cx="1766888" cy="176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72" y="4201885"/>
            <a:ext cx="2321822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62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Тема: «Натюрморт»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Критерии оценивания рисунка:</a:t>
            </a:r>
          </a:p>
          <a:p>
            <a:r>
              <a:rPr lang="ru-RU" dirty="0"/>
              <a:t>соблюдение пропорций, </a:t>
            </a:r>
          </a:p>
          <a:p>
            <a:r>
              <a:rPr lang="ru-RU" dirty="0"/>
              <a:t>цветовое решение, </a:t>
            </a:r>
          </a:p>
          <a:p>
            <a:r>
              <a:rPr lang="ru-RU" dirty="0"/>
              <a:t>эмоциональная выразительность, </a:t>
            </a:r>
          </a:p>
          <a:p>
            <a:r>
              <a:rPr lang="ru-RU" dirty="0"/>
              <a:t>аккуратность, </a:t>
            </a:r>
          </a:p>
          <a:p>
            <a:r>
              <a:rPr lang="ru-RU" dirty="0"/>
              <a:t>достигнута ли целостность работы. 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" t="258" b="13770"/>
          <a:stretch/>
        </p:blipFill>
        <p:spPr bwMode="auto">
          <a:xfrm>
            <a:off x="6471975" y="1186544"/>
            <a:ext cx="2410768" cy="267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14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Тема: «Портрет»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592" y="1335768"/>
            <a:ext cx="7886700" cy="4351338"/>
          </a:xfrm>
        </p:spPr>
        <p:txBody>
          <a:bodyPr anchor="ctr">
            <a:normAutofit/>
          </a:bodyPr>
          <a:lstStyle/>
          <a:p>
            <a:r>
              <a:rPr lang="ru-RU" dirty="0"/>
              <a:t>Выполнен портрет с соблюдением правил построения, соблюдены пропорции лица.</a:t>
            </a:r>
          </a:p>
          <a:p>
            <a:r>
              <a:rPr lang="ru-RU" dirty="0"/>
              <a:t>Портрет оптимального размера и удачно </a:t>
            </a:r>
            <a:r>
              <a:rPr lang="ru-RU" dirty="0" smtClean="0"/>
              <a:t>размещен </a:t>
            </a:r>
            <a:r>
              <a:rPr lang="ru-RU" dirty="0"/>
              <a:t>на листе.</a:t>
            </a:r>
          </a:p>
          <a:p>
            <a:r>
              <a:rPr lang="ru-RU" dirty="0"/>
              <a:t>При построении передается характер портретируемого.</a:t>
            </a:r>
          </a:p>
          <a:p>
            <a:r>
              <a:rPr lang="ru-RU" dirty="0"/>
              <a:t>Все элементы лица построены </a:t>
            </a:r>
          </a:p>
          <a:p>
            <a:pPr marL="0" indent="0">
              <a:buNone/>
            </a:pPr>
            <a:r>
              <a:rPr lang="ru-RU" dirty="0"/>
              <a:t>подробно.</a:t>
            </a:r>
          </a:p>
          <a:p>
            <a:r>
              <a:rPr lang="ru-RU" dirty="0"/>
              <a:t>Создан выразительный образ.</a:t>
            </a:r>
          </a:p>
        </p:txBody>
      </p:sp>
      <p:pic>
        <p:nvPicPr>
          <p:cNvPr id="4097" name="Picture 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09" y="3613149"/>
            <a:ext cx="2505075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838285"/>
      </p:ext>
    </p:extLst>
  </p:cSld>
  <p:clrMapOvr>
    <a:masterClrMapping/>
  </p:clrMapOvr>
</p:sld>
</file>

<file path=ppt/theme/theme1.xml><?xml version="1.0" encoding="utf-8"?>
<a:theme xmlns:a="http://schemas.openxmlformats.org/drawingml/2006/main" name="1карандаш1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карандаш3.potx" id="{0E2A6D75-9B3A-443D-B5BD-7B430907F022}" vid="{A5D869A4-D147-4E92-B611-7DC76DB5B4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1карандаш1</Template>
  <TotalTime>226</TotalTime>
  <Words>551</Words>
  <Application>Microsoft Office PowerPoint</Application>
  <PresentationFormat>Экран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1карандаш1</vt:lpstr>
      <vt:lpstr>«Формирующее оценивание  как основа современного урока » </vt:lpstr>
      <vt:lpstr>Что такое формирующее оценивание? </vt:lpstr>
      <vt:lpstr>Для обучающихся  ФО дает возможность:</vt:lpstr>
      <vt:lpstr>Презентация PowerPoint</vt:lpstr>
      <vt:lpstr>Какой должна быть оценка?: </vt:lpstr>
      <vt:lpstr>Оценка детских рисунков, как работ творческого характера, требует, конечно же,  особого педагогического такта.  А именно: </vt:lpstr>
      <vt:lpstr>Какой должна быть отметка? </vt:lpstr>
      <vt:lpstr>Тема: «Натюрморт» </vt:lpstr>
      <vt:lpstr>Тема: «Портрет»</vt:lpstr>
      <vt:lpstr>Приемы ФО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Весёлый карандаш</dc:title>
  <dc:creator>Марина</dc:creator>
  <cp:lastModifiedBy>TAHNEE</cp:lastModifiedBy>
  <cp:revision>26</cp:revision>
  <dcterms:created xsi:type="dcterms:W3CDTF">2019-11-05T06:24:55Z</dcterms:created>
  <dcterms:modified xsi:type="dcterms:W3CDTF">2020-11-30T05:42:10Z</dcterms:modified>
</cp:coreProperties>
</file>