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2621-88B9-40BE-BD0C-AAEAD97C7C6A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27AB37-8A9A-4945-A06D-DB3671581CA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2621-88B9-40BE-BD0C-AAEAD97C7C6A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B37-8A9A-4945-A06D-DB3671581C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2621-88B9-40BE-BD0C-AAEAD97C7C6A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B37-8A9A-4945-A06D-DB3671581C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2621-88B9-40BE-BD0C-AAEAD97C7C6A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B37-8A9A-4945-A06D-DB3671581C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2621-88B9-40BE-BD0C-AAEAD97C7C6A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B37-8A9A-4945-A06D-DB3671581CA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2621-88B9-40BE-BD0C-AAEAD97C7C6A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B37-8A9A-4945-A06D-DB3671581C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2621-88B9-40BE-BD0C-AAEAD97C7C6A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B37-8A9A-4945-A06D-DB3671581C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2621-88B9-40BE-BD0C-AAEAD97C7C6A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B37-8A9A-4945-A06D-DB3671581C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2621-88B9-40BE-BD0C-AAEAD97C7C6A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B37-8A9A-4945-A06D-DB3671581C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2621-88B9-40BE-BD0C-AAEAD97C7C6A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B37-8A9A-4945-A06D-DB3671581CA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2621-88B9-40BE-BD0C-AAEAD97C7C6A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AB37-8A9A-4945-A06D-DB3671581CA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4432621-88B9-40BE-BD0C-AAEAD97C7C6A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C27AB37-8A9A-4945-A06D-DB3671581CA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124744"/>
            <a:ext cx="8496944" cy="218767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ИЗОБРАЗИТЕЛЬНАЯ 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ГРАМОТНОСТЬ КАК ПЛАНИРУЕМЫЙ РЕЗУЛЬТАТ ОБУЧЕНИЯ</a:t>
            </a:r>
            <a:endParaRPr lang="ru-RU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089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3200" b="1" dirty="0" smtClean="0">
                <a:solidFill>
                  <a:srgbClr val="C00000"/>
                </a:solidFill>
              </a:rPr>
              <a:t>ОЦЕНКА ДОСТИЖЕНИЙ</a:t>
            </a:r>
          </a:p>
          <a:p>
            <a:pPr marL="114300" indent="0" algn="ctr">
              <a:buNone/>
            </a:pPr>
            <a:r>
              <a:rPr lang="ru-RU" sz="2800" b="1" u="sng" dirty="0" smtClean="0">
                <a:solidFill>
                  <a:srgbClr val="C00000"/>
                </a:solidFill>
              </a:rPr>
              <a:t>основные виды оценивания:</a:t>
            </a:r>
          </a:p>
          <a:p>
            <a:pPr marL="114300" indent="0">
              <a:buNone/>
            </a:pP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sz="2800" b="1" i="1" dirty="0">
                <a:solidFill>
                  <a:srgbClr val="002060"/>
                </a:solidFill>
              </a:rPr>
              <a:t>Стартовая диагностика </a:t>
            </a:r>
            <a:r>
              <a:rPr lang="ru-RU" dirty="0">
                <a:solidFill>
                  <a:srgbClr val="002060"/>
                </a:solidFill>
              </a:rPr>
              <a:t>– входные проверочные работы, </a:t>
            </a:r>
            <a:r>
              <a:rPr lang="ru-RU" dirty="0" smtClean="0">
                <a:solidFill>
                  <a:srgbClr val="002060"/>
                </a:solidFill>
              </a:rPr>
              <a:t>тесты.</a:t>
            </a: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endParaRPr lang="ru-RU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ru-RU" sz="2800" b="1" i="1" dirty="0">
                <a:solidFill>
                  <a:srgbClr val="002060"/>
                </a:solidFill>
              </a:rPr>
              <a:t>Текущее оценивание </a:t>
            </a:r>
            <a:r>
              <a:rPr lang="ru-RU" dirty="0">
                <a:solidFill>
                  <a:srgbClr val="002060"/>
                </a:solidFill>
              </a:rPr>
              <a:t>– устные ответы, практические и проверочные работы, внеурочная </a:t>
            </a:r>
            <a:r>
              <a:rPr lang="ru-RU" dirty="0" smtClean="0">
                <a:solidFill>
                  <a:srgbClr val="002060"/>
                </a:solidFill>
              </a:rPr>
              <a:t>деятельность (домашние </a:t>
            </a:r>
            <a:r>
              <a:rPr lang="ru-RU" dirty="0">
                <a:solidFill>
                  <a:srgbClr val="002060"/>
                </a:solidFill>
              </a:rPr>
              <a:t>задания, проекты)</a:t>
            </a:r>
          </a:p>
          <a:p>
            <a:pPr marL="114300" indent="0">
              <a:buNone/>
            </a:pPr>
            <a:r>
              <a:rPr lang="ru-RU" dirty="0">
                <a:solidFill>
                  <a:srgbClr val="002060"/>
                </a:solidFill>
              </a:rPr>
              <a:t> </a:t>
            </a:r>
          </a:p>
          <a:p>
            <a:pPr marL="114300" indent="0">
              <a:buNone/>
            </a:pPr>
            <a:r>
              <a:rPr lang="ru-RU" sz="2800" b="1" i="1" dirty="0">
                <a:solidFill>
                  <a:srgbClr val="002060"/>
                </a:solidFill>
              </a:rPr>
              <a:t>Итоговое оценивание </a:t>
            </a:r>
            <a:r>
              <a:rPr lang="ru-RU" dirty="0">
                <a:solidFill>
                  <a:srgbClr val="002060"/>
                </a:solidFill>
              </a:rPr>
              <a:t>– итоговые работы по </a:t>
            </a:r>
            <a:r>
              <a:rPr lang="ru-RU" dirty="0" smtClean="0">
                <a:solidFill>
                  <a:srgbClr val="002060"/>
                </a:solidFill>
              </a:rPr>
              <a:t>предмету (в конце года)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16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363272" cy="5793507"/>
          </a:xfrm>
        </p:spPr>
        <p:txBody>
          <a:bodyPr>
            <a:normAutofit fontScale="62500" lnSpcReduction="20000"/>
          </a:bodyPr>
          <a:lstStyle/>
          <a:p>
            <a:pPr algn="ctr"/>
            <a:endParaRPr lang="ru-RU" sz="3800" b="1" u="sng" dirty="0" smtClean="0">
              <a:solidFill>
                <a:srgbClr val="C00000"/>
              </a:solidFill>
            </a:endParaRPr>
          </a:p>
          <a:p>
            <a:pPr algn="ctr"/>
            <a:r>
              <a:rPr lang="ru-RU" sz="4400" b="1" u="sng" dirty="0" smtClean="0">
                <a:solidFill>
                  <a:srgbClr val="C00000"/>
                </a:solidFill>
              </a:rPr>
              <a:t>ИТОГОВАЯ </a:t>
            </a:r>
            <a:r>
              <a:rPr lang="ru-RU" sz="4400" b="1" u="sng" dirty="0">
                <a:solidFill>
                  <a:srgbClr val="C00000"/>
                </a:solidFill>
              </a:rPr>
              <a:t>РАБОТА</a:t>
            </a:r>
          </a:p>
          <a:p>
            <a:pPr marL="114300" indent="0">
              <a:buNone/>
            </a:pPr>
            <a:r>
              <a:rPr lang="ru-RU" sz="3800" b="1" dirty="0">
                <a:solidFill>
                  <a:srgbClr val="C00000"/>
                </a:solidFill>
              </a:rPr>
              <a:t> </a:t>
            </a:r>
            <a:endParaRPr lang="ru-RU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ru-RU" sz="3800" b="1" i="1" u="sng" dirty="0">
                <a:solidFill>
                  <a:srgbClr val="002060"/>
                </a:solidFill>
              </a:rPr>
              <a:t>Задания для итоговой оценки предметных результатов </a:t>
            </a:r>
            <a:r>
              <a:rPr lang="ru-RU" sz="3800" dirty="0">
                <a:solidFill>
                  <a:srgbClr val="002060"/>
                </a:solidFill>
              </a:rPr>
              <a:t>по изобразительному искусству готовит учитель. Он определяет форму и содержание контроля, который должен быть представлен на двух уровнях: базовом и </a:t>
            </a:r>
            <a:r>
              <a:rPr lang="ru-RU" sz="3800" dirty="0" smtClean="0">
                <a:solidFill>
                  <a:srgbClr val="002060"/>
                </a:solidFill>
              </a:rPr>
              <a:t>повышенном</a:t>
            </a:r>
            <a:endParaRPr lang="ru-RU" sz="3800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ru-RU" sz="3800" dirty="0">
                <a:solidFill>
                  <a:srgbClr val="002060"/>
                </a:solidFill>
              </a:rPr>
              <a:t/>
            </a:r>
            <a:br>
              <a:rPr lang="ru-RU" sz="3800" dirty="0">
                <a:solidFill>
                  <a:srgbClr val="002060"/>
                </a:solidFill>
              </a:rPr>
            </a:br>
            <a:r>
              <a:rPr lang="ru-RU" sz="3800" b="1" dirty="0">
                <a:solidFill>
                  <a:srgbClr val="002060"/>
                </a:solidFill>
              </a:rPr>
              <a:t>Базовый уровень </a:t>
            </a:r>
            <a:r>
              <a:rPr lang="ru-RU" sz="3800" dirty="0">
                <a:solidFill>
                  <a:srgbClr val="002060"/>
                </a:solidFill>
              </a:rPr>
              <a:t>– оценивается репродуктивная деятельность, осуществляемая путем выполнения ранее усвоенного способа действия, работа по образцу, по алгоритму, по правилу</a:t>
            </a:r>
          </a:p>
          <a:p>
            <a:pPr marL="114300" indent="0">
              <a:buNone/>
            </a:pPr>
            <a:r>
              <a:rPr lang="ru-RU" sz="3800" dirty="0">
                <a:solidFill>
                  <a:srgbClr val="002060"/>
                </a:solidFill>
              </a:rPr>
              <a:t/>
            </a:r>
            <a:br>
              <a:rPr lang="ru-RU" sz="3800" dirty="0">
                <a:solidFill>
                  <a:srgbClr val="002060"/>
                </a:solidFill>
              </a:rPr>
            </a:br>
            <a:r>
              <a:rPr lang="ru-RU" sz="3800" b="1" dirty="0">
                <a:solidFill>
                  <a:srgbClr val="002060"/>
                </a:solidFill>
              </a:rPr>
              <a:t>Повышенный уровень </a:t>
            </a:r>
            <a:r>
              <a:rPr lang="ru-RU" sz="3800" dirty="0">
                <a:solidFill>
                  <a:srgbClr val="002060"/>
                </a:solidFill>
              </a:rPr>
              <a:t>– оценивается уровень применения знаний </a:t>
            </a:r>
            <a:r>
              <a:rPr lang="ru-RU" sz="3800" dirty="0" smtClean="0">
                <a:solidFill>
                  <a:srgbClr val="002060"/>
                </a:solidFill>
              </a:rPr>
              <a:t>в нестандартной </a:t>
            </a:r>
            <a:r>
              <a:rPr lang="ru-RU" sz="3800" dirty="0">
                <a:solidFill>
                  <a:srgbClr val="002060"/>
                </a:solidFill>
              </a:rPr>
              <a:t>ситуации, выполнение различных заданий, упражнений</a:t>
            </a:r>
          </a:p>
        </p:txBody>
      </p:sp>
    </p:spTree>
    <p:extLst>
      <p:ext uri="{BB962C8B-B14F-4D97-AF65-F5344CB8AC3E}">
        <p14:creationId xmlns:p14="http://schemas.microsoft.com/office/powerpoint/2010/main" val="419680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820472" cy="659735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b="1" u="sng" dirty="0">
                <a:solidFill>
                  <a:srgbClr val="C00000"/>
                </a:solidFill>
              </a:rPr>
              <a:t>ПРИМЕР </a:t>
            </a:r>
            <a:r>
              <a:rPr lang="ru-RU" b="1" u="sng" dirty="0" smtClean="0">
                <a:solidFill>
                  <a:srgbClr val="C00000"/>
                </a:solidFill>
              </a:rPr>
              <a:t>ЗАДАНИЙ</a:t>
            </a:r>
          </a:p>
          <a:p>
            <a:pPr marL="114300" indent="0">
              <a:buNone/>
            </a:pPr>
            <a:r>
              <a:rPr lang="ru-RU" b="1" i="1" u="sng" dirty="0" smtClean="0">
                <a:solidFill>
                  <a:srgbClr val="002060"/>
                </a:solidFill>
              </a:rPr>
              <a:t>Планируемый </a:t>
            </a:r>
            <a:r>
              <a:rPr lang="ru-RU" b="1" i="1" u="sng" dirty="0">
                <a:solidFill>
                  <a:srgbClr val="002060"/>
                </a:solidFill>
              </a:rPr>
              <a:t>результат: знание русских народных </a:t>
            </a:r>
            <a:r>
              <a:rPr lang="ru-RU" b="1" i="1" u="sng" dirty="0" smtClean="0">
                <a:solidFill>
                  <a:srgbClr val="002060"/>
                </a:solidFill>
              </a:rPr>
              <a:t>промыслов</a:t>
            </a:r>
          </a:p>
          <a:p>
            <a:pPr marL="114300" indent="0">
              <a:buNone/>
            </a:pPr>
            <a:r>
              <a:rPr lang="ru-RU" sz="2000" b="1" i="1" dirty="0" smtClean="0">
                <a:solidFill>
                  <a:srgbClr val="002060"/>
                </a:solidFill>
              </a:rPr>
              <a:t>Задание </a:t>
            </a:r>
            <a:r>
              <a:rPr lang="ru-RU" sz="2000" b="1" i="1" dirty="0">
                <a:solidFill>
                  <a:srgbClr val="002060"/>
                </a:solidFill>
              </a:rPr>
              <a:t>базового уровня: различение, узнавание, </a:t>
            </a:r>
            <a:r>
              <a:rPr lang="ru-RU" sz="2000" b="1" i="1" dirty="0" smtClean="0">
                <a:solidFill>
                  <a:srgbClr val="002060"/>
                </a:solidFill>
              </a:rPr>
              <a:t>воспроизведение.</a:t>
            </a:r>
            <a:endParaRPr lang="ru-RU" sz="2000" b="1" i="1" dirty="0">
              <a:solidFill>
                <a:srgbClr val="002060"/>
              </a:solidFill>
            </a:endParaRPr>
          </a:p>
          <a:p>
            <a:r>
              <a:rPr lang="ru-RU" sz="1800" dirty="0">
                <a:solidFill>
                  <a:srgbClr val="002060"/>
                </a:solidFill>
              </a:rPr>
              <a:t>Рассмотри изображения изделий различных народных промыслов. Выбери и опиши изделия, созданные:</a:t>
            </a:r>
          </a:p>
          <a:p>
            <a:r>
              <a:rPr lang="ru-RU" sz="1800" dirty="0">
                <a:solidFill>
                  <a:srgbClr val="002060"/>
                </a:solidFill>
              </a:rPr>
              <a:t>а) </a:t>
            </a:r>
            <a:r>
              <a:rPr lang="ru-RU" sz="1800" dirty="0" err="1">
                <a:solidFill>
                  <a:srgbClr val="002060"/>
                </a:solidFill>
              </a:rPr>
              <a:t>п</a:t>
            </a:r>
            <a:r>
              <a:rPr lang="ru-RU" sz="1800" dirty="0" err="1" smtClean="0">
                <a:solidFill>
                  <a:srgbClr val="002060"/>
                </a:solidFill>
              </a:rPr>
              <a:t>олхов-майданскими</a:t>
            </a:r>
            <a:r>
              <a:rPr lang="ru-RU" sz="1800" dirty="0" smtClean="0">
                <a:solidFill>
                  <a:srgbClr val="002060"/>
                </a:solidFill>
              </a:rPr>
              <a:t> </a:t>
            </a:r>
            <a:r>
              <a:rPr lang="ru-RU" sz="1800" dirty="0">
                <a:solidFill>
                  <a:srgbClr val="002060"/>
                </a:solidFill>
              </a:rPr>
              <a:t>мастерами;</a:t>
            </a:r>
          </a:p>
          <a:p>
            <a:r>
              <a:rPr lang="ru-RU" sz="1800" dirty="0">
                <a:solidFill>
                  <a:srgbClr val="002060"/>
                </a:solidFill>
              </a:rPr>
              <a:t>б) мастерицами из Дымково;</a:t>
            </a:r>
          </a:p>
          <a:p>
            <a:r>
              <a:rPr lang="ru-RU" sz="1800" dirty="0">
                <a:solidFill>
                  <a:srgbClr val="002060"/>
                </a:solidFill>
              </a:rPr>
              <a:t>в) </a:t>
            </a:r>
            <a:r>
              <a:rPr lang="ru-RU" sz="1800" dirty="0" err="1">
                <a:solidFill>
                  <a:srgbClr val="002060"/>
                </a:solidFill>
              </a:rPr>
              <a:t>б</a:t>
            </a:r>
            <a:r>
              <a:rPr lang="ru-RU" sz="1800" dirty="0" err="1" smtClean="0">
                <a:solidFill>
                  <a:srgbClr val="002060"/>
                </a:solidFill>
              </a:rPr>
              <a:t>огородскими</a:t>
            </a:r>
            <a:r>
              <a:rPr lang="ru-RU" sz="1800" dirty="0" smtClean="0">
                <a:solidFill>
                  <a:srgbClr val="002060"/>
                </a:solidFill>
              </a:rPr>
              <a:t> </a:t>
            </a:r>
            <a:r>
              <a:rPr lang="ru-RU" sz="1800" dirty="0">
                <a:solidFill>
                  <a:srgbClr val="002060"/>
                </a:solidFill>
              </a:rPr>
              <a:t>мастерами</a:t>
            </a:r>
          </a:p>
          <a:p>
            <a:pPr marL="114300" indent="0"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Задание повышенного уровня: сравнение, понимание, выделение </a:t>
            </a:r>
            <a:r>
              <a:rPr lang="ru-RU" sz="2000" b="1" i="1" dirty="0" smtClean="0">
                <a:solidFill>
                  <a:srgbClr val="002060"/>
                </a:solidFill>
              </a:rPr>
              <a:t>главного.</a:t>
            </a:r>
            <a:endParaRPr lang="ru-RU" sz="2000" b="1" i="1" dirty="0">
              <a:solidFill>
                <a:srgbClr val="002060"/>
              </a:solidFill>
            </a:endParaRPr>
          </a:p>
          <a:p>
            <a:r>
              <a:rPr lang="ru-RU" sz="1800" dirty="0">
                <a:solidFill>
                  <a:srgbClr val="002060"/>
                </a:solidFill>
              </a:rPr>
              <a:t>Рассмотри изображения изделий различных народных промыслов. Назови их. Ответь на следующие вопросы:</a:t>
            </a:r>
          </a:p>
          <a:p>
            <a:r>
              <a:rPr lang="ru-RU" sz="1800" dirty="0">
                <a:solidFill>
                  <a:srgbClr val="002060"/>
                </a:solidFill>
              </a:rPr>
              <a:t>а) объясни, в чем сходство и различие росписи изделий народных промыслов;</a:t>
            </a:r>
          </a:p>
          <a:p>
            <a:r>
              <a:rPr lang="ru-RU" sz="1800" dirty="0">
                <a:solidFill>
                  <a:srgbClr val="002060"/>
                </a:solidFill>
              </a:rPr>
              <a:t>б) почему народные мастера для украшений использовали символические изображения солнца, земли, воды, растений?</a:t>
            </a:r>
          </a:p>
          <a:p>
            <a:r>
              <a:rPr lang="ru-RU" sz="1800" dirty="0">
                <a:solidFill>
                  <a:srgbClr val="002060"/>
                </a:solidFill>
              </a:rPr>
              <a:t>в) расскажи об особенностях </a:t>
            </a:r>
            <a:r>
              <a:rPr lang="ru-RU" sz="1800" dirty="0" err="1">
                <a:solidFill>
                  <a:srgbClr val="002060"/>
                </a:solidFill>
              </a:rPr>
              <a:t>полхов-майданской</a:t>
            </a:r>
            <a:r>
              <a:rPr lang="ru-RU" sz="1800" dirty="0">
                <a:solidFill>
                  <a:srgbClr val="002060"/>
                </a:solidFill>
              </a:rPr>
              <a:t> и </a:t>
            </a:r>
            <a:r>
              <a:rPr lang="ru-RU" sz="1800" dirty="0" err="1">
                <a:solidFill>
                  <a:srgbClr val="002060"/>
                </a:solidFill>
              </a:rPr>
              <a:t>богородской</a:t>
            </a:r>
            <a:r>
              <a:rPr lang="ru-RU" sz="1800" dirty="0">
                <a:solidFill>
                  <a:srgbClr val="002060"/>
                </a:solidFill>
              </a:rPr>
              <a:t> </a:t>
            </a:r>
            <a:r>
              <a:rPr lang="ru-RU" sz="1800" dirty="0" smtClean="0">
                <a:solidFill>
                  <a:srgbClr val="002060"/>
                </a:solidFill>
              </a:rPr>
              <a:t>игрушек.</a:t>
            </a:r>
            <a:endParaRPr lang="ru-RU" sz="1800" dirty="0">
              <a:solidFill>
                <a:srgbClr val="002060"/>
              </a:solidFill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3701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b="1" dirty="0">
                <a:solidFill>
                  <a:srgbClr val="C00000"/>
                </a:solidFill>
              </a:rPr>
              <a:t>КРИТЕРИИ ОЦЕНИВАНИЯ ПРАКТИЧЕСКОЙ РАБОТЫ (РИСУНКА):</a:t>
            </a:r>
            <a:endParaRPr lang="ru-RU" sz="2800" dirty="0">
              <a:solidFill>
                <a:srgbClr val="C00000"/>
              </a:solidFill>
            </a:endParaRPr>
          </a:p>
          <a:p>
            <a:pPr lvl="0"/>
            <a:r>
              <a:rPr lang="ru-RU" sz="2800" dirty="0">
                <a:solidFill>
                  <a:srgbClr val="002060"/>
                </a:solidFill>
              </a:rPr>
              <a:t>композиционное решение</a:t>
            </a:r>
          </a:p>
          <a:p>
            <a:pPr lvl="0"/>
            <a:r>
              <a:rPr lang="ru-RU" sz="2800" dirty="0">
                <a:solidFill>
                  <a:srgbClr val="002060"/>
                </a:solidFill>
              </a:rPr>
              <a:t>передача пространства</a:t>
            </a:r>
          </a:p>
          <a:p>
            <a:pPr lvl="0"/>
            <a:r>
              <a:rPr lang="ru-RU" sz="2800" dirty="0">
                <a:solidFill>
                  <a:srgbClr val="002060"/>
                </a:solidFill>
              </a:rPr>
              <a:t>передача формы предметов</a:t>
            </a:r>
          </a:p>
          <a:p>
            <a:pPr lvl="0"/>
            <a:r>
              <a:rPr lang="ru-RU" sz="2800" dirty="0">
                <a:solidFill>
                  <a:srgbClr val="002060"/>
                </a:solidFill>
              </a:rPr>
              <a:t>построение предметов</a:t>
            </a:r>
          </a:p>
          <a:p>
            <a:pPr lvl="0"/>
            <a:r>
              <a:rPr lang="ru-RU" sz="2800" dirty="0">
                <a:solidFill>
                  <a:srgbClr val="002060"/>
                </a:solidFill>
              </a:rPr>
              <a:t>передача объема</a:t>
            </a:r>
          </a:p>
          <a:p>
            <a:pPr lvl="0"/>
            <a:r>
              <a:rPr lang="ru-RU" sz="2800" dirty="0">
                <a:solidFill>
                  <a:srgbClr val="002060"/>
                </a:solidFill>
              </a:rPr>
              <a:t>передача цвета</a:t>
            </a:r>
          </a:p>
          <a:p>
            <a:pPr lvl="0"/>
            <a:r>
              <a:rPr lang="ru-RU" sz="2800" dirty="0">
                <a:solidFill>
                  <a:srgbClr val="002060"/>
                </a:solidFill>
              </a:rPr>
              <a:t>владение техникой исполнения</a:t>
            </a:r>
          </a:p>
          <a:p>
            <a:pPr lvl="0"/>
            <a:r>
              <a:rPr lang="ru-RU" sz="2800" dirty="0">
                <a:solidFill>
                  <a:srgbClr val="002060"/>
                </a:solidFill>
              </a:rPr>
              <a:t>самостоятельность выполнения работы</a:t>
            </a:r>
          </a:p>
          <a:p>
            <a:pPr lvl="0"/>
            <a:r>
              <a:rPr lang="ru-RU" sz="2800" dirty="0">
                <a:solidFill>
                  <a:srgbClr val="002060"/>
                </a:solidFill>
              </a:rPr>
              <a:t>выразительность рисунка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8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3200" b="1" dirty="0" smtClean="0">
                <a:solidFill>
                  <a:srgbClr val="002060"/>
                </a:solidFill>
              </a:rPr>
              <a:t>В </a:t>
            </a:r>
            <a:r>
              <a:rPr lang="ru-RU" sz="3200" b="1" dirty="0">
                <a:solidFill>
                  <a:srgbClr val="002060"/>
                </a:solidFill>
              </a:rPr>
              <a:t>обновлённых ФГОС</a:t>
            </a:r>
          </a:p>
          <a:p>
            <a:pPr marL="114300" indent="0">
              <a:buNone/>
            </a:pPr>
            <a:r>
              <a:rPr lang="ru-RU" sz="3200" b="1" dirty="0">
                <a:solidFill>
                  <a:srgbClr val="002060"/>
                </a:solidFill>
              </a:rPr>
              <a:t>сформулированы максимально</a:t>
            </a:r>
          </a:p>
          <a:p>
            <a:pPr marL="114300" indent="0">
              <a:buNone/>
            </a:pPr>
            <a:r>
              <a:rPr lang="ru-RU" sz="3200" b="1" dirty="0">
                <a:solidFill>
                  <a:srgbClr val="002060"/>
                </a:solidFill>
              </a:rPr>
              <a:t>конкретные требования к предметам</a:t>
            </a:r>
          </a:p>
          <a:p>
            <a:pPr marL="114300" indent="0">
              <a:buNone/>
            </a:pPr>
            <a:r>
              <a:rPr lang="ru-RU" sz="3200" dirty="0">
                <a:solidFill>
                  <a:srgbClr val="002060"/>
                </a:solidFill>
              </a:rPr>
              <a:t>всей школьной программы</a:t>
            </a:r>
          </a:p>
          <a:p>
            <a:pPr marL="114300" indent="0">
              <a:buNone/>
            </a:pPr>
            <a:r>
              <a:rPr lang="ru-RU" sz="3200" dirty="0">
                <a:solidFill>
                  <a:srgbClr val="002060"/>
                </a:solidFill>
              </a:rPr>
              <a:t>соответствующего уровня,</a:t>
            </a:r>
          </a:p>
          <a:p>
            <a:pPr marL="114300" indent="0">
              <a:buNone/>
            </a:pPr>
            <a:r>
              <a:rPr lang="ru-RU" sz="3200" dirty="0">
                <a:solidFill>
                  <a:srgbClr val="002060"/>
                </a:solidFill>
              </a:rPr>
              <a:t>позволяющие ответить на вопросы:</a:t>
            </a:r>
          </a:p>
          <a:p>
            <a:pPr marL="114300" indent="0">
              <a:buNone/>
            </a:pPr>
            <a:r>
              <a:rPr lang="ru-RU" sz="3200" i="1" dirty="0">
                <a:solidFill>
                  <a:srgbClr val="C00000"/>
                </a:solidFill>
              </a:rPr>
              <a:t>что конкретно школьник будет</a:t>
            </a:r>
          </a:p>
          <a:p>
            <a:pPr marL="114300" indent="0">
              <a:buNone/>
            </a:pPr>
            <a:r>
              <a:rPr lang="ru-RU" sz="3200" i="1" dirty="0">
                <a:solidFill>
                  <a:srgbClr val="C00000"/>
                </a:solidFill>
              </a:rPr>
              <a:t>знать, чем овладеет и что освоит</a:t>
            </a:r>
            <a:r>
              <a:rPr lang="ru-RU" sz="3200" i="1" dirty="0" smtClean="0">
                <a:solidFill>
                  <a:srgbClr val="C00000"/>
                </a:solidFill>
              </a:rPr>
              <a:t>.</a:t>
            </a:r>
            <a:endParaRPr lang="ru-RU" sz="3200" i="1" dirty="0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478015" y="1700808"/>
            <a:ext cx="2581517" cy="2083296"/>
            <a:chOff x="11354" y="-1286"/>
            <a:chExt cx="7846" cy="7919"/>
          </a:xfrm>
        </p:grpSpPr>
        <p:pic>
          <p:nvPicPr>
            <p:cNvPr id="2055" name="Picture 7" descr="http://www.unkniga.ru/images/2013/04/fgo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0" y="1391"/>
              <a:ext cx="4504" cy="2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4" y="-1286"/>
              <a:ext cx="7846" cy="7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506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8784976" cy="1080120"/>
          </a:xfrm>
        </p:spPr>
        <p:txBody>
          <a:bodyPr>
            <a:normAutofit fontScale="90000"/>
          </a:bodyPr>
          <a:lstStyle/>
          <a:p>
            <a:r>
              <a:rPr lang="ru-RU" sz="3100" b="1" dirty="0">
                <a:solidFill>
                  <a:srgbClr val="C00000"/>
                </a:solidFill>
                <a:latin typeface="+mn-lt"/>
                <a:cs typeface="Adobe Arabic" pitchFamily="18" charset="-78"/>
              </a:rPr>
              <a:t>ФГОС предполагает комплексный подход к оцениванию</a:t>
            </a:r>
            <a:r>
              <a:rPr lang="ru-RU" sz="3100" dirty="0">
                <a:solidFill>
                  <a:srgbClr val="C00000"/>
                </a:solidFill>
                <a:latin typeface="+mn-lt"/>
                <a:cs typeface="Adobe Arabic" pitchFamily="18" charset="-78"/>
              </a:rPr>
              <a:t> </a:t>
            </a:r>
            <a:r>
              <a:rPr lang="ru-RU" sz="3100" b="1" dirty="0">
                <a:solidFill>
                  <a:srgbClr val="C00000"/>
                </a:solidFill>
                <a:latin typeface="+mn-lt"/>
                <a:cs typeface="Adobe Arabic" pitchFamily="18" charset="-78"/>
              </a:rPr>
              <a:t>образовательных</a:t>
            </a:r>
            <a:r>
              <a:rPr lang="ru-RU" sz="3100" dirty="0">
                <a:solidFill>
                  <a:srgbClr val="C00000"/>
                </a:solidFill>
                <a:latin typeface="+mn-lt"/>
                <a:cs typeface="Adobe Arabic" pitchFamily="18" charset="-78"/>
              </a:rPr>
              <a:t/>
            </a:r>
            <a:br>
              <a:rPr lang="ru-RU" sz="3100" dirty="0">
                <a:solidFill>
                  <a:srgbClr val="C00000"/>
                </a:solidFill>
                <a:latin typeface="+mn-lt"/>
                <a:cs typeface="Adobe Arabic" pitchFamily="18" charset="-78"/>
              </a:rPr>
            </a:br>
            <a:r>
              <a:rPr lang="ru-RU" sz="3100" b="1" dirty="0">
                <a:solidFill>
                  <a:srgbClr val="C00000"/>
                </a:solidFill>
                <a:latin typeface="+mn-lt"/>
                <a:cs typeface="Adobe Arabic" pitchFamily="18" charset="-78"/>
              </a:rPr>
              <a:t>достижений</a:t>
            </a:r>
            <a:r>
              <a:rPr lang="ru-RU" dirty="0">
                <a:solidFill>
                  <a:srgbClr val="C00000"/>
                </a:solidFill>
              </a:rPr>
              <a:t/>
            </a:r>
            <a:br>
              <a:rPr lang="ru-RU" dirty="0">
                <a:solidFill>
                  <a:srgbClr val="C00000"/>
                </a:solidFill>
              </a:rPr>
            </a:b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  <a:p>
            <a:r>
              <a:rPr lang="ru-RU" sz="3100" dirty="0">
                <a:solidFill>
                  <a:srgbClr val="002060"/>
                </a:solidFill>
              </a:rPr>
              <a:t>Достижение </a:t>
            </a:r>
            <a:r>
              <a:rPr lang="ru-RU" sz="3100" b="1" dirty="0">
                <a:solidFill>
                  <a:srgbClr val="002060"/>
                </a:solidFill>
              </a:rPr>
              <a:t>предметных результатов </a:t>
            </a:r>
            <a:r>
              <a:rPr lang="ru-RU" sz="3100" dirty="0">
                <a:solidFill>
                  <a:srgbClr val="002060"/>
                </a:solidFill>
              </a:rPr>
              <a:t>обеспечивается за счет конкретных учебных предметов. Систематический учет предметных результатов (</a:t>
            </a:r>
            <a:r>
              <a:rPr lang="ru-RU" sz="3100" u="sng" dirty="0">
                <a:solidFill>
                  <a:srgbClr val="002060"/>
                </a:solidFill>
              </a:rPr>
              <a:t>текущий и итоговый</a:t>
            </a:r>
            <a:r>
              <a:rPr lang="ru-RU" sz="3100" dirty="0">
                <a:solidFill>
                  <a:srgbClr val="002060"/>
                </a:solidFill>
              </a:rPr>
              <a:t>) осуществляется </a:t>
            </a:r>
            <a:r>
              <a:rPr lang="ru-RU" sz="3100" dirty="0" smtClean="0">
                <a:solidFill>
                  <a:srgbClr val="002060"/>
                </a:solidFill>
              </a:rPr>
              <a:t>учителем.</a:t>
            </a:r>
            <a:endParaRPr lang="ru-RU" sz="3100" dirty="0">
              <a:solidFill>
                <a:srgbClr val="002060"/>
              </a:solidFill>
            </a:endParaRPr>
          </a:p>
          <a:p>
            <a:r>
              <a:rPr lang="ru-RU" sz="3100" dirty="0" smtClean="0">
                <a:solidFill>
                  <a:srgbClr val="002060"/>
                </a:solidFill>
              </a:rPr>
              <a:t>Достижение </a:t>
            </a:r>
            <a:r>
              <a:rPr lang="ru-RU" sz="3100" b="1" dirty="0" err="1">
                <a:solidFill>
                  <a:srgbClr val="002060"/>
                </a:solidFill>
              </a:rPr>
              <a:t>метапредметных</a:t>
            </a:r>
            <a:r>
              <a:rPr lang="ru-RU" sz="3100" b="1" dirty="0">
                <a:solidFill>
                  <a:srgbClr val="002060"/>
                </a:solidFill>
              </a:rPr>
              <a:t> результатов </a:t>
            </a:r>
            <a:r>
              <a:rPr lang="ru-RU" sz="3100" dirty="0">
                <a:solidFill>
                  <a:srgbClr val="002060"/>
                </a:solidFill>
              </a:rPr>
              <a:t>обеспечивается за счет всех учебных предметов. </a:t>
            </a:r>
            <a:r>
              <a:rPr lang="ru-RU" sz="3100" dirty="0" err="1">
                <a:solidFill>
                  <a:srgbClr val="002060"/>
                </a:solidFill>
              </a:rPr>
              <a:t>Метапредметные</a:t>
            </a:r>
            <a:r>
              <a:rPr lang="ru-RU" sz="3100" dirty="0">
                <a:solidFill>
                  <a:srgbClr val="002060"/>
                </a:solidFill>
              </a:rPr>
              <a:t> результаты оцениваются во время проведения </a:t>
            </a:r>
            <a:r>
              <a:rPr lang="ru-RU" sz="3100" u="sng" dirty="0">
                <a:solidFill>
                  <a:srgbClr val="002060"/>
                </a:solidFill>
              </a:rPr>
              <a:t>комплексных итоговых </a:t>
            </a:r>
            <a:r>
              <a:rPr lang="ru-RU" sz="3100" u="sng" dirty="0" smtClean="0">
                <a:solidFill>
                  <a:srgbClr val="002060"/>
                </a:solidFill>
              </a:rPr>
              <a:t>работ.</a:t>
            </a:r>
            <a:endParaRPr lang="ru-RU" sz="3100" u="sng" dirty="0">
              <a:solidFill>
                <a:srgbClr val="002060"/>
              </a:solidFill>
            </a:endParaRPr>
          </a:p>
          <a:p>
            <a:r>
              <a:rPr lang="ru-RU" b="1" dirty="0">
                <a:solidFill>
                  <a:srgbClr val="002060"/>
                </a:solidFill>
              </a:rPr>
              <a:t> 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ru-RU" sz="3100" b="1" dirty="0">
                <a:solidFill>
                  <a:srgbClr val="002060"/>
                </a:solidFill>
              </a:rPr>
              <a:t>Личностные результаты </a:t>
            </a:r>
            <a:r>
              <a:rPr lang="ru-RU" sz="3100" dirty="0">
                <a:solidFill>
                  <a:srgbClr val="002060"/>
                </a:solidFill>
              </a:rPr>
              <a:t>образования не подлежат итоговой оценке и выявляются в ходе мониторинговых </a:t>
            </a:r>
            <a:r>
              <a:rPr lang="ru-RU" sz="3100" dirty="0" smtClean="0">
                <a:solidFill>
                  <a:srgbClr val="002060"/>
                </a:solidFill>
              </a:rPr>
              <a:t>исследований обучающихся. </a:t>
            </a:r>
            <a:endParaRPr lang="ru-RU" sz="3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6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60672" cy="144016"/>
          </a:xfrm>
        </p:spPr>
        <p:txBody>
          <a:bodyPr>
            <a:normAutofit fontScale="90000"/>
          </a:bodyPr>
          <a:lstStyle/>
          <a:p>
            <a:r>
              <a:rPr lang="ru-RU" sz="2700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ru-RU" sz="2700" b="1" dirty="0" smtClean="0">
                <a:solidFill>
                  <a:srgbClr val="C00000"/>
                </a:solidFill>
                <a:latin typeface="+mn-lt"/>
              </a:rPr>
            </a:br>
            <a:r>
              <a:rPr lang="ru-RU" sz="2700" b="1" dirty="0">
                <a:solidFill>
                  <a:srgbClr val="C00000"/>
                </a:solidFill>
                <a:latin typeface="+mn-lt"/>
              </a:rPr>
              <a:t/>
            </a:r>
            <a:br>
              <a:rPr lang="ru-RU" sz="2700" b="1" dirty="0">
                <a:solidFill>
                  <a:srgbClr val="C00000"/>
                </a:solidFill>
                <a:latin typeface="+mn-lt"/>
              </a:rPr>
            </a:br>
            <a:r>
              <a:rPr lang="ru-RU" sz="2700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ru-RU" sz="2700" b="1" dirty="0" smtClean="0">
                <a:solidFill>
                  <a:srgbClr val="C00000"/>
                </a:solidFill>
                <a:latin typeface="+mn-lt"/>
              </a:rPr>
            </a:br>
            <a:r>
              <a:rPr lang="ru-RU" sz="2700" b="1" dirty="0">
                <a:solidFill>
                  <a:srgbClr val="C00000"/>
                </a:solidFill>
                <a:latin typeface="+mn-lt"/>
              </a:rPr>
              <a:t/>
            </a:r>
            <a:br>
              <a:rPr lang="ru-RU" sz="2700" b="1" dirty="0">
                <a:solidFill>
                  <a:srgbClr val="C00000"/>
                </a:solidFill>
                <a:latin typeface="+mn-lt"/>
              </a:rPr>
            </a:br>
            <a:r>
              <a:rPr lang="ru-RU" sz="2700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ru-RU" sz="2700" b="1" dirty="0" smtClean="0">
                <a:solidFill>
                  <a:srgbClr val="C00000"/>
                </a:solidFill>
                <a:latin typeface="+mn-lt"/>
              </a:rPr>
            </a:br>
            <a:r>
              <a:rPr lang="ru-RU" sz="2700" b="1" dirty="0">
                <a:solidFill>
                  <a:srgbClr val="C00000"/>
                </a:solidFill>
                <a:latin typeface="+mn-lt"/>
              </a:rPr>
              <a:t/>
            </a:r>
            <a:br>
              <a:rPr lang="ru-RU" sz="2700" b="1" dirty="0">
                <a:solidFill>
                  <a:srgbClr val="C00000"/>
                </a:solidFill>
                <a:latin typeface="+mn-lt"/>
              </a:rPr>
            </a:br>
            <a:r>
              <a:rPr lang="ru-RU" sz="2700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ru-RU" sz="2700" b="1" dirty="0" smtClean="0">
                <a:solidFill>
                  <a:srgbClr val="C00000"/>
                </a:solidFill>
                <a:latin typeface="+mn-lt"/>
              </a:rPr>
            </a:br>
            <a:r>
              <a:rPr lang="ru-RU" sz="2700" b="1" dirty="0">
                <a:solidFill>
                  <a:srgbClr val="C00000"/>
                </a:solidFill>
                <a:latin typeface="+mn-lt"/>
              </a:rPr>
              <a:t/>
            </a:r>
            <a:br>
              <a:rPr lang="ru-RU" sz="2700" b="1" dirty="0">
                <a:solidFill>
                  <a:srgbClr val="C00000"/>
                </a:solidFill>
                <a:latin typeface="+mn-lt"/>
              </a:rPr>
            </a:br>
            <a:r>
              <a:rPr lang="ru-RU" sz="2700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ru-RU" sz="2700" b="1" dirty="0" smtClean="0">
                <a:solidFill>
                  <a:srgbClr val="C00000"/>
                </a:solidFill>
                <a:latin typeface="+mn-lt"/>
              </a:rPr>
            </a:br>
            <a:r>
              <a:rPr lang="ru-RU" sz="2700" b="1" dirty="0">
                <a:solidFill>
                  <a:srgbClr val="C00000"/>
                </a:solidFill>
                <a:latin typeface="+mn-lt"/>
              </a:rPr>
              <a:t/>
            </a:r>
            <a:br>
              <a:rPr lang="ru-RU" sz="2700" b="1" dirty="0">
                <a:solidFill>
                  <a:srgbClr val="C00000"/>
                </a:solidFill>
                <a:latin typeface="+mn-lt"/>
              </a:rPr>
            </a:br>
            <a:r>
              <a:rPr lang="ru-RU" sz="2700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ru-RU" sz="2700" b="1" dirty="0" smtClean="0">
                <a:solidFill>
                  <a:srgbClr val="C00000"/>
                </a:solidFill>
                <a:latin typeface="+mn-lt"/>
              </a:rPr>
            </a:br>
            <a:r>
              <a:rPr lang="ru-RU" sz="3100" b="1" dirty="0" smtClean="0">
                <a:solidFill>
                  <a:srgbClr val="C00000"/>
                </a:solidFill>
                <a:latin typeface="+mn-lt"/>
              </a:rPr>
              <a:t>Предметные </a:t>
            </a:r>
            <a:r>
              <a:rPr lang="ru-RU" sz="3100" b="1" dirty="0">
                <a:solidFill>
                  <a:srgbClr val="C00000"/>
                </a:solidFill>
                <a:latin typeface="+mn-lt"/>
              </a:rPr>
              <a:t>результаты </a:t>
            </a:r>
            <a:r>
              <a:rPr lang="ru-RU" sz="3100" dirty="0">
                <a:solidFill>
                  <a:srgbClr val="002060"/>
                </a:solidFill>
                <a:latin typeface="+mn-lt"/>
              </a:rPr>
              <a:t>– </a:t>
            </a:r>
            <a:r>
              <a:rPr lang="ru-RU" sz="3100" b="1" cap="none" dirty="0" smtClean="0">
                <a:solidFill>
                  <a:srgbClr val="002060"/>
                </a:solidFill>
                <a:latin typeface="+mn-lt"/>
              </a:rPr>
              <a:t>это знания, умения и навыки, опыт решения проблем, опыт творческой деятельности, освоенные обучающимися в рамках учебного предмета.</a:t>
            </a:r>
            <a:r>
              <a:rPr lang="ru-RU" b="1" cap="none" dirty="0" smtClean="0"/>
              <a:t/>
            </a:r>
            <a:br>
              <a:rPr lang="ru-RU" b="1" cap="none" dirty="0" smtClean="0"/>
            </a:br>
            <a:endParaRPr lang="ru-RU" b="1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168352"/>
          </a:xfrm>
        </p:spPr>
        <p:txBody>
          <a:bodyPr/>
          <a:lstStyle/>
          <a:p>
            <a:endParaRPr lang="ru-RU" dirty="0" smtClean="0"/>
          </a:p>
          <a:p>
            <a:pPr marL="114300" indent="0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                                       Система предметных</a:t>
            </a:r>
          </a:p>
          <a:p>
            <a:pPr marL="114300" indent="0">
              <a:buNone/>
            </a:pP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smtClean="0">
                <a:solidFill>
                  <a:srgbClr val="002060"/>
                </a:solidFill>
              </a:rPr>
              <a:t>                                                    </a:t>
            </a:r>
            <a:r>
              <a:rPr lang="ru-RU" b="1" i="1" dirty="0">
                <a:solidFill>
                  <a:srgbClr val="002060"/>
                </a:solidFill>
              </a:rPr>
              <a:t>знаний</a:t>
            </a:r>
          </a:p>
          <a:p>
            <a:pPr marL="114300" indent="0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Предметные</a:t>
            </a:r>
          </a:p>
          <a:p>
            <a:pPr marL="114300" indent="0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 результаты                  Система предметных</a:t>
            </a:r>
          </a:p>
          <a:p>
            <a:pPr marL="114300" indent="0">
              <a:buNone/>
            </a:pP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smtClean="0">
                <a:solidFill>
                  <a:srgbClr val="002060"/>
                </a:solidFill>
              </a:rPr>
              <a:t>                                                    действий</a:t>
            </a:r>
            <a:endParaRPr lang="ru-RU" b="1" i="1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endParaRPr lang="ru-RU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67544" y="3578034"/>
            <a:ext cx="7488529" cy="2659060"/>
            <a:chOff x="3951" y="3640"/>
            <a:chExt cx="11794" cy="4187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951" y="5111"/>
              <a:ext cx="3923" cy="1962"/>
            </a:xfrm>
            <a:custGeom>
              <a:avLst/>
              <a:gdLst>
                <a:gd name="T0" fmla="+- 0 3952 3952"/>
                <a:gd name="T1" fmla="*/ T0 w 3923"/>
                <a:gd name="T2" fmla="+- 0 -949 -1145"/>
                <a:gd name="T3" fmla="*/ -949 h 1962"/>
                <a:gd name="T4" fmla="+- 0 3967 3952"/>
                <a:gd name="T5" fmla="*/ T4 w 3923"/>
                <a:gd name="T6" fmla="+- 0 -1025 -1145"/>
                <a:gd name="T7" fmla="*/ -1025 h 1962"/>
                <a:gd name="T8" fmla="+- 0 4009 3952"/>
                <a:gd name="T9" fmla="*/ T8 w 3923"/>
                <a:gd name="T10" fmla="+- 0 -1087 -1145"/>
                <a:gd name="T11" fmla="*/ -1087 h 1962"/>
                <a:gd name="T12" fmla="+- 0 4071 3952"/>
                <a:gd name="T13" fmla="*/ T12 w 3923"/>
                <a:gd name="T14" fmla="+- 0 -1129 -1145"/>
                <a:gd name="T15" fmla="*/ -1129 h 1962"/>
                <a:gd name="T16" fmla="+- 0 4148 3952"/>
                <a:gd name="T17" fmla="*/ T16 w 3923"/>
                <a:gd name="T18" fmla="+- 0 -1145 -1145"/>
                <a:gd name="T19" fmla="*/ -1145 h 1962"/>
                <a:gd name="T20" fmla="+- 0 7678 3952"/>
                <a:gd name="T21" fmla="*/ T20 w 3923"/>
                <a:gd name="T22" fmla="+- 0 -1145 -1145"/>
                <a:gd name="T23" fmla="*/ -1145 h 1962"/>
                <a:gd name="T24" fmla="+- 0 7754 3952"/>
                <a:gd name="T25" fmla="*/ T24 w 3923"/>
                <a:gd name="T26" fmla="+- 0 -1129 -1145"/>
                <a:gd name="T27" fmla="*/ -1129 h 1962"/>
                <a:gd name="T28" fmla="+- 0 7817 3952"/>
                <a:gd name="T29" fmla="*/ T28 w 3923"/>
                <a:gd name="T30" fmla="+- 0 -1087 -1145"/>
                <a:gd name="T31" fmla="*/ -1087 h 1962"/>
                <a:gd name="T32" fmla="+- 0 7859 3952"/>
                <a:gd name="T33" fmla="*/ T32 w 3923"/>
                <a:gd name="T34" fmla="+- 0 -1025 -1145"/>
                <a:gd name="T35" fmla="*/ -1025 h 1962"/>
                <a:gd name="T36" fmla="+- 0 7874 3952"/>
                <a:gd name="T37" fmla="*/ T36 w 3923"/>
                <a:gd name="T38" fmla="+- 0 -949 -1145"/>
                <a:gd name="T39" fmla="*/ -949 h 1962"/>
                <a:gd name="T40" fmla="+- 0 7874 3952"/>
                <a:gd name="T41" fmla="*/ T40 w 3923"/>
                <a:gd name="T42" fmla="+- 0 620 -1145"/>
                <a:gd name="T43" fmla="*/ 620 h 1962"/>
                <a:gd name="T44" fmla="+- 0 7859 3952"/>
                <a:gd name="T45" fmla="*/ T44 w 3923"/>
                <a:gd name="T46" fmla="+- 0 697 -1145"/>
                <a:gd name="T47" fmla="*/ 697 h 1962"/>
                <a:gd name="T48" fmla="+- 0 7817 3952"/>
                <a:gd name="T49" fmla="*/ T48 w 3923"/>
                <a:gd name="T50" fmla="+- 0 759 -1145"/>
                <a:gd name="T51" fmla="*/ 759 h 1962"/>
                <a:gd name="T52" fmla="+- 0 7754 3952"/>
                <a:gd name="T53" fmla="*/ T52 w 3923"/>
                <a:gd name="T54" fmla="+- 0 801 -1145"/>
                <a:gd name="T55" fmla="*/ 801 h 1962"/>
                <a:gd name="T56" fmla="+- 0 7678 3952"/>
                <a:gd name="T57" fmla="*/ T56 w 3923"/>
                <a:gd name="T58" fmla="+- 0 817 -1145"/>
                <a:gd name="T59" fmla="*/ 817 h 1962"/>
                <a:gd name="T60" fmla="+- 0 4148 3952"/>
                <a:gd name="T61" fmla="*/ T60 w 3923"/>
                <a:gd name="T62" fmla="+- 0 817 -1145"/>
                <a:gd name="T63" fmla="*/ 817 h 1962"/>
                <a:gd name="T64" fmla="+- 0 4071 3952"/>
                <a:gd name="T65" fmla="*/ T64 w 3923"/>
                <a:gd name="T66" fmla="+- 0 801 -1145"/>
                <a:gd name="T67" fmla="*/ 801 h 1962"/>
                <a:gd name="T68" fmla="+- 0 4009 3952"/>
                <a:gd name="T69" fmla="*/ T68 w 3923"/>
                <a:gd name="T70" fmla="+- 0 759 -1145"/>
                <a:gd name="T71" fmla="*/ 759 h 1962"/>
                <a:gd name="T72" fmla="+- 0 3967 3952"/>
                <a:gd name="T73" fmla="*/ T72 w 3923"/>
                <a:gd name="T74" fmla="+- 0 697 -1145"/>
                <a:gd name="T75" fmla="*/ 697 h 1962"/>
                <a:gd name="T76" fmla="+- 0 3952 3952"/>
                <a:gd name="T77" fmla="*/ T76 w 3923"/>
                <a:gd name="T78" fmla="+- 0 620 -1145"/>
                <a:gd name="T79" fmla="*/ 620 h 1962"/>
                <a:gd name="T80" fmla="+- 0 3952 3952"/>
                <a:gd name="T81" fmla="*/ T80 w 3923"/>
                <a:gd name="T82" fmla="+- 0 -949 -1145"/>
                <a:gd name="T83" fmla="*/ -949 h 196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3923" h="1962">
                  <a:moveTo>
                    <a:pt x="0" y="196"/>
                  </a:moveTo>
                  <a:lnTo>
                    <a:pt x="15" y="120"/>
                  </a:lnTo>
                  <a:lnTo>
                    <a:pt x="57" y="58"/>
                  </a:lnTo>
                  <a:lnTo>
                    <a:pt x="119" y="16"/>
                  </a:lnTo>
                  <a:lnTo>
                    <a:pt x="196" y="0"/>
                  </a:lnTo>
                  <a:lnTo>
                    <a:pt x="3726" y="0"/>
                  </a:lnTo>
                  <a:lnTo>
                    <a:pt x="3802" y="16"/>
                  </a:lnTo>
                  <a:lnTo>
                    <a:pt x="3865" y="58"/>
                  </a:lnTo>
                  <a:lnTo>
                    <a:pt x="3907" y="120"/>
                  </a:lnTo>
                  <a:lnTo>
                    <a:pt x="3922" y="196"/>
                  </a:lnTo>
                  <a:lnTo>
                    <a:pt x="3922" y="1765"/>
                  </a:lnTo>
                  <a:lnTo>
                    <a:pt x="3907" y="1842"/>
                  </a:lnTo>
                  <a:lnTo>
                    <a:pt x="3865" y="1904"/>
                  </a:lnTo>
                  <a:lnTo>
                    <a:pt x="3802" y="1946"/>
                  </a:lnTo>
                  <a:lnTo>
                    <a:pt x="3726" y="1962"/>
                  </a:lnTo>
                  <a:lnTo>
                    <a:pt x="196" y="1962"/>
                  </a:lnTo>
                  <a:lnTo>
                    <a:pt x="119" y="1946"/>
                  </a:lnTo>
                  <a:lnTo>
                    <a:pt x="57" y="1904"/>
                  </a:lnTo>
                  <a:lnTo>
                    <a:pt x="15" y="1842"/>
                  </a:lnTo>
                  <a:lnTo>
                    <a:pt x="0" y="1765"/>
                  </a:lnTo>
                  <a:lnTo>
                    <a:pt x="0" y="196"/>
                  </a:lnTo>
                  <a:close/>
                </a:path>
              </a:pathLst>
            </a:custGeom>
            <a:noFill/>
            <a:ln w="25400">
              <a:solidFill>
                <a:srgbClr val="2076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7874" y="5111"/>
              <a:ext cx="1569" cy="981"/>
            </a:xfrm>
            <a:prstGeom prst="line">
              <a:avLst/>
            </a:prstGeom>
            <a:noFill/>
            <a:ln w="25400">
              <a:solidFill>
                <a:srgbClr val="1C679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9443" y="3640"/>
              <a:ext cx="6302" cy="1962"/>
            </a:xfrm>
            <a:custGeom>
              <a:avLst/>
              <a:gdLst>
                <a:gd name="T0" fmla="+- 0 9443 9443"/>
                <a:gd name="T1" fmla="*/ T0 w 5844"/>
                <a:gd name="T2" fmla="+- 0 -2076 -2272"/>
                <a:gd name="T3" fmla="*/ -2076 h 1962"/>
                <a:gd name="T4" fmla="+- 0 9459 9443"/>
                <a:gd name="T5" fmla="*/ T4 w 5844"/>
                <a:gd name="T6" fmla="+- 0 -2153 -2272"/>
                <a:gd name="T7" fmla="*/ -2153 h 1962"/>
                <a:gd name="T8" fmla="+- 0 9501 9443"/>
                <a:gd name="T9" fmla="*/ T8 w 5844"/>
                <a:gd name="T10" fmla="+- 0 -2215 -2272"/>
                <a:gd name="T11" fmla="*/ -2215 h 1962"/>
                <a:gd name="T12" fmla="+- 0 9563 9443"/>
                <a:gd name="T13" fmla="*/ T12 w 5844"/>
                <a:gd name="T14" fmla="+- 0 -2257 -2272"/>
                <a:gd name="T15" fmla="*/ -2257 h 1962"/>
                <a:gd name="T16" fmla="+- 0 9639 9443"/>
                <a:gd name="T17" fmla="*/ T16 w 5844"/>
                <a:gd name="T18" fmla="+- 0 -2272 -2272"/>
                <a:gd name="T19" fmla="*/ -2272 h 1962"/>
                <a:gd name="T20" fmla="+- 0 15090 9443"/>
                <a:gd name="T21" fmla="*/ T20 w 5844"/>
                <a:gd name="T22" fmla="+- 0 -2272 -2272"/>
                <a:gd name="T23" fmla="*/ -2272 h 1962"/>
                <a:gd name="T24" fmla="+- 0 15167 9443"/>
                <a:gd name="T25" fmla="*/ T24 w 5844"/>
                <a:gd name="T26" fmla="+- 0 -2257 -2272"/>
                <a:gd name="T27" fmla="*/ -2257 h 1962"/>
                <a:gd name="T28" fmla="+- 0 15229 9443"/>
                <a:gd name="T29" fmla="*/ T28 w 5844"/>
                <a:gd name="T30" fmla="+- 0 -2215 -2272"/>
                <a:gd name="T31" fmla="*/ -2215 h 1962"/>
                <a:gd name="T32" fmla="+- 0 15271 9443"/>
                <a:gd name="T33" fmla="*/ T32 w 5844"/>
                <a:gd name="T34" fmla="+- 0 -2153 -2272"/>
                <a:gd name="T35" fmla="*/ -2153 h 1962"/>
                <a:gd name="T36" fmla="+- 0 15286 9443"/>
                <a:gd name="T37" fmla="*/ T36 w 5844"/>
                <a:gd name="T38" fmla="+- 0 -2076 -2272"/>
                <a:gd name="T39" fmla="*/ -2076 h 1962"/>
                <a:gd name="T40" fmla="+- 0 15286 9443"/>
                <a:gd name="T41" fmla="*/ T40 w 5844"/>
                <a:gd name="T42" fmla="+- 0 -507 -2272"/>
                <a:gd name="T43" fmla="*/ -507 h 1962"/>
                <a:gd name="T44" fmla="+- 0 15271 9443"/>
                <a:gd name="T45" fmla="*/ T44 w 5844"/>
                <a:gd name="T46" fmla="+- 0 -431 -2272"/>
                <a:gd name="T47" fmla="*/ -431 h 1962"/>
                <a:gd name="T48" fmla="+- 0 15229 9443"/>
                <a:gd name="T49" fmla="*/ T48 w 5844"/>
                <a:gd name="T50" fmla="+- 0 -369 -2272"/>
                <a:gd name="T51" fmla="*/ -369 h 1962"/>
                <a:gd name="T52" fmla="+- 0 15167 9443"/>
                <a:gd name="T53" fmla="*/ T52 w 5844"/>
                <a:gd name="T54" fmla="+- 0 -327 -2272"/>
                <a:gd name="T55" fmla="*/ -327 h 1962"/>
                <a:gd name="T56" fmla="+- 0 15090 9443"/>
                <a:gd name="T57" fmla="*/ T56 w 5844"/>
                <a:gd name="T58" fmla="+- 0 -311 -2272"/>
                <a:gd name="T59" fmla="*/ -311 h 1962"/>
                <a:gd name="T60" fmla="+- 0 9639 9443"/>
                <a:gd name="T61" fmla="*/ T60 w 5844"/>
                <a:gd name="T62" fmla="+- 0 -311 -2272"/>
                <a:gd name="T63" fmla="*/ -311 h 1962"/>
                <a:gd name="T64" fmla="+- 0 9563 9443"/>
                <a:gd name="T65" fmla="*/ T64 w 5844"/>
                <a:gd name="T66" fmla="+- 0 -327 -2272"/>
                <a:gd name="T67" fmla="*/ -327 h 1962"/>
                <a:gd name="T68" fmla="+- 0 9501 9443"/>
                <a:gd name="T69" fmla="*/ T68 w 5844"/>
                <a:gd name="T70" fmla="+- 0 -369 -2272"/>
                <a:gd name="T71" fmla="*/ -369 h 1962"/>
                <a:gd name="T72" fmla="+- 0 9459 9443"/>
                <a:gd name="T73" fmla="*/ T72 w 5844"/>
                <a:gd name="T74" fmla="+- 0 -431 -2272"/>
                <a:gd name="T75" fmla="*/ -431 h 1962"/>
                <a:gd name="T76" fmla="+- 0 9443 9443"/>
                <a:gd name="T77" fmla="*/ T76 w 5844"/>
                <a:gd name="T78" fmla="+- 0 -507 -2272"/>
                <a:gd name="T79" fmla="*/ -507 h 1962"/>
                <a:gd name="T80" fmla="+- 0 9443 9443"/>
                <a:gd name="T81" fmla="*/ T80 w 5844"/>
                <a:gd name="T82" fmla="+- 0 -2076 -2272"/>
                <a:gd name="T83" fmla="*/ -2076 h 196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5844" h="1962">
                  <a:moveTo>
                    <a:pt x="0" y="196"/>
                  </a:moveTo>
                  <a:lnTo>
                    <a:pt x="16" y="119"/>
                  </a:lnTo>
                  <a:lnTo>
                    <a:pt x="58" y="57"/>
                  </a:lnTo>
                  <a:lnTo>
                    <a:pt x="120" y="15"/>
                  </a:lnTo>
                  <a:lnTo>
                    <a:pt x="196" y="0"/>
                  </a:lnTo>
                  <a:lnTo>
                    <a:pt x="5647" y="0"/>
                  </a:lnTo>
                  <a:lnTo>
                    <a:pt x="5724" y="15"/>
                  </a:lnTo>
                  <a:lnTo>
                    <a:pt x="5786" y="57"/>
                  </a:lnTo>
                  <a:lnTo>
                    <a:pt x="5828" y="119"/>
                  </a:lnTo>
                  <a:lnTo>
                    <a:pt x="5843" y="196"/>
                  </a:lnTo>
                  <a:lnTo>
                    <a:pt x="5843" y="1765"/>
                  </a:lnTo>
                  <a:lnTo>
                    <a:pt x="5828" y="1841"/>
                  </a:lnTo>
                  <a:lnTo>
                    <a:pt x="5786" y="1903"/>
                  </a:lnTo>
                  <a:lnTo>
                    <a:pt x="5724" y="1945"/>
                  </a:lnTo>
                  <a:lnTo>
                    <a:pt x="5647" y="1961"/>
                  </a:lnTo>
                  <a:lnTo>
                    <a:pt x="196" y="1961"/>
                  </a:lnTo>
                  <a:lnTo>
                    <a:pt x="120" y="1945"/>
                  </a:lnTo>
                  <a:lnTo>
                    <a:pt x="58" y="1903"/>
                  </a:lnTo>
                  <a:lnTo>
                    <a:pt x="16" y="1841"/>
                  </a:lnTo>
                  <a:lnTo>
                    <a:pt x="0" y="1765"/>
                  </a:lnTo>
                  <a:lnTo>
                    <a:pt x="0" y="196"/>
                  </a:lnTo>
                  <a:close/>
                </a:path>
              </a:pathLst>
            </a:custGeom>
            <a:noFill/>
            <a:ln w="25400">
              <a:solidFill>
                <a:srgbClr val="2076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7874" y="6092"/>
              <a:ext cx="1569" cy="1128"/>
            </a:xfrm>
            <a:prstGeom prst="line">
              <a:avLst/>
            </a:prstGeom>
            <a:noFill/>
            <a:ln w="25400">
              <a:solidFill>
                <a:srgbClr val="1C679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9464" y="5900"/>
              <a:ext cx="6281" cy="1927"/>
            </a:xfrm>
            <a:custGeom>
              <a:avLst/>
              <a:gdLst>
                <a:gd name="T0" fmla="+- 0 9443 9443"/>
                <a:gd name="T1" fmla="*/ T0 w 5806"/>
                <a:gd name="T2" fmla="+- 0 179 -17"/>
                <a:gd name="T3" fmla="*/ 179 h 1962"/>
                <a:gd name="T4" fmla="+- 0 9459 9443"/>
                <a:gd name="T5" fmla="*/ T4 w 5806"/>
                <a:gd name="T6" fmla="+- 0 103 -17"/>
                <a:gd name="T7" fmla="*/ 103 h 1962"/>
                <a:gd name="T8" fmla="+- 0 9501 9443"/>
                <a:gd name="T9" fmla="*/ T8 w 5806"/>
                <a:gd name="T10" fmla="+- 0 40 -17"/>
                <a:gd name="T11" fmla="*/ 40 h 1962"/>
                <a:gd name="T12" fmla="+- 0 9563 9443"/>
                <a:gd name="T13" fmla="*/ T12 w 5806"/>
                <a:gd name="T14" fmla="+- 0 -2 -17"/>
                <a:gd name="T15" fmla="*/ -2 h 1962"/>
                <a:gd name="T16" fmla="+- 0 9639 9443"/>
                <a:gd name="T17" fmla="*/ T16 w 5806"/>
                <a:gd name="T18" fmla="+- 0 -17 -17"/>
                <a:gd name="T19" fmla="*/ -17 h 1962"/>
                <a:gd name="T20" fmla="+- 0 15052 9443"/>
                <a:gd name="T21" fmla="*/ T20 w 5806"/>
                <a:gd name="T22" fmla="+- 0 -17 -17"/>
                <a:gd name="T23" fmla="*/ -17 h 1962"/>
                <a:gd name="T24" fmla="+- 0 15129 9443"/>
                <a:gd name="T25" fmla="*/ T24 w 5806"/>
                <a:gd name="T26" fmla="+- 0 -2 -17"/>
                <a:gd name="T27" fmla="*/ -2 h 1962"/>
                <a:gd name="T28" fmla="+- 0 15191 9443"/>
                <a:gd name="T29" fmla="*/ T28 w 5806"/>
                <a:gd name="T30" fmla="+- 0 40 -17"/>
                <a:gd name="T31" fmla="*/ 40 h 1962"/>
                <a:gd name="T32" fmla="+- 0 15233 9443"/>
                <a:gd name="T33" fmla="*/ T32 w 5806"/>
                <a:gd name="T34" fmla="+- 0 103 -17"/>
                <a:gd name="T35" fmla="*/ 103 h 1962"/>
                <a:gd name="T36" fmla="+- 0 15248 9443"/>
                <a:gd name="T37" fmla="*/ T36 w 5806"/>
                <a:gd name="T38" fmla="+- 0 179 -17"/>
                <a:gd name="T39" fmla="*/ 179 h 1962"/>
                <a:gd name="T40" fmla="+- 0 15248 9443"/>
                <a:gd name="T41" fmla="*/ T40 w 5806"/>
                <a:gd name="T42" fmla="+- 0 1748 -17"/>
                <a:gd name="T43" fmla="*/ 1748 h 1962"/>
                <a:gd name="T44" fmla="+- 0 15233 9443"/>
                <a:gd name="T45" fmla="*/ T44 w 5806"/>
                <a:gd name="T46" fmla="+- 0 1825 -17"/>
                <a:gd name="T47" fmla="*/ 1825 h 1962"/>
                <a:gd name="T48" fmla="+- 0 15191 9443"/>
                <a:gd name="T49" fmla="*/ T48 w 5806"/>
                <a:gd name="T50" fmla="+- 0 1887 -17"/>
                <a:gd name="T51" fmla="*/ 1887 h 1962"/>
                <a:gd name="T52" fmla="+- 0 15129 9443"/>
                <a:gd name="T53" fmla="*/ T52 w 5806"/>
                <a:gd name="T54" fmla="+- 0 1929 -17"/>
                <a:gd name="T55" fmla="*/ 1929 h 1962"/>
                <a:gd name="T56" fmla="+- 0 15052 9443"/>
                <a:gd name="T57" fmla="*/ T56 w 5806"/>
                <a:gd name="T58" fmla="+- 0 1944 -17"/>
                <a:gd name="T59" fmla="*/ 1944 h 1962"/>
                <a:gd name="T60" fmla="+- 0 9639 9443"/>
                <a:gd name="T61" fmla="*/ T60 w 5806"/>
                <a:gd name="T62" fmla="+- 0 1944 -17"/>
                <a:gd name="T63" fmla="*/ 1944 h 1962"/>
                <a:gd name="T64" fmla="+- 0 9563 9443"/>
                <a:gd name="T65" fmla="*/ T64 w 5806"/>
                <a:gd name="T66" fmla="+- 0 1929 -17"/>
                <a:gd name="T67" fmla="*/ 1929 h 1962"/>
                <a:gd name="T68" fmla="+- 0 9501 9443"/>
                <a:gd name="T69" fmla="*/ T68 w 5806"/>
                <a:gd name="T70" fmla="+- 0 1887 -17"/>
                <a:gd name="T71" fmla="*/ 1887 h 1962"/>
                <a:gd name="T72" fmla="+- 0 9459 9443"/>
                <a:gd name="T73" fmla="*/ T72 w 5806"/>
                <a:gd name="T74" fmla="+- 0 1825 -17"/>
                <a:gd name="T75" fmla="*/ 1825 h 1962"/>
                <a:gd name="T76" fmla="+- 0 9443 9443"/>
                <a:gd name="T77" fmla="*/ T76 w 5806"/>
                <a:gd name="T78" fmla="+- 0 1748 -17"/>
                <a:gd name="T79" fmla="*/ 1748 h 1962"/>
                <a:gd name="T80" fmla="+- 0 9443 9443"/>
                <a:gd name="T81" fmla="*/ T80 w 5806"/>
                <a:gd name="T82" fmla="+- 0 179 -17"/>
                <a:gd name="T83" fmla="*/ 179 h 196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5806" h="1962">
                  <a:moveTo>
                    <a:pt x="0" y="196"/>
                  </a:moveTo>
                  <a:lnTo>
                    <a:pt x="16" y="120"/>
                  </a:lnTo>
                  <a:lnTo>
                    <a:pt x="58" y="57"/>
                  </a:lnTo>
                  <a:lnTo>
                    <a:pt x="120" y="15"/>
                  </a:lnTo>
                  <a:lnTo>
                    <a:pt x="196" y="0"/>
                  </a:lnTo>
                  <a:lnTo>
                    <a:pt x="5609" y="0"/>
                  </a:lnTo>
                  <a:lnTo>
                    <a:pt x="5686" y="15"/>
                  </a:lnTo>
                  <a:lnTo>
                    <a:pt x="5748" y="57"/>
                  </a:lnTo>
                  <a:lnTo>
                    <a:pt x="5790" y="120"/>
                  </a:lnTo>
                  <a:lnTo>
                    <a:pt x="5805" y="196"/>
                  </a:lnTo>
                  <a:lnTo>
                    <a:pt x="5805" y="1765"/>
                  </a:lnTo>
                  <a:lnTo>
                    <a:pt x="5790" y="1842"/>
                  </a:lnTo>
                  <a:lnTo>
                    <a:pt x="5748" y="1904"/>
                  </a:lnTo>
                  <a:lnTo>
                    <a:pt x="5686" y="1946"/>
                  </a:lnTo>
                  <a:lnTo>
                    <a:pt x="5609" y="1961"/>
                  </a:lnTo>
                  <a:lnTo>
                    <a:pt x="196" y="1961"/>
                  </a:lnTo>
                  <a:lnTo>
                    <a:pt x="120" y="1946"/>
                  </a:lnTo>
                  <a:lnTo>
                    <a:pt x="58" y="1904"/>
                  </a:lnTo>
                  <a:lnTo>
                    <a:pt x="16" y="1842"/>
                  </a:lnTo>
                  <a:lnTo>
                    <a:pt x="0" y="1765"/>
                  </a:lnTo>
                  <a:lnTo>
                    <a:pt x="0" y="196"/>
                  </a:lnTo>
                  <a:close/>
                </a:path>
              </a:pathLst>
            </a:custGeom>
            <a:noFill/>
            <a:ln w="25400">
              <a:solidFill>
                <a:srgbClr val="2076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7201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264696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ru-RU" sz="3400" b="1" dirty="0">
                <a:solidFill>
                  <a:srgbClr val="C00000"/>
                </a:solidFill>
              </a:rPr>
              <a:t>Предметные результаты </a:t>
            </a:r>
            <a:r>
              <a:rPr lang="ru-RU" sz="3400" dirty="0">
                <a:solidFill>
                  <a:srgbClr val="C00000"/>
                </a:solidFill>
              </a:rPr>
              <a:t>освоения</a:t>
            </a:r>
          </a:p>
          <a:p>
            <a:pPr marL="114300" indent="0">
              <a:buNone/>
            </a:pPr>
            <a:r>
              <a:rPr lang="ru-RU" sz="3400" dirty="0">
                <a:solidFill>
                  <a:srgbClr val="C00000"/>
                </a:solidFill>
              </a:rPr>
              <a:t>изобразительного искусства в начальной школе должны обеспечивать</a:t>
            </a:r>
            <a:r>
              <a:rPr lang="ru-RU" sz="3400" dirty="0" smtClean="0">
                <a:solidFill>
                  <a:srgbClr val="C00000"/>
                </a:solidFill>
              </a:rPr>
              <a:t>:</a:t>
            </a:r>
          </a:p>
          <a:p>
            <a:endParaRPr lang="ru-RU" sz="3400" dirty="0">
              <a:solidFill>
                <a:srgbClr val="002060"/>
              </a:solidFill>
            </a:endParaRPr>
          </a:p>
          <a:p>
            <a:pPr lvl="0"/>
            <a:r>
              <a:rPr lang="ru-RU" sz="3400" dirty="0">
                <a:solidFill>
                  <a:srgbClr val="002060"/>
                </a:solidFill>
              </a:rPr>
              <a:t>знание и умение применять при выполнении творческих работ </a:t>
            </a:r>
            <a:r>
              <a:rPr lang="ru-RU" sz="3400" u="sng" dirty="0">
                <a:solidFill>
                  <a:srgbClr val="002060"/>
                </a:solidFill>
              </a:rPr>
              <a:t>свойства </a:t>
            </a:r>
            <a:r>
              <a:rPr lang="ru-RU" sz="3400" u="sng" dirty="0" smtClean="0">
                <a:solidFill>
                  <a:srgbClr val="002060"/>
                </a:solidFill>
              </a:rPr>
              <a:t>художественных материалов</a:t>
            </a:r>
            <a:r>
              <a:rPr lang="ru-RU" sz="3400" u="sng" dirty="0">
                <a:solidFill>
                  <a:srgbClr val="002060"/>
                </a:solidFill>
              </a:rPr>
              <a:t>;</a:t>
            </a:r>
          </a:p>
          <a:p>
            <a:pPr lvl="0"/>
            <a:r>
              <a:rPr lang="ru-RU" sz="3400" dirty="0">
                <a:solidFill>
                  <a:srgbClr val="002060"/>
                </a:solidFill>
              </a:rPr>
              <a:t>знание и умение использовать при </a:t>
            </a:r>
            <a:r>
              <a:rPr lang="ru-RU" sz="3400" dirty="0" smtClean="0">
                <a:solidFill>
                  <a:srgbClr val="002060"/>
                </a:solidFill>
              </a:rPr>
              <a:t>выполнении творческих </a:t>
            </a:r>
            <a:r>
              <a:rPr lang="ru-RU" sz="3400" dirty="0">
                <a:solidFill>
                  <a:srgbClr val="002060"/>
                </a:solidFill>
              </a:rPr>
              <a:t>работ </a:t>
            </a:r>
            <a:r>
              <a:rPr lang="ru-RU" sz="3400" u="sng" dirty="0">
                <a:solidFill>
                  <a:srgbClr val="002060"/>
                </a:solidFill>
              </a:rPr>
              <a:t>средства </a:t>
            </a:r>
            <a:r>
              <a:rPr lang="ru-RU" sz="3400" u="sng" dirty="0" smtClean="0">
                <a:solidFill>
                  <a:srgbClr val="002060"/>
                </a:solidFill>
              </a:rPr>
              <a:t>художественной выразительности </a:t>
            </a:r>
            <a:r>
              <a:rPr lang="ru-RU" sz="3400" dirty="0">
                <a:solidFill>
                  <a:srgbClr val="002060"/>
                </a:solidFill>
              </a:rPr>
              <a:t>изобразительного искусства</a:t>
            </a:r>
            <a:r>
              <a:rPr lang="ru-RU" sz="3400" dirty="0" smtClean="0">
                <a:solidFill>
                  <a:srgbClr val="002060"/>
                </a:solidFill>
              </a:rPr>
              <a:t>;</a:t>
            </a:r>
            <a:endParaRPr lang="ru-RU" sz="3400" dirty="0">
              <a:solidFill>
                <a:srgbClr val="002060"/>
              </a:solidFill>
            </a:endParaRPr>
          </a:p>
          <a:p>
            <a:pPr lvl="0"/>
            <a:r>
              <a:rPr lang="ru-RU" sz="3400" dirty="0">
                <a:solidFill>
                  <a:srgbClr val="002060"/>
                </a:solidFill>
              </a:rPr>
              <a:t>умения рисовать с натуры, по памяти, по представлению;</a:t>
            </a:r>
          </a:p>
          <a:p>
            <a:pPr lvl="0"/>
            <a:r>
              <a:rPr lang="ru-RU" sz="3400" dirty="0">
                <a:solidFill>
                  <a:srgbClr val="002060"/>
                </a:solidFill>
              </a:rPr>
              <a:t>знание и умение применять принципы перспективных и композиционных </a:t>
            </a:r>
            <a:r>
              <a:rPr lang="ru-RU" sz="3400" dirty="0" smtClean="0">
                <a:solidFill>
                  <a:srgbClr val="002060"/>
                </a:solidFill>
              </a:rPr>
              <a:t>построений.</a:t>
            </a:r>
            <a:endParaRPr lang="ru-RU" sz="3400" dirty="0">
              <a:solidFill>
                <a:srgbClr val="00206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2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453336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ru-RU" sz="3600" b="1" dirty="0">
                <a:solidFill>
                  <a:srgbClr val="C00000"/>
                </a:solidFill>
              </a:rPr>
              <a:t>Предметные результаты </a:t>
            </a:r>
            <a:r>
              <a:rPr lang="ru-RU" sz="3600" dirty="0">
                <a:solidFill>
                  <a:srgbClr val="C00000"/>
                </a:solidFill>
              </a:rPr>
              <a:t>освоения</a:t>
            </a:r>
            <a:endParaRPr lang="ru-RU" sz="1400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ru-RU" sz="3600" dirty="0">
                <a:solidFill>
                  <a:srgbClr val="C00000"/>
                </a:solidFill>
              </a:rPr>
              <a:t>изобразительного искусства в основной школе должны обеспечивать:</a:t>
            </a:r>
            <a:endParaRPr lang="ru-RU" sz="1400" dirty="0">
              <a:solidFill>
                <a:srgbClr val="C00000"/>
              </a:solidFill>
            </a:endParaRPr>
          </a:p>
          <a:p>
            <a:r>
              <a:rPr lang="ru-RU" sz="3100" i="1" u="sng" dirty="0" err="1">
                <a:solidFill>
                  <a:srgbClr val="002060"/>
                </a:solidFill>
              </a:rPr>
              <a:t>Сформированность</a:t>
            </a:r>
            <a:r>
              <a:rPr lang="ru-RU" sz="3100" i="1" u="sng" dirty="0">
                <a:solidFill>
                  <a:srgbClr val="002060"/>
                </a:solidFill>
              </a:rPr>
              <a:t> системы знаний в области основ изобразительной грамоты</a:t>
            </a:r>
            <a:r>
              <a:rPr lang="ru-RU" sz="3100" dirty="0">
                <a:solidFill>
                  <a:srgbClr val="002060"/>
                </a:solidFill>
              </a:rPr>
              <a:t>:</a:t>
            </a:r>
            <a:endParaRPr lang="ru-RU" sz="1400" dirty="0">
              <a:solidFill>
                <a:srgbClr val="002060"/>
              </a:solidFill>
            </a:endParaRPr>
          </a:p>
          <a:p>
            <a:pPr lvl="1"/>
            <a:r>
              <a:rPr lang="ru-RU" sz="2300" dirty="0">
                <a:solidFill>
                  <a:srgbClr val="002060"/>
                </a:solidFill>
              </a:rPr>
              <a:t>конструктивный рисунок</a:t>
            </a:r>
            <a:endParaRPr lang="ru-RU" sz="1400" dirty="0">
              <a:solidFill>
                <a:srgbClr val="002060"/>
              </a:solidFill>
            </a:endParaRPr>
          </a:p>
          <a:p>
            <a:pPr lvl="1"/>
            <a:r>
              <a:rPr lang="ru-RU" sz="2300" dirty="0">
                <a:solidFill>
                  <a:srgbClr val="002060"/>
                </a:solidFill>
              </a:rPr>
              <a:t>перспективное построение изображения</a:t>
            </a:r>
            <a:endParaRPr lang="ru-RU" sz="1400" dirty="0">
              <a:solidFill>
                <a:srgbClr val="002060"/>
              </a:solidFill>
            </a:endParaRPr>
          </a:p>
          <a:p>
            <a:pPr lvl="1"/>
            <a:r>
              <a:rPr lang="ru-RU" sz="2300" dirty="0">
                <a:solidFill>
                  <a:srgbClr val="002060"/>
                </a:solidFill>
              </a:rPr>
              <a:t>передача формы предмета светом и тенью</a:t>
            </a:r>
            <a:endParaRPr lang="ru-RU" sz="1400" dirty="0">
              <a:solidFill>
                <a:srgbClr val="002060"/>
              </a:solidFill>
            </a:endParaRPr>
          </a:p>
          <a:p>
            <a:pPr lvl="1"/>
            <a:r>
              <a:rPr lang="ru-RU" sz="2300" dirty="0">
                <a:solidFill>
                  <a:srgbClr val="002060"/>
                </a:solidFill>
              </a:rPr>
              <a:t>основы </a:t>
            </a:r>
            <a:r>
              <a:rPr lang="ru-RU" sz="2300" dirty="0" err="1">
                <a:solidFill>
                  <a:srgbClr val="002060"/>
                </a:solidFill>
              </a:rPr>
              <a:t>цветоведения</a:t>
            </a:r>
            <a:endParaRPr lang="ru-RU" sz="1400" dirty="0">
              <a:solidFill>
                <a:srgbClr val="002060"/>
              </a:solidFill>
            </a:endParaRPr>
          </a:p>
          <a:p>
            <a:pPr lvl="1"/>
            <a:r>
              <a:rPr lang="ru-RU" sz="2300" dirty="0">
                <a:solidFill>
                  <a:srgbClr val="002060"/>
                </a:solidFill>
              </a:rPr>
              <a:t>пропорции человеческой фигуры и головы</a:t>
            </a:r>
            <a:endParaRPr lang="ru-RU" sz="1400" dirty="0">
              <a:solidFill>
                <a:srgbClr val="002060"/>
              </a:solidFill>
            </a:endParaRPr>
          </a:p>
          <a:p>
            <a:r>
              <a:rPr lang="ru-RU" sz="3100" i="1" u="sng" dirty="0" err="1">
                <a:solidFill>
                  <a:srgbClr val="002060"/>
                </a:solidFill>
              </a:rPr>
              <a:t>Сформированность</a:t>
            </a:r>
            <a:r>
              <a:rPr lang="ru-RU" sz="3100" i="1" u="sng" dirty="0">
                <a:solidFill>
                  <a:srgbClr val="002060"/>
                </a:solidFill>
              </a:rPr>
              <a:t> умений:</a:t>
            </a:r>
            <a:endParaRPr lang="ru-RU" sz="1400" i="1" u="sng" dirty="0">
              <a:solidFill>
                <a:srgbClr val="002060"/>
              </a:solidFill>
            </a:endParaRPr>
          </a:p>
          <a:p>
            <a:pPr lvl="1"/>
            <a:r>
              <a:rPr lang="ru-RU" sz="2300" dirty="0">
                <a:solidFill>
                  <a:srgbClr val="002060"/>
                </a:solidFill>
              </a:rPr>
              <a:t>воспроизводить с натуры предметы окружающей реальности, используя различные художественные материалы</a:t>
            </a:r>
            <a:endParaRPr lang="ru-RU" sz="1400" dirty="0">
              <a:solidFill>
                <a:srgbClr val="002060"/>
              </a:solidFill>
            </a:endParaRPr>
          </a:p>
          <a:p>
            <a:pPr lvl="1"/>
            <a:r>
              <a:rPr lang="ru-RU" sz="2300" dirty="0">
                <a:solidFill>
                  <a:srgbClr val="002060"/>
                </a:solidFill>
              </a:rPr>
              <a:t>создавать образы, используя все выразительные возможности цвета</a:t>
            </a:r>
            <a:endParaRPr lang="ru-RU" sz="1400" dirty="0">
              <a:solidFill>
                <a:srgbClr val="002060"/>
              </a:solidFill>
            </a:endParaRPr>
          </a:p>
          <a:p>
            <a:pPr lvl="1"/>
            <a:r>
              <a:rPr lang="ru-RU" sz="2300" dirty="0">
                <a:solidFill>
                  <a:srgbClr val="002060"/>
                </a:solidFill>
              </a:rPr>
              <a:t>изображать сложную форму предмета как соотношение </a:t>
            </a:r>
            <a:r>
              <a:rPr lang="ru-RU" sz="2300" dirty="0" smtClean="0">
                <a:solidFill>
                  <a:srgbClr val="002060"/>
                </a:solidFill>
              </a:rPr>
              <a:t>простых</a:t>
            </a:r>
            <a:endParaRPr lang="ru-RU" sz="1400" dirty="0">
              <a:solidFill>
                <a:srgbClr val="002060"/>
              </a:solidFill>
            </a:endParaRPr>
          </a:p>
          <a:p>
            <a:pPr lvl="1"/>
            <a:r>
              <a:rPr lang="ru-RU" sz="2300" dirty="0" smtClean="0">
                <a:solidFill>
                  <a:srgbClr val="002060"/>
                </a:solidFill>
              </a:rPr>
              <a:t>геометрических </a:t>
            </a:r>
            <a:r>
              <a:rPr lang="ru-RU" sz="2300" dirty="0">
                <a:solidFill>
                  <a:srgbClr val="002060"/>
                </a:solidFill>
              </a:rPr>
              <a:t>фигур с соблюдением их пропорций</a:t>
            </a:r>
            <a:endParaRPr lang="ru-RU" sz="1400" dirty="0">
              <a:solidFill>
                <a:srgbClr val="002060"/>
              </a:solidFill>
            </a:endParaRPr>
          </a:p>
          <a:p>
            <a:pPr lvl="1"/>
            <a:r>
              <a:rPr lang="ru-RU" sz="2300" dirty="0">
                <a:solidFill>
                  <a:srgbClr val="002060"/>
                </a:solidFill>
              </a:rPr>
              <a:t>строить изображения простых предметов по правилам линейной перспективы и др.</a:t>
            </a:r>
            <a:endParaRPr lang="ru-RU" sz="1400" dirty="0">
              <a:solidFill>
                <a:srgbClr val="00206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835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b="1" dirty="0">
                <a:solidFill>
                  <a:srgbClr val="C00000"/>
                </a:solidFill>
              </a:rPr>
              <a:t>Система	оценки	</a:t>
            </a:r>
            <a:r>
              <a:rPr lang="ru-RU" sz="2800" b="1" dirty="0" smtClean="0">
                <a:solidFill>
                  <a:srgbClr val="C00000"/>
                </a:solidFill>
              </a:rPr>
              <a:t>достижения планируемых результатов</a:t>
            </a:r>
            <a:r>
              <a:rPr lang="ru-RU" sz="2800" b="1" dirty="0">
                <a:solidFill>
                  <a:srgbClr val="C00000"/>
                </a:solidFill>
              </a:rPr>
              <a:t>	освоения основной образовательной программы общего образования должна</a:t>
            </a:r>
            <a:r>
              <a:rPr lang="ru-RU" sz="2800" b="1" dirty="0" smtClean="0">
                <a:solidFill>
                  <a:srgbClr val="C00000"/>
                </a:solidFill>
              </a:rPr>
              <a:t>:</a:t>
            </a:r>
            <a:endParaRPr lang="ru-RU" sz="2800" b="1" dirty="0">
              <a:solidFill>
                <a:srgbClr val="002060"/>
              </a:solidFill>
            </a:endParaRPr>
          </a:p>
          <a:p>
            <a:r>
              <a:rPr lang="ru-RU" u="sng" dirty="0">
                <a:solidFill>
                  <a:srgbClr val="002060"/>
                </a:solidFill>
              </a:rPr>
              <a:t>отражать	содержание</a:t>
            </a:r>
            <a:r>
              <a:rPr lang="ru-RU" dirty="0">
                <a:solidFill>
                  <a:srgbClr val="002060"/>
                </a:solidFill>
              </a:rPr>
              <a:t>,	критерии	</a:t>
            </a:r>
            <a:r>
              <a:rPr lang="ru-RU" dirty="0" smtClean="0">
                <a:solidFill>
                  <a:srgbClr val="002060"/>
                </a:solidFill>
              </a:rPr>
              <a:t>оценки 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формы</a:t>
            </a:r>
            <a:r>
              <a:rPr lang="ru-RU" dirty="0">
                <a:solidFill>
                  <a:srgbClr val="002060"/>
                </a:solidFill>
              </a:rPr>
              <a:t>	представления результатов оценочной деятельности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предусматривать </a:t>
            </a:r>
            <a:r>
              <a:rPr lang="ru-RU" dirty="0">
                <a:solidFill>
                  <a:srgbClr val="002060"/>
                </a:solidFill>
              </a:rPr>
              <a:t>оценку динамики учебных достижений обучающихся</a:t>
            </a:r>
          </a:p>
          <a:p>
            <a:r>
              <a:rPr lang="ru-RU" dirty="0">
                <a:solidFill>
                  <a:srgbClr val="002060"/>
                </a:solidFill>
              </a:rPr>
              <a:t>обеспечивать возможность получения объективной информации о качестве подготовки обучающихся в интересах всех участников образовательных </a:t>
            </a:r>
            <a:r>
              <a:rPr lang="ru-RU" dirty="0" smtClean="0">
                <a:solidFill>
                  <a:srgbClr val="002060"/>
                </a:solidFill>
              </a:rPr>
              <a:t>отношений.</a:t>
            </a:r>
            <a:r>
              <a:rPr lang="ru-RU" dirty="0"/>
              <a:t>	</a:t>
            </a:r>
            <a:r>
              <a:rPr lang="ru-RU" b="1" dirty="0"/>
              <a:t>	</a:t>
            </a:r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85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100" b="1" dirty="0" smtClean="0">
                <a:solidFill>
                  <a:srgbClr val="C00000"/>
                </a:solidFill>
                <a:latin typeface="+mn-lt"/>
              </a:rPr>
              <a:t>ОСВОЕНИЕ </a:t>
            </a:r>
            <a:r>
              <a:rPr lang="ru-RU" sz="3100" b="1" dirty="0">
                <a:solidFill>
                  <a:srgbClr val="C00000"/>
                </a:solidFill>
                <a:latin typeface="+mn-lt"/>
              </a:rPr>
              <a:t>УЧЕБНОГО </a:t>
            </a:r>
            <a:r>
              <a:rPr lang="ru-RU" sz="3100" b="1" dirty="0" smtClean="0">
                <a:solidFill>
                  <a:srgbClr val="C00000"/>
                </a:solidFill>
                <a:latin typeface="+mn-lt"/>
              </a:rPr>
              <a:t>ПРЕДМЕТА ПОДЛЕЖИТ </a:t>
            </a:r>
            <a:r>
              <a:rPr lang="ru-RU" sz="3100" b="1" dirty="0">
                <a:solidFill>
                  <a:srgbClr val="C00000"/>
                </a:solidFill>
                <a:latin typeface="+mn-lt"/>
              </a:rPr>
              <a:t>ОЦЕНИВАНИЮ</a:t>
            </a:r>
            <a:r>
              <a:rPr lang="ru-RU" sz="3100" b="1" dirty="0"/>
              <a:t>	</a:t>
            </a:r>
            <a:endParaRPr lang="ru-RU" sz="3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52600"/>
            <a:ext cx="8435280" cy="4373563"/>
          </a:xfrm>
        </p:spPr>
        <p:txBody>
          <a:bodyPr/>
          <a:lstStyle/>
          <a:p>
            <a:pPr lvl="1"/>
            <a:r>
              <a:rPr lang="ru-RU" sz="2400" b="1" dirty="0">
                <a:solidFill>
                  <a:srgbClr val="002060"/>
                </a:solidFill>
              </a:rPr>
              <a:t>Оценивание	</a:t>
            </a:r>
            <a:r>
              <a:rPr lang="ru-RU" sz="2400" dirty="0">
                <a:solidFill>
                  <a:srgbClr val="002060"/>
                </a:solidFill>
              </a:rPr>
              <a:t>–	это	</a:t>
            </a:r>
            <a:r>
              <a:rPr lang="ru-RU" sz="2400" dirty="0" smtClean="0">
                <a:solidFill>
                  <a:srgbClr val="002060"/>
                </a:solidFill>
              </a:rPr>
              <a:t>процесс соответствия достигнутых</a:t>
            </a:r>
            <a:r>
              <a:rPr lang="ru-RU" sz="2400" dirty="0">
                <a:solidFill>
                  <a:srgbClr val="002060"/>
                </a:solidFill>
              </a:rPr>
              <a:t>	</a:t>
            </a:r>
            <a:r>
              <a:rPr lang="ru-RU" sz="2400" dirty="0" smtClean="0">
                <a:solidFill>
                  <a:srgbClr val="002060"/>
                </a:solidFill>
              </a:rPr>
              <a:t>результатов</a:t>
            </a:r>
            <a:r>
              <a:rPr lang="ru-RU" sz="2400" dirty="0">
                <a:solidFill>
                  <a:srgbClr val="002060"/>
                </a:solidFill>
              </a:rPr>
              <a:t> </a:t>
            </a:r>
            <a:r>
              <a:rPr lang="ru-RU" sz="2400" dirty="0" smtClean="0">
                <a:solidFill>
                  <a:srgbClr val="002060"/>
                </a:solidFill>
              </a:rPr>
              <a:t>планируемым</a:t>
            </a:r>
            <a:endParaRPr lang="ru-RU" sz="2400" dirty="0">
              <a:solidFill>
                <a:srgbClr val="002060"/>
              </a:solidFill>
            </a:endParaRPr>
          </a:p>
          <a:p>
            <a:pPr lvl="1"/>
            <a:r>
              <a:rPr lang="ru-RU" sz="2400" b="1" dirty="0">
                <a:solidFill>
                  <a:srgbClr val="002060"/>
                </a:solidFill>
              </a:rPr>
              <a:t>Оценка </a:t>
            </a:r>
            <a:r>
              <a:rPr lang="ru-RU" sz="2400" dirty="0">
                <a:solidFill>
                  <a:srgbClr val="002060"/>
                </a:solidFill>
              </a:rPr>
              <a:t>– это определение степени освоения обучающимися ключевых компетенций в соответствии с системой требований ФГОС</a:t>
            </a:r>
          </a:p>
          <a:p>
            <a:pPr lvl="1"/>
            <a:r>
              <a:rPr lang="ru-RU" sz="2400" b="1" dirty="0">
                <a:solidFill>
                  <a:srgbClr val="002060"/>
                </a:solidFill>
              </a:rPr>
              <a:t>Отметка </a:t>
            </a:r>
            <a:r>
              <a:rPr lang="ru-RU" sz="2400" dirty="0">
                <a:solidFill>
                  <a:srgbClr val="002060"/>
                </a:solidFill>
              </a:rPr>
              <a:t>– результат процесса оценивания, условно-формальное (знаковое), количественное выражение оценки образовательных достижений обучающихся в цифрах или иным образом</a:t>
            </a:r>
          </a:p>
          <a:p>
            <a:endParaRPr lang="ru-RU" dirty="0"/>
          </a:p>
        </p:txBody>
      </p:sp>
      <p:pic>
        <p:nvPicPr>
          <p:cNvPr id="4" name="image50.jpeg" descr="https://www.digiseller.ru/preview/472531/p1_2418660_8c1fc2f4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9701" y="5403870"/>
            <a:ext cx="3419872" cy="11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4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60672" cy="751395"/>
          </a:xfrm>
        </p:spPr>
        <p:txBody>
          <a:bodyPr>
            <a:noAutofit/>
          </a:bodyPr>
          <a:lstStyle/>
          <a:p>
            <a:pPr algn="l"/>
            <a:r>
              <a:rPr lang="ru-RU" sz="2400" b="1" cap="none" dirty="0" smtClean="0">
                <a:solidFill>
                  <a:srgbClr val="002060"/>
                </a:solidFill>
                <a:latin typeface="+mn-lt"/>
              </a:rPr>
              <a:t>Согласно</a:t>
            </a:r>
            <a:r>
              <a:rPr lang="ru-RU" sz="2400" b="1" cap="none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3200" b="1" cap="none" dirty="0">
                <a:solidFill>
                  <a:srgbClr val="C00000"/>
                </a:solidFill>
                <a:latin typeface="+mn-lt"/>
              </a:rPr>
              <a:t>К</a:t>
            </a:r>
            <a:r>
              <a:rPr lang="ru-RU" sz="3200" b="1" cap="none" dirty="0" smtClean="0">
                <a:solidFill>
                  <a:srgbClr val="C00000"/>
                </a:solidFill>
                <a:latin typeface="+mn-lt"/>
              </a:rPr>
              <a:t>онцепции преподавания предметной области «Искусство»</a:t>
            </a:r>
            <a:br>
              <a:rPr lang="ru-RU" sz="3200" b="1" cap="none" dirty="0" smtClean="0">
                <a:solidFill>
                  <a:srgbClr val="C00000"/>
                </a:solidFill>
                <a:latin typeface="+mn-lt"/>
              </a:rPr>
            </a:br>
            <a:r>
              <a:rPr lang="ru-RU" sz="2400" b="1" i="1" cap="none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b="1" cap="none" dirty="0" smtClean="0">
                <a:solidFill>
                  <a:srgbClr val="002060"/>
                </a:solidFill>
                <a:latin typeface="+mn-lt"/>
              </a:rPr>
              <a:t>для достижения высокого уровня обучения необходимо</a:t>
            </a:r>
            <a:r>
              <a:rPr lang="ru-RU" sz="2400" cap="none" dirty="0" smtClean="0">
                <a:solidFill>
                  <a:srgbClr val="002060"/>
                </a:solidFill>
                <a:latin typeface="+mn-lt"/>
              </a:rPr>
              <a:t>:</a:t>
            </a:r>
            <a:r>
              <a:rPr lang="ru-RU" sz="2400" dirty="0">
                <a:solidFill>
                  <a:srgbClr val="002060"/>
                </a:solidFill>
                <a:latin typeface="+mn-lt"/>
              </a:rPr>
              <a:t/>
            </a:r>
            <a:br>
              <a:rPr lang="ru-RU" sz="2400" dirty="0">
                <a:solidFill>
                  <a:srgbClr val="002060"/>
                </a:solidFill>
                <a:latin typeface="+mn-lt"/>
              </a:rPr>
            </a:br>
            <a:endParaRPr lang="ru-RU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060848"/>
            <a:ext cx="8712968" cy="392129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002060"/>
                </a:solidFill>
              </a:rPr>
              <a:t>в ФГОС начального </a:t>
            </a:r>
            <a:r>
              <a:rPr lang="ru-RU" sz="2800" dirty="0">
                <a:solidFill>
                  <a:srgbClr val="002060"/>
                </a:solidFill>
              </a:rPr>
              <a:t>общего и основного общего образования </a:t>
            </a:r>
            <a:r>
              <a:rPr lang="ru-RU" sz="2800" b="1" i="1" dirty="0">
                <a:solidFill>
                  <a:srgbClr val="C00000"/>
                </a:solidFill>
              </a:rPr>
              <a:t>детализировать требования к результатам освоения образовательных программ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rgbClr val="002060"/>
                </a:solidFill>
              </a:rPr>
              <a:t>учебных предметов предметной области «Искусство</a:t>
            </a:r>
            <a:r>
              <a:rPr lang="ru-RU" sz="2800" dirty="0" smtClean="0">
                <a:solidFill>
                  <a:srgbClr val="002060"/>
                </a:solidFill>
              </a:rPr>
              <a:t>»;</a:t>
            </a:r>
            <a:endParaRPr lang="ru-RU" sz="2800" dirty="0">
              <a:solidFill>
                <a:srgbClr val="002060"/>
              </a:solidFill>
            </a:endParaRPr>
          </a:p>
          <a:p>
            <a:r>
              <a:rPr lang="ru-RU" sz="2800" b="1" i="1" dirty="0">
                <a:solidFill>
                  <a:srgbClr val="C00000"/>
                </a:solidFill>
              </a:rPr>
              <a:t>разработать </a:t>
            </a:r>
            <a:r>
              <a:rPr lang="ru-RU" sz="2800" b="1" i="1" dirty="0" smtClean="0">
                <a:solidFill>
                  <a:srgbClr val="C00000"/>
                </a:solidFill>
              </a:rPr>
              <a:t>контрольно-измерительные </a:t>
            </a:r>
            <a:r>
              <a:rPr lang="ru-RU" sz="2800" b="1" i="1" dirty="0">
                <a:solidFill>
                  <a:srgbClr val="C00000"/>
                </a:solidFill>
              </a:rPr>
              <a:t>материалы для оценки качества </a:t>
            </a:r>
            <a:r>
              <a:rPr lang="ru-RU" sz="2800" dirty="0">
                <a:solidFill>
                  <a:srgbClr val="002060"/>
                </a:solidFill>
              </a:rPr>
              <a:t>подготовки обучающихся по учебным предметам предметной области «Искусство»; </a:t>
            </a:r>
          </a:p>
        </p:txBody>
      </p:sp>
    </p:spTree>
    <p:extLst>
      <p:ext uri="{BB962C8B-B14F-4D97-AF65-F5344CB8AC3E}">
        <p14:creationId xmlns:p14="http://schemas.microsoft.com/office/powerpoint/2010/main" val="38561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215</TotalTime>
  <Words>446</Words>
  <Application>Microsoft Office PowerPoint</Application>
  <PresentationFormat>Экран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Аптека</vt:lpstr>
      <vt:lpstr>ИЗОБРАЗИТЕЛЬНАЯ ГРАМОТНОСТЬ КАК ПЛАНИРУЕМЫЙ РЕЗУЛЬТАТ ОБУЧЕНИЯ</vt:lpstr>
      <vt:lpstr>Презентация PowerPoint</vt:lpstr>
      <vt:lpstr>ФГОС предполагает комплексный подход к оцениванию образовательных достижений </vt:lpstr>
      <vt:lpstr>           Предметные результаты – это знания, умения и навыки, опыт решения проблем, опыт творческой деятельности, освоенные обучающимися в рамках учебного предмета. </vt:lpstr>
      <vt:lpstr>Презентация PowerPoint</vt:lpstr>
      <vt:lpstr>Презентация PowerPoint</vt:lpstr>
      <vt:lpstr>Презентация PowerPoint</vt:lpstr>
      <vt:lpstr>ОСВОЕНИЕ УЧЕБНОГО ПРЕДМЕТА ПОДЛЕЖИТ ОЦЕНИВАНИЮ </vt:lpstr>
      <vt:lpstr>Согласно Концепции преподавания предметной области «Искусство»  для достижения высокого уровня обучения необходимо: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ИЗОБРАЗИТЕЛЬНАЯ ГРАМОТНОСТЬ КАК ПЛАНИРУЕМЫЙ РЕЗУЛЬТАТ ОБУЧЕНИЯ</dc:title>
  <dc:creator>TAHNEE</dc:creator>
  <cp:lastModifiedBy>TAHNEE</cp:lastModifiedBy>
  <cp:revision>15</cp:revision>
  <dcterms:created xsi:type="dcterms:W3CDTF">2021-12-14T12:12:48Z</dcterms:created>
  <dcterms:modified xsi:type="dcterms:W3CDTF">2021-12-14T15:48:42Z</dcterms:modified>
</cp:coreProperties>
</file>