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15DD3E-2BDD-492F-B446-64B1DC22E6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38A635-7543-4198-BF91-267B8ECAAB6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6005264" cy="4248472"/>
          </a:xfrm>
        </p:spPr>
        <p:txBody>
          <a:bodyPr>
            <a:noAutofit/>
          </a:bodyPr>
          <a:lstStyle/>
          <a:p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направления деятельности ГМО в 2021-2022 учебном году в условиях формирования функциональной </a:t>
            </a: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грамотности</a:t>
            </a: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13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57201"/>
            <a:ext cx="8219256" cy="5348064"/>
          </a:xfrm>
        </p:spPr>
        <p:txBody>
          <a:bodyPr/>
          <a:lstStyle/>
          <a:p>
            <a:r>
              <a:rPr lang="ru-RU" sz="2800" u="sng" dirty="0"/>
              <a:t>Заседание МО №4</a:t>
            </a:r>
          </a:p>
          <a:p>
            <a:r>
              <a:rPr lang="ru-RU" sz="3200" b="1" i="1" dirty="0">
                <a:solidFill>
                  <a:srgbClr val="C00000"/>
                </a:solidFill>
              </a:rPr>
              <a:t>Раскрытие индивидуальных особенностей обучающихся и обеспечение возможности их самоопределения и самореализации.</a:t>
            </a:r>
          </a:p>
          <a:p>
            <a:pPr lvl="0"/>
            <a:r>
              <a:rPr lang="ru-RU" sz="2400" dirty="0"/>
              <a:t>Организация  исследовательской  и проектной деятельности на уроках изобразительного искусства</a:t>
            </a:r>
            <a:r>
              <a:rPr lang="ru-RU" sz="2400" dirty="0" smtClean="0"/>
              <a:t>.</a:t>
            </a:r>
          </a:p>
          <a:p>
            <a:pPr marL="0" lvl="0" indent="0">
              <a:buNone/>
            </a:pPr>
            <a:r>
              <a:rPr lang="ru-RU" sz="2400" i="1" dirty="0" smtClean="0"/>
              <a:t>(обмен опытом)</a:t>
            </a:r>
            <a:endParaRPr lang="ru-RU" sz="2400" i="1" dirty="0"/>
          </a:p>
          <a:p>
            <a:pPr lvl="0"/>
            <a:r>
              <a:rPr lang="ru-RU" sz="2400" dirty="0"/>
              <a:t>Формирование опыта творческой  деятельности обучающихся и раскрытия их индивидуальных особенностей средствами </a:t>
            </a:r>
            <a:r>
              <a:rPr lang="ru-RU" sz="2400" dirty="0" smtClean="0"/>
              <a:t>ИКТ</a:t>
            </a:r>
          </a:p>
          <a:p>
            <a:pPr marL="0" lvl="0" indent="0">
              <a:buNone/>
            </a:pPr>
            <a:r>
              <a:rPr lang="ru-RU" sz="2400" i="1" dirty="0" smtClean="0"/>
              <a:t>(обмен опытом)</a:t>
            </a:r>
            <a:endParaRPr lang="ru-RU" sz="2400" i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6416" y="457200"/>
            <a:ext cx="360040" cy="5715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457200"/>
            <a:ext cx="7416824" cy="5715000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	В </a:t>
            </a:r>
            <a:r>
              <a:rPr lang="ru-RU" dirty="0"/>
              <a:t>2021 - 2022 учебном году  городское методическое объединение работает по теме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/>
              <a:t>  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b="1" i="1" dirty="0" smtClean="0"/>
              <a:t>«</a:t>
            </a:r>
            <a:r>
              <a:rPr lang="ru-RU" sz="3200" b="1" i="1" dirty="0"/>
              <a:t>Формирование функциональной грамотности обучающихся как механизма повышения качества и конкурентоспособности системы образования ГО Первоуральск»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5082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5517232"/>
            <a:ext cx="3657600" cy="6549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692696"/>
            <a:ext cx="7776864" cy="4627984"/>
          </a:xfrm>
        </p:spPr>
        <p:txBody>
          <a:bodyPr>
            <a:normAutofit fontScale="90000"/>
          </a:bodyPr>
          <a:lstStyle/>
          <a:p>
            <a:pPr lvl="0" algn="l"/>
            <a:r>
              <a:rPr lang="ru-RU" sz="3100" b="1" i="1" dirty="0" smtClean="0">
                <a:solidFill>
                  <a:srgbClr val="C00000"/>
                </a:solidFill>
              </a:rPr>
              <a:t>Планируемый результат заседания:</a:t>
            </a:r>
            <a:br>
              <a:rPr lang="ru-RU" sz="3100" b="1" i="1" dirty="0" smtClean="0">
                <a:solidFill>
                  <a:srgbClr val="C00000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-утвердить </a:t>
            </a:r>
            <a:r>
              <a:rPr lang="ru-RU" dirty="0"/>
              <a:t>план работы МО, внести коррективы и </a:t>
            </a:r>
            <a:r>
              <a:rPr lang="ru-RU" dirty="0" smtClean="0"/>
              <a:t>поправки;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разработать </a:t>
            </a:r>
            <a:r>
              <a:rPr lang="ru-RU" dirty="0"/>
              <a:t>положение о конкурсе  детских рисунков в рамках </a:t>
            </a:r>
            <a:r>
              <a:rPr lang="ru-RU" dirty="0" smtClean="0"/>
              <a:t>ГМО;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ознакомиться с примерной  рабочей  программой </a:t>
            </a:r>
            <a:r>
              <a:rPr lang="ru-RU" dirty="0"/>
              <a:t>по учебному  предмету «Изобразительное искусство</a:t>
            </a:r>
            <a:r>
              <a:rPr lang="ru-RU" dirty="0" smtClean="0"/>
              <a:t>»;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-создать творческую группу для разработки вариантов диагностической работы  5-8 </a:t>
            </a:r>
            <a:r>
              <a:rPr lang="ru-RU" dirty="0" err="1" smtClean="0"/>
              <a:t>кл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548680"/>
            <a:ext cx="7992888" cy="4903439"/>
          </a:xfrm>
        </p:spPr>
        <p:txBody>
          <a:bodyPr>
            <a:normAutofit/>
          </a:bodyPr>
          <a:lstStyle/>
          <a:p>
            <a:r>
              <a:rPr lang="ru-RU" sz="2800" u="sng" dirty="0"/>
              <a:t>Заседание МО №2 </a:t>
            </a:r>
            <a:r>
              <a:rPr lang="ru-RU" sz="2800" u="sng" dirty="0" smtClean="0"/>
              <a:t> </a:t>
            </a:r>
            <a:r>
              <a:rPr lang="ru-RU" sz="2800" dirty="0" smtClean="0"/>
              <a:t>(15.12.21)</a:t>
            </a:r>
            <a:endParaRPr lang="ru-RU" sz="2800" dirty="0"/>
          </a:p>
          <a:p>
            <a:pPr marL="0" indent="0">
              <a:buNone/>
            </a:pPr>
            <a:r>
              <a:rPr lang="ru-RU" sz="3200" b="1" i="1" dirty="0">
                <a:solidFill>
                  <a:srgbClr val="C00000"/>
                </a:solidFill>
              </a:rPr>
              <a:t>Изобразительная грамотность как планируемый результат </a:t>
            </a:r>
            <a:r>
              <a:rPr lang="ru-RU" sz="3200" b="1" i="1" dirty="0" smtClean="0">
                <a:solidFill>
                  <a:srgbClr val="C00000"/>
                </a:solidFill>
              </a:rPr>
              <a:t>обучения</a:t>
            </a:r>
          </a:p>
          <a:p>
            <a:pPr lvl="0"/>
            <a:r>
              <a:rPr lang="ru-RU" sz="2800" dirty="0" smtClean="0"/>
              <a:t>Критерии </a:t>
            </a:r>
            <a:r>
              <a:rPr lang="ru-RU" sz="2800" dirty="0"/>
              <a:t>системы оценивания</a:t>
            </a:r>
          </a:p>
          <a:p>
            <a:pPr lvl="0"/>
            <a:r>
              <a:rPr lang="ru-RU" sz="2800" dirty="0"/>
              <a:t>Комплексная диагностика для оценки качества подготовки обучающихся  по предмету «Изобразительное искусство</a:t>
            </a:r>
            <a:r>
              <a:rPr lang="ru-RU" sz="2800" dirty="0" smtClean="0"/>
              <a:t>»</a:t>
            </a:r>
            <a:endParaRPr lang="ru-RU" sz="2800" dirty="0"/>
          </a:p>
          <a:p>
            <a:pPr lvl="0"/>
            <a:r>
              <a:rPr lang="ru-RU" sz="2800" dirty="0"/>
              <a:t>Инструментарий для текущего и итогового контроля  по предмету «Изобразительное искусство»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75856" y="-243408"/>
            <a:ext cx="5256584" cy="13681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60672" cy="751395"/>
          </a:xfrm>
        </p:spPr>
        <p:txBody>
          <a:bodyPr>
            <a:noAutofit/>
          </a:bodyPr>
          <a:lstStyle/>
          <a:p>
            <a:pPr algn="l"/>
            <a:r>
              <a:rPr lang="ru-RU" sz="2800" b="1" i="1" dirty="0" smtClean="0">
                <a:solidFill>
                  <a:schemeClr val="tx1"/>
                </a:solidFill>
              </a:rPr>
              <a:t>Согласно </a:t>
            </a:r>
            <a:r>
              <a:rPr lang="ru-RU" b="1" i="1" dirty="0" smtClean="0">
                <a:solidFill>
                  <a:srgbClr val="C00000"/>
                </a:solidFill>
              </a:rPr>
              <a:t>Концепции </a:t>
            </a:r>
            <a:r>
              <a:rPr lang="ru-RU" b="1" i="1" dirty="0">
                <a:solidFill>
                  <a:srgbClr val="C00000"/>
                </a:solidFill>
              </a:rPr>
              <a:t>преподавания предметной области Искусство </a:t>
            </a:r>
            <a:br>
              <a:rPr lang="ru-RU" b="1" i="1" dirty="0">
                <a:solidFill>
                  <a:srgbClr val="C00000"/>
                </a:solidFill>
              </a:rPr>
            </a:br>
            <a:r>
              <a:rPr lang="ru-RU" sz="2800" b="1" i="1" dirty="0" smtClean="0">
                <a:solidFill>
                  <a:schemeClr val="tx1"/>
                </a:solidFill>
              </a:rPr>
              <a:t> для </a:t>
            </a:r>
            <a:r>
              <a:rPr lang="ru-RU" sz="2800" b="1" i="1" dirty="0">
                <a:solidFill>
                  <a:schemeClr val="tx1"/>
                </a:solidFill>
              </a:rPr>
              <a:t>достижения высокого уровня обучения необходимо</a:t>
            </a:r>
            <a:r>
              <a:rPr lang="ru-RU" sz="2800" i="1" dirty="0"/>
              <a:t>:</a:t>
            </a:r>
            <a:br>
              <a:rPr lang="ru-RU" sz="2800" i="1" dirty="0"/>
            </a:b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 ФГОС начального </a:t>
            </a:r>
            <a:r>
              <a:rPr lang="ru-RU" sz="2800" dirty="0">
                <a:solidFill>
                  <a:schemeClr val="tx1"/>
                </a:solidFill>
              </a:rPr>
              <a:t>общего и основного общего образования </a:t>
            </a:r>
            <a:r>
              <a:rPr lang="ru-RU" sz="2800" b="1" i="1" dirty="0">
                <a:solidFill>
                  <a:srgbClr val="C00000"/>
                </a:solidFill>
              </a:rPr>
              <a:t>детализировать требования к результатам освоения образовательных программ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учебных предметов предметной области «Искусство</a:t>
            </a:r>
            <a:r>
              <a:rPr lang="ru-RU" sz="2800" dirty="0" smtClean="0">
                <a:solidFill>
                  <a:schemeClr val="tx1"/>
                </a:solidFill>
              </a:rPr>
              <a:t>»;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b="1" i="1" dirty="0">
                <a:solidFill>
                  <a:srgbClr val="C00000"/>
                </a:solidFill>
              </a:rPr>
              <a:t>разработать контрольные измерительные материалы для оценки качества </a:t>
            </a:r>
            <a:r>
              <a:rPr lang="ru-RU" sz="2800" dirty="0">
                <a:solidFill>
                  <a:schemeClr val="tx1"/>
                </a:solidFill>
              </a:rPr>
              <a:t>подготовки обучающихся по учебным предметам предметной области «Искусство»; </a:t>
            </a:r>
          </a:p>
        </p:txBody>
      </p:sp>
    </p:spTree>
    <p:extLst>
      <p:ext uri="{BB962C8B-B14F-4D97-AF65-F5344CB8AC3E}">
        <p14:creationId xmlns:p14="http://schemas.microsoft.com/office/powerpoint/2010/main" val="5691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692696"/>
            <a:ext cx="8260672" cy="755103"/>
          </a:xfrm>
        </p:spPr>
        <p:txBody>
          <a:bodyPr>
            <a:noAutofit/>
          </a:bodyPr>
          <a:lstStyle/>
          <a:p>
            <a:pPr algn="l"/>
            <a:r>
              <a:rPr lang="ru-RU" sz="2800" b="1" i="1" dirty="0">
                <a:solidFill>
                  <a:prstClr val="black"/>
                </a:solidFill>
              </a:rPr>
              <a:t>Для достижения высокого уровня обучения необходимо</a:t>
            </a:r>
            <a:r>
              <a:rPr lang="ru-RU" sz="2800" i="1" dirty="0">
                <a:solidFill>
                  <a:srgbClr val="93A299">
                    <a:lumMod val="75000"/>
                  </a:srgbClr>
                </a:solidFill>
              </a:rPr>
              <a:t>:</a:t>
            </a:r>
            <a:br>
              <a:rPr lang="ru-RU" sz="2800" i="1" dirty="0">
                <a:solidFill>
                  <a:srgbClr val="93A299">
                    <a:lumMod val="75000"/>
                  </a:srgbClr>
                </a:solidFill>
              </a:rPr>
            </a:br>
            <a:endParaRPr lang="ru-RU" sz="36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7931224" cy="5714999"/>
          </a:xfrm>
        </p:spPr>
        <p:txBody>
          <a:bodyPr>
            <a:normAutofit/>
          </a:bodyPr>
          <a:lstStyle/>
          <a:p>
            <a:endParaRPr lang="ru-RU" sz="2800" b="1" i="1" dirty="0" smtClean="0">
              <a:solidFill>
                <a:srgbClr val="C00000"/>
              </a:solidFill>
            </a:endParaRPr>
          </a:p>
          <a:p>
            <a:r>
              <a:rPr lang="ru-RU" sz="2800" b="1" i="1" dirty="0" smtClean="0">
                <a:solidFill>
                  <a:srgbClr val="C00000"/>
                </a:solidFill>
              </a:rPr>
              <a:t>проводить </a:t>
            </a:r>
            <a:r>
              <a:rPr lang="ru-RU" sz="2800" b="1" i="1" dirty="0">
                <a:solidFill>
                  <a:srgbClr val="C00000"/>
                </a:solidFill>
              </a:rPr>
              <a:t>творческие конкурсы </a:t>
            </a:r>
            <a:r>
              <a:rPr lang="ru-RU" sz="2800" dirty="0">
                <a:solidFill>
                  <a:schemeClr val="tx1"/>
                </a:solidFill>
              </a:rPr>
              <a:t>на различных уровнях для повышения мотивации обучающихся к художественному творчеству; </a:t>
            </a:r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при </a:t>
            </a:r>
            <a:r>
              <a:rPr lang="ru-RU" sz="2800" dirty="0">
                <a:solidFill>
                  <a:schemeClr val="tx1"/>
                </a:solidFill>
              </a:rPr>
              <a:t>разработке учебно-методических материалов по учебным предметам 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«Изобразительное </a:t>
            </a:r>
            <a:r>
              <a:rPr lang="ru-RU" sz="2800" dirty="0" smtClean="0">
                <a:solidFill>
                  <a:schemeClr val="tx1"/>
                </a:solidFill>
              </a:rPr>
              <a:t>искусство» </a:t>
            </a:r>
            <a:r>
              <a:rPr lang="ru-RU" sz="2800" b="1" i="1" dirty="0" smtClean="0">
                <a:solidFill>
                  <a:srgbClr val="C00000"/>
                </a:solidFill>
              </a:rPr>
              <a:t>учитывать </a:t>
            </a:r>
            <a:r>
              <a:rPr lang="ru-RU" sz="2800" b="1" i="1" dirty="0">
                <a:solidFill>
                  <a:srgbClr val="C00000"/>
                </a:solidFill>
              </a:rPr>
              <a:t>этнокультурные и национальные особенности </a:t>
            </a:r>
            <a:r>
              <a:rPr lang="ru-RU" sz="2800" b="1" i="1" dirty="0" smtClean="0">
                <a:solidFill>
                  <a:srgbClr val="C00000"/>
                </a:solidFill>
              </a:rPr>
              <a:t>региона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57200"/>
            <a:ext cx="7643192" cy="57149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b="1" i="1" u="sng" dirty="0">
                <a:solidFill>
                  <a:srgbClr val="C00000"/>
                </a:solidFill>
              </a:rPr>
              <a:t>Назначение диагностической работы</a:t>
            </a:r>
          </a:p>
          <a:p>
            <a:r>
              <a:rPr lang="ru-RU" sz="2800" dirty="0"/>
              <a:t>Итоговая диагностическая работа проводится в конце учебного года с целью определения </a:t>
            </a:r>
            <a:r>
              <a:rPr lang="ru-RU" sz="2800" dirty="0" smtClean="0"/>
              <a:t>уровня подготовки </a:t>
            </a:r>
            <a:r>
              <a:rPr lang="ru-RU" sz="2800" dirty="0"/>
              <a:t>учащихся </a:t>
            </a:r>
            <a:r>
              <a:rPr lang="ru-RU" sz="2800" dirty="0" smtClean="0"/>
              <a:t>5-8-х </a:t>
            </a:r>
            <a:r>
              <a:rPr lang="ru-RU" sz="2800" dirty="0"/>
              <a:t>классов в рамках </a:t>
            </a:r>
            <a:r>
              <a:rPr lang="ru-RU" sz="2800" i="1" dirty="0">
                <a:solidFill>
                  <a:srgbClr val="C00000"/>
                </a:solidFill>
              </a:rPr>
              <a:t>мониторинга достижений планируемых </a:t>
            </a:r>
            <a:r>
              <a:rPr lang="ru-RU" sz="2800" i="1" dirty="0" smtClean="0">
                <a:solidFill>
                  <a:srgbClr val="C00000"/>
                </a:solidFill>
              </a:rPr>
              <a:t>результатов освоения </a:t>
            </a:r>
            <a:r>
              <a:rPr lang="ru-RU" sz="2800" i="1" dirty="0">
                <a:solidFill>
                  <a:srgbClr val="C00000"/>
                </a:solidFill>
              </a:rPr>
              <a:t>основной образовательной программы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/>
              <a:t>для образовательных организаций по </a:t>
            </a:r>
            <a:r>
              <a:rPr lang="ru-RU" sz="2800" dirty="0" smtClean="0"/>
              <a:t>ИЗО.</a:t>
            </a:r>
          </a:p>
          <a:p>
            <a:r>
              <a:rPr lang="ru-RU" sz="2800" dirty="0" smtClean="0"/>
              <a:t>Диагностическая </a:t>
            </a:r>
            <a:r>
              <a:rPr lang="ru-RU" sz="2800" dirty="0"/>
              <a:t>работа охватывает содержание, включенное в учебно-методический </a:t>
            </a:r>
            <a:r>
              <a:rPr lang="ru-RU" sz="2800" dirty="0" smtClean="0"/>
              <a:t>комплект под </a:t>
            </a:r>
            <a:r>
              <a:rPr lang="ru-RU" sz="2800" dirty="0"/>
              <a:t>редакцией </a:t>
            </a:r>
            <a:r>
              <a:rPr lang="ru-RU" sz="2800" dirty="0" err="1"/>
              <a:t>Б.М.Неменского</a:t>
            </a:r>
            <a:r>
              <a:rPr lang="ru-RU" sz="2800" dirty="0"/>
              <a:t> по изобразительному </a:t>
            </a:r>
            <a:r>
              <a:rPr lang="ru-RU" sz="2800" dirty="0" smtClean="0"/>
              <a:t>искусству.</a:t>
            </a:r>
            <a:endParaRPr lang="ru-RU" sz="28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028384" y="764704"/>
            <a:ext cx="2819400" cy="5715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13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57201"/>
            <a:ext cx="8003232" cy="5132040"/>
          </a:xfrm>
        </p:spPr>
        <p:txBody>
          <a:bodyPr>
            <a:normAutofit/>
          </a:bodyPr>
          <a:lstStyle/>
          <a:p>
            <a:r>
              <a:rPr lang="ru-RU" sz="2800" u="sng" dirty="0"/>
              <a:t>Заседание МО №</a:t>
            </a:r>
            <a:r>
              <a:rPr lang="ru-RU" sz="2800" u="sng" dirty="0" smtClean="0"/>
              <a:t>3  (</a:t>
            </a:r>
            <a:r>
              <a:rPr lang="ru-RU" sz="2800" dirty="0" smtClean="0"/>
              <a:t>16.02.22)</a:t>
            </a:r>
            <a:endParaRPr lang="ru-RU" sz="2800" dirty="0"/>
          </a:p>
          <a:p>
            <a:pPr marL="0" indent="0">
              <a:buNone/>
            </a:pPr>
            <a:r>
              <a:rPr lang="ru-RU" sz="3200" b="1" i="1" dirty="0">
                <a:solidFill>
                  <a:srgbClr val="C00000"/>
                </a:solidFill>
              </a:rPr>
              <a:t>Воспитательный потенциал  предмета «Изобразительное искусство</a:t>
            </a:r>
            <a:r>
              <a:rPr lang="ru-RU" sz="3200" b="1" i="1" dirty="0" smtClean="0">
                <a:solidFill>
                  <a:srgbClr val="C00000"/>
                </a:solidFill>
              </a:rPr>
              <a:t>»</a:t>
            </a:r>
            <a:endParaRPr lang="ru-RU" sz="3200" dirty="0"/>
          </a:p>
          <a:p>
            <a:pPr lvl="0"/>
            <a:r>
              <a:rPr lang="ru-RU" sz="2400" dirty="0"/>
              <a:t>Личностное развитие ребенка </a:t>
            </a:r>
            <a:br>
              <a:rPr lang="ru-RU" sz="2400" dirty="0"/>
            </a:br>
            <a:r>
              <a:rPr lang="ru-RU" sz="2400" dirty="0"/>
              <a:t>на уроках </a:t>
            </a:r>
            <a:r>
              <a:rPr lang="ru-RU" sz="2400" dirty="0" smtClean="0"/>
              <a:t> изобразительного искусства</a:t>
            </a:r>
            <a:endParaRPr lang="ru-RU" sz="2400" dirty="0"/>
          </a:p>
          <a:p>
            <a:r>
              <a:rPr lang="ru-RU" sz="2400" dirty="0"/>
              <a:t>Педагогические </a:t>
            </a:r>
            <a:r>
              <a:rPr lang="ru-RU" sz="2400" dirty="0" smtClean="0"/>
              <a:t>технологии, используемые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на </a:t>
            </a:r>
            <a:r>
              <a:rPr lang="ru-RU" sz="2400" dirty="0" smtClean="0"/>
              <a:t>уроках изобразительного искусства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flipH="1">
            <a:off x="7696200" y="457200"/>
            <a:ext cx="548208" cy="5715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24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ulture.ru/storage/images/467edbfc4c8ccef78d70d7d96db12ceb/cb1aaf22ebc6e0e6c31532057640355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580228" cy="47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88640"/>
            <a:ext cx="7787208" cy="253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/>
              <a:t>2022 год объявлен в России годом </a:t>
            </a:r>
            <a:r>
              <a:rPr lang="ru-RU" sz="3600" b="1" i="1" dirty="0">
                <a:solidFill>
                  <a:srgbClr val="C00000"/>
                </a:solidFill>
              </a:rPr>
              <a:t>народного искусства </a:t>
            </a:r>
            <a:r>
              <a:rPr lang="ru-RU" sz="3200" b="1" i="1" dirty="0"/>
              <a:t>и </a:t>
            </a:r>
            <a:r>
              <a:rPr lang="ru-RU" sz="3200" b="1" i="1" dirty="0" smtClean="0"/>
              <a:t>нематериального </a:t>
            </a:r>
            <a:r>
              <a:rPr lang="ru-RU" sz="3200" b="1" i="1" dirty="0"/>
              <a:t>культурного </a:t>
            </a:r>
            <a:r>
              <a:rPr lang="ru-RU" sz="3200" b="1" i="1" dirty="0" smtClean="0"/>
              <a:t>наследия.</a:t>
            </a:r>
            <a:endParaRPr lang="ru-RU" sz="3200" b="1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8424" y="476672"/>
            <a:ext cx="2819400" cy="5715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60745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91</TotalTime>
  <Words>269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Составная</vt:lpstr>
      <vt:lpstr>Основные направления деятельности ГМО в 2021-2022 учебном году в условиях формирования функциональной грамотности </vt:lpstr>
      <vt:lpstr> В 2021 - 2022 учебном году  городское методическое объединение работает по теме:     «Формирование функциональной грамотности обучающихся как механизма повышения качества и конкурентоспособности системы образования ГО Первоуральск»</vt:lpstr>
      <vt:lpstr>Планируемый результат заседания:  -утвердить план работы МО, внести коррективы и поправки;  - разработать положение о конкурсе  детских рисунков в рамках ГМО;  - ознакомиться с примерной  рабочей  программой по учебному  предмету «Изобразительное искусство»;  -создать творческую группу для разработки вариантов диагностической работы  5-8 кл.</vt:lpstr>
      <vt:lpstr>Презентация PowerPoint</vt:lpstr>
      <vt:lpstr>Согласно Концепции преподавания предметной области Искусство   для достижения высокого уровня обучения необходимо: </vt:lpstr>
      <vt:lpstr>Для достижения высокого уровня обучения необходимо: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деятельности ГМО в 2021-2022 учебном году в условиях формирования функциональной грамотности</dc:title>
  <dc:creator>TAHNEE</dc:creator>
  <cp:lastModifiedBy>TAHNEE</cp:lastModifiedBy>
  <cp:revision>8</cp:revision>
  <dcterms:created xsi:type="dcterms:W3CDTF">2021-11-12T03:09:23Z</dcterms:created>
  <dcterms:modified xsi:type="dcterms:W3CDTF">2021-11-12T04:41:06Z</dcterms:modified>
</cp:coreProperties>
</file>