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  <p:sldId id="25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18F550E-8F8F-4EDF-B8EC-A6BBE5CA8111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9"/>
            <p14:sldId id="265"/>
            <p14:sldId id="266"/>
            <p14:sldId id="267"/>
            <p14:sldId id="26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F90-7124-4FBF-AFD0-22B8D68E7917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E41932-2639-4E61-B03F-F7F7282BA88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F90-7124-4FBF-AFD0-22B8D68E7917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932-2639-4E61-B03F-F7F7282BA8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F90-7124-4FBF-AFD0-22B8D68E7917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932-2639-4E61-B03F-F7F7282BA8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F90-7124-4FBF-AFD0-22B8D68E7917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932-2639-4E61-B03F-F7F7282BA8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F90-7124-4FBF-AFD0-22B8D68E7917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932-2639-4E61-B03F-F7F7282BA88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F90-7124-4FBF-AFD0-22B8D68E7917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932-2639-4E61-B03F-F7F7282BA8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F90-7124-4FBF-AFD0-22B8D68E7917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932-2639-4E61-B03F-F7F7282BA8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F90-7124-4FBF-AFD0-22B8D68E7917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932-2639-4E61-B03F-F7F7282BA8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F90-7124-4FBF-AFD0-22B8D68E7917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932-2639-4E61-B03F-F7F7282BA8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F90-7124-4FBF-AFD0-22B8D68E7917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932-2639-4E61-B03F-F7F7282BA88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F90-7124-4FBF-AFD0-22B8D68E7917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932-2639-4E61-B03F-F7F7282BA88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9E85F90-7124-4FBF-AFD0-22B8D68E7917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FE41932-2639-4E61-B03F-F7F7282BA88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4704" y="548681"/>
            <a:ext cx="8359783" cy="3168351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/>
            </a:r>
            <a:br>
              <a:rPr lang="ru-RU" b="1" dirty="0">
                <a:solidFill>
                  <a:srgbClr val="C00000"/>
                </a:solidFill>
              </a:rPr>
            </a:br>
            <a:r>
              <a:rPr lang="ru-RU" sz="3600" b="1" dirty="0">
                <a:solidFill>
                  <a:srgbClr val="C00000"/>
                </a:solidFill>
              </a:rPr>
              <a:t>Основные направления реализации  Концепции преподавания предметной области Искусство </a:t>
            </a:r>
            <a:r>
              <a:rPr lang="ru-RU" b="1" dirty="0" smtClean="0">
                <a:solidFill>
                  <a:srgbClr val="C00000"/>
                </a:solidFill>
              </a:rPr>
              <a:t/>
            </a:r>
            <a:br>
              <a:rPr lang="ru-RU" b="1" dirty="0" smtClean="0">
                <a:solidFill>
                  <a:srgbClr val="C00000"/>
                </a:solidFill>
              </a:rPr>
            </a:b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4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Основные направления реализации Концепции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Обеспечение непрерывности преподавания и изучения предметной области «Искусство» через создание </a:t>
            </a:r>
            <a:r>
              <a:rPr lang="ru-RU" sz="2800" b="1" dirty="0">
                <a:solidFill>
                  <a:schemeClr val="tx1"/>
                </a:solidFill>
              </a:rPr>
              <a:t>сквозных </a:t>
            </a:r>
            <a:r>
              <a:rPr lang="ru-RU" sz="2800" b="1" dirty="0" smtClean="0">
                <a:solidFill>
                  <a:schemeClr val="tx1"/>
                </a:solidFill>
              </a:rPr>
              <a:t>модулей, дифференцированными </a:t>
            </a:r>
            <a:r>
              <a:rPr lang="ru-RU" sz="2800" b="1" dirty="0">
                <a:solidFill>
                  <a:schemeClr val="tx1"/>
                </a:solidFill>
              </a:rPr>
              <a:t>по уровням общего образования и учебным предметам</a:t>
            </a:r>
            <a:r>
              <a:rPr lang="ru-RU" sz="2800" dirty="0">
                <a:solidFill>
                  <a:schemeClr val="tx1"/>
                </a:solidFill>
              </a:rPr>
              <a:t> (музыка, изобразительное искусство, мировая художественная </a:t>
            </a:r>
            <a:r>
              <a:rPr lang="ru-RU" sz="2800" dirty="0" smtClean="0">
                <a:solidFill>
                  <a:schemeClr val="tx1"/>
                </a:solidFill>
              </a:rPr>
              <a:t>культура) </a:t>
            </a:r>
            <a:r>
              <a:rPr lang="ru-RU" sz="2800" dirty="0">
                <a:solidFill>
                  <a:schemeClr val="tx1"/>
                </a:solidFill>
              </a:rPr>
              <a:t>с возможностями вариативности, начиная с дошкольного образования.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17278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60672" cy="751395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Для достижения высокого уровня обучения необходимо</a:t>
            </a:r>
            <a:r>
              <a:rPr lang="ru-RU" sz="2800" dirty="0"/>
              <a:t>: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в ФГОС начального </a:t>
            </a:r>
            <a:r>
              <a:rPr lang="ru-RU" sz="2800" dirty="0">
                <a:solidFill>
                  <a:schemeClr val="tx1"/>
                </a:solidFill>
              </a:rPr>
              <a:t>общего и основного общего образования </a:t>
            </a:r>
            <a:r>
              <a:rPr lang="ru-RU" sz="2800" b="1" dirty="0">
                <a:solidFill>
                  <a:schemeClr val="tx1"/>
                </a:solidFill>
              </a:rPr>
              <a:t>детализировать требования к результатам освоения образовательных программ </a:t>
            </a:r>
            <a:r>
              <a:rPr lang="ru-RU" sz="2800" dirty="0">
                <a:solidFill>
                  <a:schemeClr val="tx1"/>
                </a:solidFill>
              </a:rPr>
              <a:t>учебных предметов предметной области «Искусство</a:t>
            </a:r>
            <a:r>
              <a:rPr lang="ru-RU" sz="2800" dirty="0" smtClean="0">
                <a:solidFill>
                  <a:schemeClr val="tx1"/>
                </a:solidFill>
              </a:rPr>
              <a:t>»;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b="1" dirty="0">
                <a:solidFill>
                  <a:schemeClr val="tx1"/>
                </a:solidFill>
              </a:rPr>
              <a:t>разработать контрольные измерительные материалы для оценки качества </a:t>
            </a:r>
            <a:r>
              <a:rPr lang="ru-RU" sz="2800" dirty="0">
                <a:solidFill>
                  <a:schemeClr val="tx1"/>
                </a:solidFill>
              </a:rPr>
              <a:t>подготовки обучающихся по учебным предметам предметной области «Искусство»; </a:t>
            </a:r>
          </a:p>
        </p:txBody>
      </p:sp>
    </p:spTree>
    <p:extLst>
      <p:ext uri="{BB962C8B-B14F-4D97-AF65-F5344CB8AC3E}">
        <p14:creationId xmlns:p14="http://schemas.microsoft.com/office/powerpoint/2010/main" val="14081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128" y="692696"/>
            <a:ext cx="8260672" cy="755103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Для достижения высокого уровня обучения необходимо:</a:t>
            </a:r>
            <a:br>
              <a:rPr lang="ru-RU" sz="2800" b="1" dirty="0">
                <a:solidFill>
                  <a:schemeClr val="tx1"/>
                </a:solidFill>
              </a:rPr>
            </a:b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совершенствовать механизмы координации и интеграции предметной области «Искусство» с </a:t>
            </a:r>
            <a:r>
              <a:rPr lang="ru-RU" sz="2800" b="1" dirty="0">
                <a:solidFill>
                  <a:schemeClr val="tx1"/>
                </a:solidFill>
              </a:rPr>
              <a:t>внеурочной деятельностью и дополнительным художественным образованием</a:t>
            </a:r>
            <a:r>
              <a:rPr lang="ru-RU" sz="2800" dirty="0">
                <a:solidFill>
                  <a:schemeClr val="tx1"/>
                </a:solidFill>
              </a:rPr>
              <a:t>; 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совершенствовать </a:t>
            </a:r>
            <a:r>
              <a:rPr lang="ru-RU" sz="2800" dirty="0">
                <a:solidFill>
                  <a:schemeClr val="tx1"/>
                </a:solidFill>
              </a:rPr>
              <a:t>и развивать систему межведомственного </a:t>
            </a:r>
            <a:r>
              <a:rPr lang="ru-RU" sz="2800" b="1" dirty="0">
                <a:solidFill>
                  <a:schemeClr val="tx1"/>
                </a:solidFill>
              </a:rPr>
              <a:t>взаимодействия с учреждениями культуры</a:t>
            </a:r>
            <a:r>
              <a:rPr lang="ru-RU" sz="2800" dirty="0">
                <a:solidFill>
                  <a:schemeClr val="tx1"/>
                </a:solidFill>
              </a:rPr>
              <a:t> для расширения возможностей предметной области «Искусство» в образовательной организации; </a:t>
            </a:r>
          </a:p>
        </p:txBody>
      </p:sp>
    </p:spTree>
    <p:extLst>
      <p:ext uri="{BB962C8B-B14F-4D97-AF65-F5344CB8AC3E}">
        <p14:creationId xmlns:p14="http://schemas.microsoft.com/office/powerpoint/2010/main" val="27712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128" y="692696"/>
            <a:ext cx="8260672" cy="755103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prstClr val="black"/>
                </a:solidFill>
              </a:rPr>
              <a:t>Для достижения высокого уровня обучения необходимо</a:t>
            </a:r>
            <a:r>
              <a:rPr lang="ru-RU" sz="2800" dirty="0">
                <a:solidFill>
                  <a:srgbClr val="93A299">
                    <a:lumMod val="75000"/>
                  </a:srgbClr>
                </a:solidFill>
              </a:rPr>
              <a:t>:</a:t>
            </a:r>
            <a:br>
              <a:rPr lang="ru-RU" sz="2800" dirty="0">
                <a:solidFill>
                  <a:srgbClr val="93A299">
                    <a:lumMod val="75000"/>
                  </a:srgbClr>
                </a:solidFill>
              </a:rPr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проводить творческие конкурсы </a:t>
            </a:r>
            <a:r>
              <a:rPr lang="ru-RU" sz="2800" dirty="0">
                <a:solidFill>
                  <a:schemeClr val="tx1"/>
                </a:solidFill>
              </a:rPr>
              <a:t>на различных уровнях для повышения мотивации обучающихся к художественному творчеству; 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при </a:t>
            </a:r>
            <a:r>
              <a:rPr lang="ru-RU" sz="2800" dirty="0">
                <a:solidFill>
                  <a:schemeClr val="tx1"/>
                </a:solidFill>
              </a:rPr>
              <a:t>разработке учебно-методических материалов по учебным предметам 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«Изобразительное </a:t>
            </a:r>
            <a:r>
              <a:rPr lang="ru-RU" sz="2800" dirty="0" smtClean="0">
                <a:solidFill>
                  <a:schemeClr val="tx1"/>
                </a:solidFill>
              </a:rPr>
              <a:t>искусство» </a:t>
            </a:r>
            <a:r>
              <a:rPr lang="ru-RU" sz="2800" b="1" dirty="0" smtClean="0">
                <a:solidFill>
                  <a:schemeClr val="tx1"/>
                </a:solidFill>
              </a:rPr>
              <a:t>учитывать </a:t>
            </a:r>
            <a:r>
              <a:rPr lang="ru-RU" sz="2800" b="1" dirty="0">
                <a:solidFill>
                  <a:schemeClr val="tx1"/>
                </a:solidFill>
              </a:rPr>
              <a:t>этнокультурные и национальные особенности </a:t>
            </a:r>
            <a:r>
              <a:rPr lang="ru-RU" sz="2800" b="1" dirty="0" smtClean="0">
                <a:solidFill>
                  <a:schemeClr val="tx1"/>
                </a:solidFill>
              </a:rPr>
              <a:t>региона.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9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Контрольно-измерительные материалы для оценки качества подготовки обучающихся  по предмету  ИЗО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Разработка  учебно-методических материалов нового поколения 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Использование  ИКТ  для диагностики достижений результатов обучающихся.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02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76672"/>
            <a:ext cx="8964488" cy="129614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ПРЕДМЕТНАЯ </a:t>
            </a:r>
            <a:r>
              <a:rPr lang="ru-RU" b="1" dirty="0" smtClean="0">
                <a:solidFill>
                  <a:schemeClr val="tx1"/>
                </a:solidFill>
              </a:rPr>
              <a:t>ОБЛАСТЬ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«ИСКУССТВО»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556792"/>
            <a:ext cx="7859216" cy="456937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в </a:t>
            </a:r>
            <a:r>
              <a:rPr lang="ru-RU" sz="2800" dirty="0">
                <a:solidFill>
                  <a:schemeClr val="tx1"/>
                </a:solidFill>
              </a:rPr>
              <a:t>образовательных организациях направлена на освоение обучающимися российского и мирового искусства и на овладение элементарными навыками в области искусства. </a:t>
            </a:r>
            <a:r>
              <a:rPr lang="ru-RU" sz="2800" dirty="0" smtClean="0">
                <a:solidFill>
                  <a:schemeClr val="tx1"/>
                </a:solidFill>
              </a:rPr>
              <a:t>Учебный предмет имеет </a:t>
            </a:r>
            <a:r>
              <a:rPr lang="ru-RU" sz="2800" dirty="0">
                <a:solidFill>
                  <a:schemeClr val="tx1"/>
                </a:solidFill>
              </a:rPr>
              <a:t>огромный </a:t>
            </a:r>
            <a:r>
              <a:rPr lang="ru-RU" sz="2800" b="1" dirty="0">
                <a:solidFill>
                  <a:schemeClr val="tx1"/>
                </a:solidFill>
              </a:rPr>
              <a:t>воспитательный потенциал</a:t>
            </a:r>
            <a:r>
              <a:rPr lang="ru-RU" sz="2800" dirty="0">
                <a:solidFill>
                  <a:schemeClr val="tx1"/>
                </a:solidFill>
              </a:rPr>
              <a:t>, способствующий духовно-нравственному развитию обучающихся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85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60672" cy="1039427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Проблемы преподавания предметной области «Искусство»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 algn="ctr">
              <a:buNone/>
            </a:pPr>
            <a:r>
              <a:rPr lang="ru-RU" sz="3200" b="1" i="1" u="sng" dirty="0">
                <a:solidFill>
                  <a:schemeClr val="tx1"/>
                </a:solidFill>
              </a:rPr>
              <a:t>Проблемы мотивационного </a:t>
            </a:r>
            <a:r>
              <a:rPr lang="ru-RU" sz="3200" b="1" i="1" u="sng" dirty="0" smtClean="0">
                <a:solidFill>
                  <a:schemeClr val="tx1"/>
                </a:solidFill>
              </a:rPr>
              <a:t>характера</a:t>
            </a:r>
            <a:endParaRPr lang="ru-RU" sz="3200" b="1" i="1" u="sng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Изменение форм существования художественных произведений в современном мире (виртуальные интерактивные формы искусства; произведения искусства, созданные с применением компьютерных технологий и др.) изменяет отношение обучающихся к предметной области «Искусство».</a:t>
            </a:r>
          </a:p>
        </p:txBody>
      </p:sp>
    </p:spTree>
    <p:extLst>
      <p:ext uri="{BB962C8B-B14F-4D97-AF65-F5344CB8AC3E}">
        <p14:creationId xmlns:p14="http://schemas.microsoft.com/office/powerpoint/2010/main" val="128886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u="sng" cap="none" dirty="0" smtClean="0">
                <a:solidFill>
                  <a:schemeClr val="tx1"/>
                </a:solidFill>
              </a:rPr>
              <a:t>Проблемы содержательного характера</a:t>
            </a:r>
            <a:endParaRPr lang="ru-RU" b="1" u="sng" cap="none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 содержании образовательных программ предметной области «Искусство» </a:t>
            </a:r>
            <a:r>
              <a:rPr lang="ru-RU" b="1" dirty="0">
                <a:solidFill>
                  <a:schemeClr val="tx1"/>
                </a:solidFill>
              </a:rPr>
              <a:t>недостаточное количество учебного времени уделяется практической творческой и проектной деятельности</a:t>
            </a:r>
            <a:r>
              <a:rPr lang="ru-RU" dirty="0">
                <a:solidFill>
                  <a:schemeClr val="tx1"/>
                </a:solidFill>
              </a:rPr>
              <a:t> обучающихся в соответствии с возрастными особенностями на основе системно-</a:t>
            </a:r>
            <a:r>
              <a:rPr lang="ru-RU" dirty="0" err="1">
                <a:solidFill>
                  <a:schemeClr val="tx1"/>
                </a:solidFill>
              </a:rPr>
              <a:t>деятельностного</a:t>
            </a:r>
            <a:r>
              <a:rPr lang="ru-RU" dirty="0">
                <a:solidFill>
                  <a:schemeClr val="tx1"/>
                </a:solidFill>
              </a:rPr>
              <a:t> подхода (интегрированная проектная деятельность), что снижает возможности повышения уровня индивидуального творческого развития обучающихся.</a:t>
            </a:r>
          </a:p>
        </p:txBody>
      </p:sp>
    </p:spTree>
    <p:extLst>
      <p:ext uri="{BB962C8B-B14F-4D97-AF65-F5344CB8AC3E}">
        <p14:creationId xmlns:p14="http://schemas.microsoft.com/office/powerpoint/2010/main" val="395169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128" y="836712"/>
            <a:ext cx="8260672" cy="61108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Проблемы методического характера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В </a:t>
            </a:r>
            <a:r>
              <a:rPr lang="ru-RU" sz="2800" dirty="0">
                <a:solidFill>
                  <a:schemeClr val="tx1"/>
                </a:solidFill>
              </a:rPr>
              <a:t>настоящее время </a:t>
            </a:r>
            <a:r>
              <a:rPr lang="ru-RU" sz="2800" b="1" dirty="0">
                <a:solidFill>
                  <a:schemeClr val="tx1"/>
                </a:solidFill>
              </a:rPr>
              <a:t>необходима модернизация</a:t>
            </a:r>
            <a:r>
              <a:rPr lang="ru-RU" sz="2800" dirty="0">
                <a:solidFill>
                  <a:schemeClr val="tx1"/>
                </a:solidFill>
              </a:rPr>
              <a:t> содержания учебно-методических материалов в соответствии с вызовами современности: усиление внимания к системно-</a:t>
            </a:r>
            <a:r>
              <a:rPr lang="ru-RU" sz="2800" dirty="0" err="1">
                <a:solidFill>
                  <a:schemeClr val="tx1"/>
                </a:solidFill>
              </a:rPr>
              <a:t>деятельностному</a:t>
            </a:r>
            <a:r>
              <a:rPr lang="ru-RU" sz="2800" dirty="0">
                <a:solidFill>
                  <a:schemeClr val="tx1"/>
                </a:solidFill>
              </a:rPr>
              <a:t> подходу</a:t>
            </a:r>
            <a:r>
              <a:rPr lang="ru-RU" sz="2800" b="1" dirty="0">
                <a:solidFill>
                  <a:schemeClr val="tx1"/>
                </a:solidFill>
              </a:rPr>
              <a:t>, использование сквозных вариативных модулей, увеличение времени на индивидуальные проекты и творческую деятельность.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7536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u="sng" cap="none" dirty="0" smtClean="0">
                <a:solidFill>
                  <a:schemeClr val="tx1"/>
                </a:solidFill>
              </a:rPr>
              <a:t>Проблемы методического характера</a:t>
            </a:r>
            <a:endParaRPr lang="ru-RU" b="1" u="sng" cap="none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В настоящее время </a:t>
            </a:r>
            <a:r>
              <a:rPr lang="ru-RU" sz="2800" b="1" dirty="0">
                <a:solidFill>
                  <a:schemeClr val="tx1"/>
                </a:solidFill>
              </a:rPr>
              <a:t>не обеспечена преемственность </a:t>
            </a:r>
            <a:r>
              <a:rPr lang="ru-RU" sz="2800" dirty="0">
                <a:solidFill>
                  <a:schemeClr val="tx1"/>
                </a:solidFill>
              </a:rPr>
              <a:t>содержания уроков предметной области «Искусство» и внеурочной деятельности, а также </a:t>
            </a:r>
            <a:r>
              <a:rPr lang="ru-RU" sz="2800" b="1" dirty="0">
                <a:solidFill>
                  <a:schemeClr val="tx1"/>
                </a:solidFill>
              </a:rPr>
              <a:t>недостаточно разработаны вариативные модели взаимодействия </a:t>
            </a:r>
            <a:r>
              <a:rPr lang="ru-RU" sz="2800" dirty="0">
                <a:solidFill>
                  <a:schemeClr val="tx1"/>
                </a:solidFill>
              </a:rPr>
              <a:t>общеобразовательных организаций и учреждений культуры с учетом специфики региона.</a:t>
            </a:r>
          </a:p>
        </p:txBody>
      </p:sp>
    </p:spTree>
    <p:extLst>
      <p:ext uri="{BB962C8B-B14F-4D97-AF65-F5344CB8AC3E}">
        <p14:creationId xmlns:p14="http://schemas.microsoft.com/office/powerpoint/2010/main" val="343427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Кадровые </a:t>
            </a:r>
            <a:r>
              <a:rPr lang="ru-RU" dirty="0" smtClean="0">
                <a:solidFill>
                  <a:schemeClr val="tx1"/>
                </a:solidFill>
              </a:rPr>
              <a:t>проблемы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dirty="0"/>
          </a:p>
          <a:p>
            <a:r>
              <a:rPr lang="ru-RU" sz="2800" dirty="0">
                <a:solidFill>
                  <a:schemeClr val="tx1"/>
                </a:solidFill>
              </a:rPr>
              <a:t>Система подготовки и дополнительного профессионального образования педагогических кадров </a:t>
            </a:r>
            <a:r>
              <a:rPr lang="ru-RU" sz="2800" b="1" dirty="0">
                <a:solidFill>
                  <a:schemeClr val="tx1"/>
                </a:solidFill>
              </a:rPr>
              <a:t>недостаточно отражает современные тенденции в преподавании предметной области </a:t>
            </a:r>
            <a:r>
              <a:rPr lang="ru-RU" sz="2800" dirty="0">
                <a:solidFill>
                  <a:schemeClr val="tx1"/>
                </a:solidFill>
              </a:rPr>
              <a:t>«Искусство» и не в полной мере отвечает современным требованиям в части формирования </a:t>
            </a:r>
            <a:r>
              <a:rPr lang="ru-RU" sz="2800" dirty="0" smtClean="0">
                <a:solidFill>
                  <a:schemeClr val="tx1"/>
                </a:solidFill>
              </a:rPr>
              <a:t>компетенций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Многие </a:t>
            </a:r>
            <a:r>
              <a:rPr lang="ru-RU" sz="2800" dirty="0">
                <a:solidFill>
                  <a:schemeClr val="tx1"/>
                </a:solidFill>
              </a:rPr>
              <a:t>педагогические работники испытывают затруднения в использовании современных методов, форм и технологий обучения и воспитания.</a:t>
            </a:r>
          </a:p>
        </p:txBody>
      </p:sp>
    </p:spTree>
    <p:extLst>
      <p:ext uri="{BB962C8B-B14F-4D97-AF65-F5344CB8AC3E}">
        <p14:creationId xmlns:p14="http://schemas.microsoft.com/office/powerpoint/2010/main" val="20945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ru-RU" sz="4400" b="1" dirty="0">
                <a:solidFill>
                  <a:schemeClr val="tx1"/>
                </a:solidFill>
              </a:rPr>
              <a:t>Цели и задачи Концепции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Целью настоящей Концепции является обеспечение </a:t>
            </a:r>
            <a:r>
              <a:rPr lang="ru-RU" sz="2800" b="1" dirty="0">
                <a:solidFill>
                  <a:schemeClr val="tx1"/>
                </a:solidFill>
              </a:rPr>
              <a:t>высокого качества изучения и преподавания предметной </a:t>
            </a:r>
            <a:r>
              <a:rPr lang="ru-RU" sz="2800" dirty="0">
                <a:solidFill>
                  <a:schemeClr val="tx1"/>
                </a:solidFill>
              </a:rPr>
              <a:t>области «Искусство» в общеобразовательных организациях в соответствии с меняющимися запросами населения, перспективными задачами развития российского общества и вызовами времени.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55272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sz="4100" b="1" dirty="0" smtClean="0"/>
              <a:t>  Задачами </a:t>
            </a:r>
            <a:r>
              <a:rPr lang="ru-RU" sz="4100" b="1" dirty="0"/>
              <a:t>Концепции являются</a:t>
            </a:r>
            <a:r>
              <a:rPr lang="ru-RU" sz="4100" dirty="0"/>
              <a:t>:</a:t>
            </a:r>
          </a:p>
          <a:p>
            <a:endParaRPr lang="ru-RU" dirty="0"/>
          </a:p>
          <a:p>
            <a:r>
              <a:rPr lang="ru-RU" sz="3300" b="1" dirty="0">
                <a:solidFill>
                  <a:schemeClr val="tx1"/>
                </a:solidFill>
              </a:rPr>
              <a:t>совершенствование содержания </a:t>
            </a:r>
            <a:r>
              <a:rPr lang="ru-RU" sz="3300" dirty="0">
                <a:solidFill>
                  <a:schemeClr val="tx1"/>
                </a:solidFill>
              </a:rPr>
              <a:t>предметной области «Искусство» на всех уровнях общего образования</a:t>
            </a:r>
            <a:r>
              <a:rPr lang="ru-RU" sz="3300" dirty="0" smtClean="0">
                <a:solidFill>
                  <a:schemeClr val="tx1"/>
                </a:solidFill>
              </a:rPr>
              <a:t>;</a:t>
            </a:r>
            <a:endParaRPr lang="ru-RU" sz="3300" dirty="0">
              <a:solidFill>
                <a:schemeClr val="tx1"/>
              </a:solidFill>
            </a:endParaRPr>
          </a:p>
          <a:p>
            <a:r>
              <a:rPr lang="ru-RU" sz="3300" dirty="0">
                <a:solidFill>
                  <a:schemeClr val="tx1"/>
                </a:solidFill>
              </a:rPr>
              <a:t>развитие общедоступных информационных ресурсов как инструментов деятельности обучающихся и учителей</a:t>
            </a:r>
            <a:r>
              <a:rPr lang="ru-RU" sz="3300" dirty="0" smtClean="0">
                <a:solidFill>
                  <a:schemeClr val="tx1"/>
                </a:solidFill>
              </a:rPr>
              <a:t>;</a:t>
            </a:r>
            <a:endParaRPr lang="ru-RU" sz="3300" dirty="0">
              <a:solidFill>
                <a:schemeClr val="tx1"/>
              </a:solidFill>
            </a:endParaRPr>
          </a:p>
          <a:p>
            <a:r>
              <a:rPr lang="ru-RU" sz="3300" dirty="0">
                <a:solidFill>
                  <a:schemeClr val="tx1"/>
                </a:solidFill>
              </a:rPr>
              <a:t>художественное и эстетическое развитие обучающихся через обретение ими базовых умений и знаний в области искусства</a:t>
            </a:r>
            <a:r>
              <a:rPr lang="ru-RU" sz="3300" dirty="0" smtClean="0">
                <a:solidFill>
                  <a:schemeClr val="tx1"/>
                </a:solidFill>
              </a:rPr>
              <a:t>;</a:t>
            </a:r>
            <a:endParaRPr lang="ru-RU" sz="3300" dirty="0">
              <a:solidFill>
                <a:schemeClr val="tx1"/>
              </a:solidFill>
            </a:endParaRPr>
          </a:p>
          <a:p>
            <a:r>
              <a:rPr lang="ru-RU" sz="3300" dirty="0">
                <a:solidFill>
                  <a:schemeClr val="tx1"/>
                </a:solidFill>
              </a:rPr>
              <a:t>создание условий для повышения кадрового потенциала педагогических работников предметной области «Искусство».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2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106</TotalTime>
  <Words>532</Words>
  <Application>Microsoft Office PowerPoint</Application>
  <PresentationFormat>Экран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Аптека</vt:lpstr>
      <vt:lpstr> Основные направления реализации  Концепции преподавания предметной области Искусство  </vt:lpstr>
      <vt:lpstr>ПРЕДМЕТНАЯ ОБЛАСТЬ  «ИСКУССТВО» </vt:lpstr>
      <vt:lpstr>Проблемы преподавания предметной области «Искусство»</vt:lpstr>
      <vt:lpstr>Проблемы содержательного характера</vt:lpstr>
      <vt:lpstr>Проблемы методического характера </vt:lpstr>
      <vt:lpstr>Проблемы методического характера</vt:lpstr>
      <vt:lpstr>Кадровые проблемы</vt:lpstr>
      <vt:lpstr>Презентация PowerPoint</vt:lpstr>
      <vt:lpstr>Презентация PowerPoint</vt:lpstr>
      <vt:lpstr>Основные направления реализации Концепции</vt:lpstr>
      <vt:lpstr>Для достижения высокого уровня обучения необходимо: </vt:lpstr>
      <vt:lpstr>Для достижения высокого уровня обучения необходимо: </vt:lpstr>
      <vt:lpstr>Для достижения высокого уровня обучения необходимо: 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направления реализации  Концепции преподавания предметной области Искусство</dc:title>
  <dc:creator>TAHNEE</dc:creator>
  <cp:lastModifiedBy>TAHNEE</cp:lastModifiedBy>
  <cp:revision>8</cp:revision>
  <dcterms:created xsi:type="dcterms:W3CDTF">2019-12-05T02:44:02Z</dcterms:created>
  <dcterms:modified xsi:type="dcterms:W3CDTF">2019-12-05T04:30:37Z</dcterms:modified>
</cp:coreProperties>
</file>