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63292FE-07F5-41DE-9E87-F6648589712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D998BE-0DFD-4BAE-AD30-1E99EB521B7A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4%D0%B8%D1%81%D0%BF%D0%B5%D1%80%D1%81%D0%B8%D1%8F_%D1%81%D0%B2%D0%B5%D1%82%D0%B0" TargetMode="External"/><Relationship Id="rId3" Type="http://schemas.openxmlformats.org/officeDocument/2006/relationships/hyperlink" Target="https://ru.wikipedia.org/wiki/%D0%A1%D1%82%D0%B5%D0%BA%D0%BB%D0%BE" TargetMode="External"/><Relationship Id="rId7" Type="http://schemas.openxmlformats.org/officeDocument/2006/relationships/hyperlink" Target="https://ru.wikipedia.org/wiki/%D0%9F%D0%BE%D0%BA%D0%B0%D0%B7%D0%B0%D1%82%D0%B5%D0%BB%D1%8C_%D0%BF%D1%80%D0%B5%D0%BB%D0%BE%D0%BC%D0%BB%D0%B5%D0%BD%D0%B8%D1%8F" TargetMode="External"/><Relationship Id="rId2" Type="http://schemas.openxmlformats.org/officeDocument/2006/relationships/hyperlink" Target="https://ru.wikipedia.org/wiki/%D0%A5%D1%80%D1%83%D1%81%D1%82%D0%B0%D0%BB%D1%8C#cite_not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5%D1%80%D1%83%D1%81%D1%82%D0%B0%D0%BB%D1%8C#cite_note-2" TargetMode="External"/><Relationship Id="rId5" Type="http://schemas.openxmlformats.org/officeDocument/2006/relationships/hyperlink" Target="https://ru.wikipedia.org/wiki/%D0%91%D0%B0%D1%80%D0%B8%D0%B9" TargetMode="External"/><Relationship Id="rId10" Type="http://schemas.openxmlformats.org/officeDocument/2006/relationships/hyperlink" Target="https://ru.wikipedia.org/wiki/%D0%94%D1%80%D0%B0%D0%B3%D0%BE%D1%86%D0%B5%D0%BD%D0%BD%D1%8B%D0%B5_%D0%BA%D0%B0%D0%BC%D0%BD%D0%B8" TargetMode="External"/><Relationship Id="rId4" Type="http://schemas.openxmlformats.org/officeDocument/2006/relationships/hyperlink" Target="https://ru.wikipedia.org/wiki/%D0%9E%D0%BA%D1%81%D0%B8%D0%B4_%D1%81%D0%B2%D0%B8%D0%BD%D1%86%D0%B0(II)" TargetMode="External"/><Relationship Id="rId9" Type="http://schemas.openxmlformats.org/officeDocument/2006/relationships/hyperlink" Target="https://ru.wikipedia.org/wiki/%D0%9E%D0%B3%D1%80%D0%B0%D0%BD%D0%BA%D0%B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777880"/>
            <a:ext cx="5472608" cy="1080120"/>
          </a:xfrm>
        </p:spPr>
        <p:txBody>
          <a:bodyPr>
            <a:noAutofit/>
          </a:bodyPr>
          <a:lstStyle/>
          <a:p>
            <a:endParaRPr lang="ru-RU" sz="1800" b="1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196752"/>
            <a:ext cx="8496944" cy="223224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Современное выставочное искусство</a:t>
            </a:r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/>
            </a:r>
            <a:b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</a:br>
            <a:r>
              <a:rPr lang="ru-RU" sz="5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Художественное стекло</a:t>
            </a:r>
            <a:endParaRPr lang="ru-RU" sz="5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Moderno" panose="04020503020803040504" pitchFamily="8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8"/>
          <a:stretch/>
        </p:blipFill>
        <p:spPr>
          <a:xfrm>
            <a:off x="2136742" y="3377490"/>
            <a:ext cx="4680272" cy="3001954"/>
          </a:xfrm>
          <a:prstGeom prst="rect">
            <a:avLst/>
          </a:prstGeom>
          <a:effectLst>
            <a:softEdge rad="469900"/>
          </a:effectLst>
        </p:spPr>
      </p:pic>
    </p:spTree>
    <p:extLst>
      <p:ext uri="{BB962C8B-B14F-4D97-AF65-F5344CB8AC3E}">
        <p14:creationId xmlns:p14="http://schemas.microsoft.com/office/powerpoint/2010/main" val="249533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403648" y="0"/>
            <a:ext cx="5900737" cy="863600"/>
          </a:xfrm>
        </p:spPr>
        <p:txBody>
          <a:bodyPr/>
          <a:lstStyle/>
          <a:p>
            <a:r>
              <a:rPr lang="ru-RU" sz="3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Художественное</a:t>
            </a:r>
            <a:r>
              <a:rPr lang="ru-RU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 стекло</a:t>
            </a:r>
            <a:endParaRPr lang="ru-RU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Moderno" panose="04020503020803040504" pitchFamily="82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5555" y="803269"/>
            <a:ext cx="7956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Изделия </a:t>
            </a:r>
            <a:r>
              <a:rPr lang="ru-RU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стекла изготовляют выдуванием, прессованием и отливкой. В основном используется силикатное стекло, но распространены и другие виды, например, фосфатное, с помощью которого имитируют дорогое богемское стекло.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61342"/>
            <a:ext cx="4290208" cy="321765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46191"/>
            <a:ext cx="2373060" cy="32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377953" y="858838"/>
            <a:ext cx="8299322" cy="14541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Изделия из стекла  очень живо реагируют на свет, высвечивая глубину, отражая все цвета радуги. Работа художника – стекольщика необычайно сложна. Она требует высокого мастерства, чувства материала. 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62668"/>
            <a:ext cx="2304256" cy="34563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r="7230"/>
          <a:stretch/>
        </p:blipFill>
        <p:spPr>
          <a:xfrm>
            <a:off x="539552" y="3187945"/>
            <a:ext cx="4608512" cy="3046567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979712" y="192652"/>
            <a:ext cx="59014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Художественное</a:t>
            </a:r>
            <a:r>
              <a:rPr lang="ru-RU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 стекло</a:t>
            </a:r>
            <a:endParaRPr lang="ru-RU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Moderno" panose="04020503020803040504" pitchFamily="8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2081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83568" y="1000897"/>
            <a:ext cx="8155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Гутное</a:t>
            </a:r>
            <a:r>
              <a:rPr lang="ru-RU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стекло </a:t>
            </a:r>
            <a:r>
              <a:rPr lang="ru-RU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выдувное стекло, получаемое ручным способом.</a:t>
            </a:r>
            <a:endParaRPr lang="ru-RU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8"/>
          <a:stretch/>
        </p:blipFill>
        <p:spPr>
          <a:xfrm>
            <a:off x="827584" y="3685752"/>
            <a:ext cx="4075538" cy="2614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98" y="2191849"/>
            <a:ext cx="3361512" cy="2893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1931348"/>
            <a:ext cx="4793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горячем состоянии его </a:t>
            </a:r>
          </a:p>
          <a:p>
            <a:r>
              <a:rPr lang="ru-RU" sz="24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тянут, мнут, лепят, режут, присоединяют лепные детали.</a:t>
            </a:r>
            <a:endParaRPr lang="ru-RU" sz="24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763688" y="188640"/>
            <a:ext cx="59014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Художественное</a:t>
            </a:r>
            <a:r>
              <a:rPr lang="ru-RU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 стекло</a:t>
            </a:r>
            <a:endParaRPr lang="ru-RU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Moderno" panose="04020503020803040504" pitchFamily="8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60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31840" y="1043588"/>
            <a:ext cx="2554380" cy="783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Хрусталь</a:t>
            </a:r>
            <a:endParaRPr lang="ru-RU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763688" y="188640"/>
            <a:ext cx="59014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Художественное</a:t>
            </a:r>
            <a:r>
              <a:rPr lang="ru-RU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 стекло</a:t>
            </a:r>
            <a:endParaRPr lang="ru-RU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Moderno" panose="04020503020803040504" pitchFamily="82" charset="-52"/>
            </a:endParaRPr>
          </a:p>
        </p:txBody>
      </p:sp>
      <p:pic>
        <p:nvPicPr>
          <p:cNvPr id="1026" name="Picture 2" descr="https://avatars.mds.yandex.net/get-zen_doc/1875669/pub_5dc1d01e027a1500c35650ba_5dc1d064bd639600b1d664c5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01" y="1833101"/>
            <a:ext cx="768717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4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31840" y="1043588"/>
            <a:ext cx="2554380" cy="783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Хрусталь</a:t>
            </a:r>
            <a:endParaRPr lang="ru-RU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763688" y="188640"/>
            <a:ext cx="59014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Художественное</a:t>
            </a:r>
            <a:r>
              <a:rPr lang="ru-RU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 стекло</a:t>
            </a:r>
            <a:endParaRPr lang="ru-RU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Moderno" panose="04020503020803040504" pitchFamily="8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628800"/>
            <a:ext cx="8503920" cy="447024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Хрусталь</a:t>
            </a:r>
            <a:r>
              <a:rPr lang="ru-RU" dirty="0"/>
              <a:t> (от </a:t>
            </a:r>
            <a:r>
              <a:rPr lang="ru-RU" dirty="0">
                <a:solidFill>
                  <a:srgbClr val="002060"/>
                </a:solidFill>
              </a:rPr>
              <a:t>др.-</a:t>
            </a:r>
            <a:r>
              <a:rPr lang="ru-RU" dirty="0" smtClean="0">
                <a:solidFill>
                  <a:srgbClr val="002060"/>
                </a:solidFill>
              </a:rPr>
              <a:t>греч. </a:t>
            </a:r>
            <a:r>
              <a:rPr lang="ru-RU" dirty="0" err="1" smtClean="0"/>
              <a:t>κρύστ</a:t>
            </a:r>
            <a:r>
              <a:rPr lang="ru-RU" dirty="0" smtClean="0"/>
              <a:t>αλλος</a:t>
            </a:r>
            <a:r>
              <a:rPr lang="ru-RU" dirty="0"/>
              <a:t> </a:t>
            </a:r>
            <a:r>
              <a:rPr lang="ru-RU" dirty="0" smtClean="0"/>
              <a:t>— лёд</a:t>
            </a:r>
            <a:r>
              <a:rPr lang="ru-RU" baseline="30000" dirty="0" smtClean="0">
                <a:hlinkClick r:id="rId2"/>
              </a:rPr>
              <a:t>[1]</a:t>
            </a:r>
            <a:r>
              <a:rPr lang="ru-RU" dirty="0" smtClean="0"/>
              <a:t>)</a:t>
            </a:r>
            <a:r>
              <a:rPr lang="ru-RU" dirty="0"/>
              <a:t> — особый вид </a:t>
            </a:r>
            <a:r>
              <a:rPr lang="ru-RU" dirty="0">
                <a:hlinkClick r:id="rId3" tooltip="Стекло"/>
              </a:rPr>
              <a:t>стекла</a:t>
            </a:r>
            <a:r>
              <a:rPr lang="ru-RU" dirty="0"/>
              <a:t>, содержащий не менее 24 % </a:t>
            </a:r>
            <a:r>
              <a:rPr lang="ru-RU" dirty="0">
                <a:hlinkClick r:id="rId4" tooltip="Оксид свинца(II)"/>
              </a:rPr>
              <a:t>окиси свинца</a:t>
            </a:r>
            <a:r>
              <a:rPr lang="ru-RU" dirty="0"/>
              <a:t> </a:t>
            </a:r>
            <a:r>
              <a:rPr lang="ru-RU" i="1" dirty="0"/>
              <a:t>(PbO)</a:t>
            </a:r>
            <a:r>
              <a:rPr lang="ru-RU" dirty="0"/>
              <a:t> (или окиси </a:t>
            </a:r>
            <a:r>
              <a:rPr lang="ru-RU" dirty="0">
                <a:hlinkClick r:id="rId5" tooltip="Барий"/>
              </a:rPr>
              <a:t>бария</a:t>
            </a:r>
            <a:r>
              <a:rPr lang="ru-RU" dirty="0"/>
              <a:t> </a:t>
            </a:r>
            <a:r>
              <a:rPr lang="ru-RU" i="1" dirty="0"/>
              <a:t>(BaO))</a:t>
            </a:r>
            <a:r>
              <a:rPr lang="ru-RU" baseline="30000" dirty="0">
                <a:hlinkClick r:id="rId6"/>
              </a:rPr>
              <a:t>[2]</a:t>
            </a:r>
            <a:r>
              <a:rPr lang="ru-RU" dirty="0"/>
              <a:t>. Добавка оксида свинца увеличивает </a:t>
            </a:r>
            <a:r>
              <a:rPr lang="ru-RU" dirty="0">
                <a:hlinkClick r:id="rId7" tooltip="Показатель преломления"/>
              </a:rPr>
              <a:t>показатель преломления</a:t>
            </a:r>
            <a:r>
              <a:rPr lang="ru-RU" dirty="0"/>
              <a:t> стекла и </a:t>
            </a:r>
            <a:r>
              <a:rPr lang="ru-RU" dirty="0">
                <a:hlinkClick r:id="rId8" tooltip="Дисперсия света"/>
              </a:rPr>
              <a:t>дисперсию света</a:t>
            </a:r>
            <a:r>
              <a:rPr lang="ru-RU" dirty="0"/>
              <a:t> в нём (с ювелирной точки зрения — «игру цвета», «огонь»). Добавка оксида бария в основном увеличивает только показатель преломления. Добавка оксида свинца также увеличивает пластические свойства стекла и, соответственно, возможности по его обработке — огранке, резьбе и т. п. </a:t>
            </a:r>
            <a:r>
              <a:rPr lang="ru-RU" dirty="0">
                <a:hlinkClick r:id="rId9" tooltip="Огранка"/>
              </a:rPr>
              <a:t>Огранка</a:t>
            </a:r>
            <a:r>
              <a:rPr lang="ru-RU" dirty="0"/>
              <a:t> хрусталя, подобно огранке </a:t>
            </a:r>
            <a:r>
              <a:rPr lang="ru-RU" dirty="0">
                <a:hlinkClick r:id="rId10" tooltip="Драгоценные камни"/>
              </a:rPr>
              <a:t>драгоценных камней</a:t>
            </a:r>
            <a:r>
              <a:rPr lang="ru-RU" dirty="0"/>
              <a:t>, позволяет хрусталю в полной мере проявить свойства,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22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85772" y="628923"/>
            <a:ext cx="2194340" cy="78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Витраж</a:t>
            </a:r>
            <a:endParaRPr lang="ru-RU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2052"/>
            <a:ext cx="8064896" cy="547931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838945" y="44624"/>
            <a:ext cx="59014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Художественное</a:t>
            </a:r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 стекло</a:t>
            </a:r>
            <a:endParaRPr lang="ru-RU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Moderno" panose="04020503020803040504" pitchFamily="8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75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99592" y="836712"/>
            <a:ext cx="78109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Витраж в современном интерьере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r="10088" b="2445"/>
          <a:stretch/>
        </p:blipFill>
        <p:spPr>
          <a:xfrm>
            <a:off x="251520" y="1904276"/>
            <a:ext cx="5194275" cy="39955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1" t="5900" r="11151"/>
          <a:stretch/>
        </p:blipFill>
        <p:spPr>
          <a:xfrm>
            <a:off x="5678890" y="1920758"/>
            <a:ext cx="3285598" cy="397911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763688" y="188640"/>
            <a:ext cx="59014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Художественное</a:t>
            </a:r>
            <a:r>
              <a:rPr lang="ru-RU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Moderno" panose="04020503020803040504" pitchFamily="82" charset="-52"/>
              </a:rPr>
              <a:t> стекло</a:t>
            </a:r>
            <a:endParaRPr lang="ru-RU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Moderno" panose="04020503020803040504" pitchFamily="8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379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</TotalTime>
  <Words>85</Words>
  <Application>Microsoft Office PowerPoint</Application>
  <PresentationFormat>Экран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Официальная</vt:lpstr>
      <vt:lpstr>Современное выставочное искусство Художественное стекло</vt:lpstr>
      <vt:lpstr>Художественное стекло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Современное выставочное искусство Художественное стекло</dc:title>
  <dc:creator>TAHNEE</dc:creator>
  <cp:lastModifiedBy>TAHNEE</cp:lastModifiedBy>
  <cp:revision>2</cp:revision>
  <dcterms:created xsi:type="dcterms:W3CDTF">2020-04-22T03:52:41Z</dcterms:created>
  <dcterms:modified xsi:type="dcterms:W3CDTF">2020-04-22T04:07:00Z</dcterms:modified>
</cp:coreProperties>
</file>