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52" r:id="rId2"/>
    <p:sldMasterId id="2147483864" r:id="rId3"/>
    <p:sldMasterId id="2147483876" r:id="rId4"/>
  </p:sldMasterIdLst>
  <p:notesMasterIdLst>
    <p:notesMasterId r:id="rId19"/>
  </p:notesMasterIdLst>
  <p:sldIdLst>
    <p:sldId id="257" r:id="rId5"/>
    <p:sldId id="268" r:id="rId6"/>
    <p:sldId id="265" r:id="rId7"/>
    <p:sldId id="269" r:id="rId8"/>
    <p:sldId id="264" r:id="rId9"/>
    <p:sldId id="270" r:id="rId10"/>
    <p:sldId id="272" r:id="rId11"/>
    <p:sldId id="274" r:id="rId12"/>
    <p:sldId id="276" r:id="rId13"/>
    <p:sldId id="278" r:id="rId14"/>
    <p:sldId id="282" r:id="rId15"/>
    <p:sldId id="280" r:id="rId16"/>
    <p:sldId id="281" r:id="rId17"/>
    <p:sldId id="28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2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896C4-1F19-4A31-B30D-0AA1D8A3E2E0}" type="datetimeFigureOut">
              <a:rPr lang="ru-RU" smtClean="0"/>
              <a:pPr/>
              <a:t>10.01.2022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7D419-529C-4CE3-BD2B-90C825F96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6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A7136-CE7A-45C8-8B43-0641A950D905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>
                <a:solidFill>
                  <a:prstClr val="white"/>
                </a:solidFill>
              </a:rPr>
              <a:pPr/>
              <a:t>10.01.2022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27984" y="285728"/>
            <a:ext cx="4716016" cy="2927248"/>
          </a:xfrm>
        </p:spPr>
        <p:txBody>
          <a:bodyPr/>
          <a:lstStyle/>
          <a:p>
            <a:pPr algn="l"/>
            <a:r>
              <a:rPr lang="ru-RU" dirty="0"/>
              <a:t> 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0374" y="1772816"/>
            <a:ext cx="4975721" cy="3312368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ru-RU" sz="6600" b="1" i="1" dirty="0" smtClean="0">
                <a:solidFill>
                  <a:schemeClr val="tx2"/>
                </a:solidFill>
                <a:latin typeface="Arial Black" pitchFamily="34" charset="0"/>
              </a:rPr>
              <a:t>  </a:t>
            </a:r>
            <a:r>
              <a:rPr lang="ru-RU" sz="6600" b="1" i="1" dirty="0" smtClean="0">
                <a:solidFill>
                  <a:schemeClr val="tx2"/>
                </a:solidFill>
                <a:latin typeface="Arial Black" pitchFamily="34" charset="0"/>
              </a:rPr>
              <a:t> </a:t>
            </a:r>
            <a:r>
              <a:rPr lang="ru-RU" sz="5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«Образ </a:t>
            </a:r>
            <a:r>
              <a:rPr lang="ru-RU" sz="5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человека – главная тема в искусстве»</a:t>
            </a:r>
            <a:endParaRPr lang="ru-RU" sz="72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15362" name="AutoShape 2" descr="http://www.artrenewal.org/artwork/085/85/12654/portrait_of_a_chambermaid-larg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364" name="Picture 4" descr="http://cs.pikabu.ru/post_img/2013/04/20/5/1366439765_1719367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620688"/>
            <a:ext cx="4464496" cy="5433930"/>
          </a:xfrm>
          <a:prstGeom prst="rect">
            <a:avLst/>
          </a:prstGeom>
          <a:noFill/>
          <a:effectLst>
            <a:softEdge rad="647700"/>
          </a:effectLst>
        </p:spPr>
      </p:pic>
    </p:spTree>
    <p:extLst>
      <p:ext uri="{BB962C8B-B14F-4D97-AF65-F5344CB8AC3E}">
        <p14:creationId xmlns:p14="http://schemas.microsoft.com/office/powerpoint/2010/main" val="198029217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2"/>
          </p:nvPr>
        </p:nvSpPr>
        <p:spPr>
          <a:xfrm>
            <a:off x="467544" y="690752"/>
            <a:ext cx="4213702" cy="5258528"/>
          </a:xfrm>
        </p:spPr>
        <p:txBody>
          <a:bodyPr>
            <a:noAutofit/>
          </a:bodyPr>
          <a:lstStyle/>
          <a:p>
            <a:r>
              <a:rPr lang="ru-RU" sz="2800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Парадный</a:t>
            </a:r>
            <a:r>
              <a:rPr lang="ru-RU" sz="28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портрет </a:t>
            </a:r>
            <a:r>
              <a:rPr lang="ru-RU" sz="2400" b="1" dirty="0" smtClean="0">
                <a:solidFill>
                  <a:schemeClr val="tx1"/>
                </a:solidFill>
              </a:rPr>
              <a:t>обычно имел целью показать общественное положение героя. Такие картины носят приподнятый, торжественный характер.</a:t>
            </a:r>
          </a:p>
          <a:p>
            <a:r>
              <a:rPr lang="ru-RU" sz="2400" b="1" dirty="0" smtClean="0">
                <a:solidFill>
                  <a:schemeClr val="tx1"/>
                </a:solidFill>
              </a:rPr>
              <a:t>В парадном портрете       Е. В. Давыдова сплавлены воедино воинская доблесть и светское </a:t>
            </a:r>
            <a:r>
              <a:rPr lang="ru-RU" sz="2400" b="1" dirty="0" smtClean="0">
                <a:solidFill>
                  <a:schemeClr val="tx1"/>
                </a:solidFill>
              </a:rPr>
              <a:t>изящество.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857752" y="5929330"/>
            <a:ext cx="39116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О. А. Кипренский. </a:t>
            </a:r>
          </a:p>
          <a:p>
            <a:r>
              <a:rPr lang="ru-RU" dirty="0"/>
              <a:t>Портрет Е. В. Давыдова. </a:t>
            </a:r>
            <a:r>
              <a:rPr lang="ru-RU" sz="1400" dirty="0"/>
              <a:t>Масло. </a:t>
            </a:r>
          </a:p>
          <a:p>
            <a:r>
              <a:rPr lang="ru-RU" sz="1400" dirty="0"/>
              <a:t>Россия. </a:t>
            </a:r>
            <a:r>
              <a:rPr lang="en-US" sz="1400" dirty="0"/>
              <a:t>XIX</a:t>
            </a:r>
            <a:r>
              <a:rPr lang="ru-RU" sz="1400" dirty="0"/>
              <a:t> в.</a:t>
            </a:r>
          </a:p>
        </p:txBody>
      </p:sp>
      <p:pic>
        <p:nvPicPr>
          <p:cNvPr id="4098" name="Picture 2" descr="http://allart.biz/up/photos/album/K/Kiprenskii%20Orest/kiprenskii_davyido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404664"/>
            <a:ext cx="3977150" cy="5544616"/>
          </a:xfrm>
          <a:prstGeom prst="rect">
            <a:avLst/>
          </a:prstGeom>
          <a:noFill/>
        </p:spPr>
      </p:pic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5148064" y="836712"/>
            <a:ext cx="1557536" cy="533548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928804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http://dic.academic.ru/pictures/wiki/files/82/Rokotov_ekaterin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83673"/>
            <a:ext cx="4320480" cy="5719529"/>
          </a:xfrm>
          <a:prstGeom prst="rect">
            <a:avLst/>
          </a:prstGeom>
          <a:noFill/>
        </p:spPr>
      </p:pic>
      <p:pic>
        <p:nvPicPr>
          <p:cNvPr id="3076" name="Picture 4" descr="http://anahnu.ucoz.ru/_ph/2/6352459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548680"/>
            <a:ext cx="3744416" cy="5616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242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67544" y="367664"/>
            <a:ext cx="4258888" cy="5943600"/>
          </a:xfrm>
        </p:spPr>
        <p:txBody>
          <a:bodyPr>
            <a:noAutofit/>
          </a:bodyPr>
          <a:lstStyle/>
          <a:p>
            <a:r>
              <a:rPr lang="ru-RU" sz="28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ru-RU" sz="2800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камерном</a:t>
            </a:r>
            <a:r>
              <a:rPr lang="ru-RU" sz="28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портрете </a:t>
            </a:r>
            <a:r>
              <a:rPr lang="ru-RU" sz="2400" b="1" dirty="0" smtClean="0">
                <a:solidFill>
                  <a:schemeClr val="tx1"/>
                </a:solidFill>
              </a:rPr>
              <a:t>большое внимание уделялось индивидуальным особенностям человека. Лицо обычно приближено к  зрителю, доверительно раскрывая внутренний мир героя. </a:t>
            </a:r>
            <a:r>
              <a:rPr lang="ru-RU" sz="2400" b="1" dirty="0" smtClean="0">
                <a:solidFill>
                  <a:schemeClr val="tx1"/>
                </a:solidFill>
              </a:rPr>
              <a:t>Портрет </a:t>
            </a:r>
            <a:r>
              <a:rPr lang="ru-RU" sz="2400" b="1" dirty="0" smtClean="0">
                <a:solidFill>
                  <a:schemeClr val="tx1"/>
                </a:solidFill>
              </a:rPr>
              <a:t>Марии Лопухиной – самый знаменитый из портретов – образов юности, задумчивой и  загадочной девушки в белом платье на фоне пейзажа </a:t>
            </a:r>
          </a:p>
          <a:p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://ua.convdocs.org/pars_docs/refs/218/217712/217712_html_m404425b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6672" y="836712"/>
            <a:ext cx="3969960" cy="5049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368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39552" y="0"/>
            <a:ext cx="8071048" cy="58052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 </a:t>
            </a:r>
            <a:endParaRPr lang="ru-RU" sz="4000" b="1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>
              <a:buNone/>
            </a:pPr>
            <a:r>
              <a:rPr lang="ru-RU" sz="4000" b="1" dirty="0" smtClean="0">
                <a:solidFill>
                  <a:schemeClr val="tx1"/>
                </a:solidFill>
                <a:ea typeface="+mj-ea"/>
                <a:cs typeface="+mj-cs"/>
              </a:rPr>
              <a:t>Вывод</a:t>
            </a:r>
            <a:r>
              <a:rPr lang="ru-RU" sz="4000" b="1" dirty="0">
                <a:solidFill>
                  <a:schemeClr val="tx1"/>
                </a:solidFill>
                <a:ea typeface="+mj-ea"/>
                <a:cs typeface="+mj-cs"/>
              </a:rPr>
              <a:t>: </a:t>
            </a:r>
            <a:endParaRPr lang="ru-RU" sz="4000" b="1" dirty="0" smtClean="0">
              <a:solidFill>
                <a:schemeClr val="tx1"/>
              </a:solidFill>
              <a:ea typeface="+mj-ea"/>
              <a:cs typeface="+mj-cs"/>
            </a:endParaRPr>
          </a:p>
          <a:p>
            <a:pPr>
              <a:buNone/>
            </a:pPr>
            <a:r>
              <a:rPr lang="ru-RU" sz="4000" b="1" dirty="0" smtClean="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ru-RU" sz="4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Портрет</a:t>
            </a:r>
            <a:r>
              <a:rPr lang="ru-RU" sz="4000" b="1" i="1" dirty="0" smtClean="0">
                <a:ea typeface="+mj-ea"/>
                <a:cs typeface="+mj-cs"/>
              </a:rPr>
              <a:t> </a:t>
            </a:r>
            <a:r>
              <a:rPr lang="ru-RU" sz="3200" b="1" dirty="0" smtClean="0">
                <a:solidFill>
                  <a:schemeClr val="tx1"/>
                </a:solidFill>
                <a:ea typeface="+mj-ea"/>
                <a:cs typeface="+mj-cs"/>
              </a:rPr>
              <a:t>- это </a:t>
            </a:r>
            <a:r>
              <a:rPr lang="ru-RU" sz="3200" b="1" dirty="0">
                <a:solidFill>
                  <a:schemeClr val="tx1"/>
                </a:solidFill>
                <a:ea typeface="+mj-ea"/>
                <a:cs typeface="+mj-cs"/>
              </a:rPr>
              <a:t>художественный образ человека. </a:t>
            </a:r>
            <a:endParaRPr lang="ru-RU" sz="3200" b="1" dirty="0" smtClean="0">
              <a:solidFill>
                <a:schemeClr val="tx1"/>
              </a:solidFill>
              <a:ea typeface="+mj-ea"/>
              <a:cs typeface="+mj-cs"/>
            </a:endParaRPr>
          </a:p>
          <a:p>
            <a:pPr>
              <a:buNone/>
            </a:pPr>
            <a:r>
              <a:rPr lang="ru-RU" sz="3200" b="1" dirty="0" smtClean="0">
                <a:solidFill>
                  <a:schemeClr val="tx1"/>
                </a:solidFill>
                <a:ea typeface="+mj-ea"/>
                <a:cs typeface="+mj-cs"/>
              </a:rPr>
              <a:t> В </a:t>
            </a:r>
            <a:r>
              <a:rPr lang="ru-RU" sz="3200" b="1" dirty="0">
                <a:solidFill>
                  <a:schemeClr val="tx1"/>
                </a:solidFill>
                <a:ea typeface="+mj-ea"/>
                <a:cs typeface="+mj-cs"/>
              </a:rPr>
              <a:t>нем должна ощущаться конкретная личность с присущими ей , и только ей, особенностями внешности, </a:t>
            </a:r>
            <a:r>
              <a:rPr lang="ru-RU" sz="3200" b="1" dirty="0" smtClean="0">
                <a:solidFill>
                  <a:schemeClr val="tx1"/>
                </a:solidFill>
                <a:ea typeface="+mj-ea"/>
                <a:cs typeface="+mj-cs"/>
              </a:rPr>
              <a:t>психологии, </a:t>
            </a:r>
            <a:r>
              <a:rPr lang="ru-RU" sz="3200" b="1" dirty="0">
                <a:solidFill>
                  <a:schemeClr val="tx1"/>
                </a:solidFill>
                <a:ea typeface="+mj-ea"/>
                <a:cs typeface="+mj-cs"/>
              </a:rPr>
              <a:t>нравственного </a:t>
            </a:r>
            <a:r>
              <a:rPr lang="ru-RU" sz="3200" b="1" dirty="0" smtClean="0">
                <a:solidFill>
                  <a:schemeClr val="tx1"/>
                </a:solidFill>
                <a:ea typeface="+mj-ea"/>
                <a:cs typeface="+mj-cs"/>
              </a:rPr>
              <a:t>облика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039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7200" y="457199"/>
            <a:ext cx="8365476" cy="7687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b="1" i="1" u="sng" dirty="0" smtClean="0"/>
              <a:t>Задание:</a:t>
            </a:r>
            <a:r>
              <a:rPr lang="ru-RU" sz="2800" b="1" i="1" dirty="0" smtClean="0"/>
              <a:t> выполнить портрет древней египтянки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622876" y="3244334"/>
            <a:ext cx="3898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b="1" dirty="0" err="1"/>
              <a:t>К.И.Айвазовский</a:t>
            </a:r>
            <a:r>
              <a:rPr lang="ru-RU" b="1" dirty="0"/>
              <a:t> «Девятый вал»</a:t>
            </a:r>
            <a:endParaRPr lang="ru-RU" b="1" dirty="0"/>
          </a:p>
        </p:txBody>
      </p:sp>
      <p:pic>
        <p:nvPicPr>
          <p:cNvPr id="1026" name="Picture 2" descr="https://krot.mobi/uploads/posts/2021-03/1615461263_33-p-tatu-eskiz-kleopatra-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055" y="1673041"/>
            <a:ext cx="3862564" cy="5092707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М.видео\Desktop\др егип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73041"/>
            <a:ext cx="3669872" cy="4893163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31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692696"/>
            <a:ext cx="8435280" cy="5762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 smtClean="0"/>
              <a:t>    </a:t>
            </a:r>
            <a:r>
              <a:rPr lang="ru-RU" sz="1600" dirty="0" smtClean="0"/>
              <a:t>		</a:t>
            </a:r>
            <a:r>
              <a:rPr lang="ru-RU" sz="4000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Портрет</a:t>
            </a:r>
            <a:r>
              <a:rPr lang="ru-RU" sz="32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</a:rPr>
              <a:t> </a:t>
            </a:r>
            <a:r>
              <a:rPr lang="ru-RU" sz="3200" b="1" dirty="0" smtClean="0">
                <a:solidFill>
                  <a:schemeClr val="tx1"/>
                </a:solidFill>
                <a:latin typeface="Calibri Light" pitchFamily="34" charset="0"/>
              </a:rPr>
              <a:t>–</a:t>
            </a: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</a:rPr>
              <a:t> </a:t>
            </a:r>
            <a:r>
              <a:rPr lang="ru-RU" sz="32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изображение человека или группы людей в произведениях </a:t>
            </a:r>
            <a:r>
              <a:rPr lang="ru-RU" sz="32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живописи, скульптуры</a:t>
            </a:r>
            <a:r>
              <a:rPr lang="ru-RU" sz="32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графики. </a:t>
            </a:r>
            <a:endParaRPr lang="ru-RU" sz="3200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buNone/>
            </a:pPr>
            <a:r>
              <a:rPr lang="ru-RU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</a:t>
            </a:r>
            <a:r>
              <a:rPr lang="ru-RU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</a:t>
            </a:r>
            <a:r>
              <a:rPr lang="ru-RU" sz="32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Необходимое </a:t>
            </a:r>
            <a:r>
              <a:rPr lang="ru-RU" sz="32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требование, предъявляемое к портрету, </a:t>
            </a:r>
            <a:r>
              <a:rPr lang="ru-RU" sz="3200" b="1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передача индивидуального сходства.</a:t>
            </a:r>
          </a:p>
          <a:p>
            <a:pPr>
              <a:buNone/>
            </a:pPr>
            <a:r>
              <a:rPr lang="ru-RU" sz="32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		Само </a:t>
            </a:r>
            <a:r>
              <a:rPr lang="ru-RU" sz="32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слово «портрет» произошло от латинского. Его можно перевести как </a:t>
            </a:r>
            <a:r>
              <a:rPr lang="ru-RU" sz="32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«извлечение сущности», </a:t>
            </a:r>
            <a:r>
              <a:rPr lang="ru-RU" sz="32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т.е. выявление внутреннего содержания.</a:t>
            </a:r>
            <a:endParaRPr lang="ru-RU" sz="32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52400"/>
            <a:ext cx="7571184" cy="32427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37096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25808" y="620688"/>
            <a:ext cx="4606232" cy="5491367"/>
          </a:xfrm>
        </p:spPr>
        <p:txBody>
          <a:bodyPr>
            <a:noAutofit/>
          </a:bodyPr>
          <a:lstStyle/>
          <a:p>
            <a:r>
              <a:rPr lang="ru-RU" sz="2400" b="1" i="1" dirty="0" smtClean="0">
                <a:solidFill>
                  <a:schemeClr val="tx1"/>
                </a:solidFill>
              </a:rPr>
              <a:t>Искусство донесло до нас лица разных эпох и народов. Мы видим их такими, какими они представляли себя, но каждое изображение для нас – нечто большее, чем сходство с одним человеком. В каждом образе можно увидеть идеалы эпохи, понимание окружающего мира, характер жизни. </a:t>
            </a:r>
            <a:endParaRPr lang="ru-RU" sz="2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072066" y="6093296"/>
            <a:ext cx="359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Ф. </a:t>
            </a:r>
            <a:r>
              <a:rPr lang="ru-RU" dirty="0" err="1"/>
              <a:t>Липпи</a:t>
            </a:r>
            <a:r>
              <a:rPr lang="ru-RU" dirty="0"/>
              <a:t>. Фрагмент храмовой </a:t>
            </a:r>
          </a:p>
          <a:p>
            <a:r>
              <a:rPr lang="ru-RU" dirty="0"/>
              <a:t>Росписи. Фреска. Италия. </a:t>
            </a:r>
            <a:r>
              <a:rPr lang="en-US" dirty="0"/>
              <a:t>XV</a:t>
            </a:r>
            <a:r>
              <a:rPr lang="ru-RU" dirty="0"/>
              <a:t> в.</a:t>
            </a:r>
          </a:p>
        </p:txBody>
      </p:sp>
      <p:pic>
        <p:nvPicPr>
          <p:cNvPr id="12290" name="Picture 2" descr="http://render.globalgallery.com/images/278241--6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404664"/>
            <a:ext cx="3991523" cy="5688632"/>
          </a:xfrm>
          <a:prstGeom prst="rect">
            <a:avLst/>
          </a:prstGeom>
          <a:noFill/>
        </p:spPr>
      </p:pic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61827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996952"/>
            <a:ext cx="5328592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i="1" dirty="0" smtClean="0">
                <a:solidFill>
                  <a:schemeClr val="tx1"/>
                </a:solidFill>
              </a:rPr>
              <a:t>Искусство </a:t>
            </a:r>
            <a:r>
              <a:rPr lang="ru-RU" sz="2800" b="1" i="1" dirty="0" smtClean="0">
                <a:solidFill>
                  <a:schemeClr val="tx1"/>
                </a:solidFill>
              </a:rPr>
              <a:t>портрета зародилось несколько тысячелетий назад. Первые портреты были созданы египтянами. Одним из известных портретов того времени является портрет </a:t>
            </a:r>
            <a:r>
              <a:rPr lang="ru-RU" sz="2800" b="1" i="1" dirty="0" err="1" smtClean="0">
                <a:solidFill>
                  <a:schemeClr val="tx1"/>
                </a:solidFill>
              </a:rPr>
              <a:t>Нефертити</a:t>
            </a:r>
            <a:r>
              <a:rPr lang="ru-RU" sz="2800" b="1" i="1" dirty="0" smtClean="0">
                <a:solidFill>
                  <a:schemeClr val="tx1"/>
                </a:solidFill>
              </a:rPr>
              <a:t>.</a:t>
            </a:r>
            <a:endParaRPr lang="ru-RU" sz="2800" b="1" i="1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1270" name="Picture 6" descr="http://www.chuchotezvous.ru/images/stories/history/historical-figures/nefertiti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908720"/>
            <a:ext cx="3408378" cy="5112568"/>
          </a:xfrm>
          <a:prstGeom prst="rect">
            <a:avLst/>
          </a:prstGeom>
          <a:noFill/>
        </p:spPr>
      </p:pic>
      <p:pic>
        <p:nvPicPr>
          <p:cNvPr id="11268" name="Picture 4" descr="http://image.tsn.ua/media/images2/300x300/Nov2007/2949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60648"/>
            <a:ext cx="2808312" cy="28083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136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67544" y="692696"/>
            <a:ext cx="4390208" cy="5618568"/>
          </a:xfrm>
        </p:spPr>
        <p:txBody>
          <a:bodyPr>
            <a:noAutofit/>
          </a:bodyPr>
          <a:lstStyle/>
          <a:p>
            <a:r>
              <a:rPr lang="ru-RU" sz="2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раскопках в </a:t>
            </a:r>
            <a:r>
              <a:rPr lang="ru-RU" sz="2400" b="1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Фаюме</a:t>
            </a:r>
            <a:r>
              <a:rPr lang="ru-RU" sz="2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около Каира, были найдены дощечки с портретами, выполненными восковыми красками. Перед поражёнными исследователями предстали ошеломляющие реалистичные образы людей, живших </a:t>
            </a:r>
            <a:r>
              <a:rPr lang="ru-RU" sz="2400" b="1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две тысячи лет</a:t>
            </a:r>
            <a:r>
              <a:rPr lang="ru-RU" sz="2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тому назад. </a:t>
            </a:r>
            <a:endParaRPr lang="ru-RU" sz="2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 descr="http://www.namespedia.com/image/Prist_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5511" y="548680"/>
            <a:ext cx="3351624" cy="5877272"/>
          </a:xfrm>
          <a:prstGeom prst="rect">
            <a:avLst/>
          </a:prstGeom>
          <a:noFill/>
        </p:spPr>
      </p:pic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2915816" y="457200"/>
            <a:ext cx="4824536" cy="433995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904324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ancientrome.ru/art/artwork/sculp/rom/republic/statesman/iulius-caesar/iul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2751" y="476672"/>
            <a:ext cx="4831737" cy="6120680"/>
          </a:xfrm>
          <a:prstGeom prst="rect">
            <a:avLst/>
          </a:prstGeom>
          <a:noFill/>
        </p:spPr>
      </p:pic>
      <p:sp>
        <p:nvSpPr>
          <p:cNvPr id="7" name="Содержимое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23528" y="1052736"/>
            <a:ext cx="3816424" cy="5158932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chemeClr val="tx1"/>
                </a:solidFill>
              </a:rPr>
              <a:t>Для римского портрета характерно с самого начала пристальное внимание к изображению индивидуальных </a:t>
            </a:r>
            <a:r>
              <a:rPr lang="ru-RU" sz="3200" b="1" dirty="0" smtClean="0">
                <a:solidFill>
                  <a:schemeClr val="tx1"/>
                </a:solidFill>
              </a:rPr>
              <a:t>черт.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333341" y="6021288"/>
            <a:ext cx="381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prstClr val="white"/>
                </a:solidFill>
              </a:rPr>
              <a:t>Портрет императора Филиппа</a:t>
            </a:r>
          </a:p>
          <a:p>
            <a:r>
              <a:rPr lang="ru-RU" b="1" dirty="0">
                <a:solidFill>
                  <a:prstClr val="white"/>
                </a:solidFill>
              </a:rPr>
              <a:t>Мрамор. Древний Рим. </a:t>
            </a:r>
            <a:r>
              <a:rPr lang="en-US" b="1" dirty="0">
                <a:solidFill>
                  <a:prstClr val="white"/>
                </a:solidFill>
              </a:rPr>
              <a:t>I</a:t>
            </a:r>
            <a:r>
              <a:rPr lang="ru-RU" b="1" dirty="0">
                <a:solidFill>
                  <a:prstClr val="white"/>
                </a:solidFill>
              </a:rPr>
              <a:t> в.</a:t>
            </a:r>
          </a:p>
        </p:txBody>
      </p:sp>
    </p:spTree>
    <p:extLst>
      <p:ext uri="{BB962C8B-B14F-4D97-AF65-F5344CB8AC3E}">
        <p14:creationId xmlns:p14="http://schemas.microsoft.com/office/powerpoint/2010/main" val="176778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901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3200" b="1" dirty="0" smtClean="0"/>
              <a:t>   </a:t>
            </a:r>
            <a:r>
              <a:rPr lang="ru-RU" sz="32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русском искусстве художники впервые обратились к созданию </a:t>
            </a:r>
            <a:r>
              <a:rPr lang="ru-RU" sz="3200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портретов в </a:t>
            </a:r>
            <a:r>
              <a:rPr lang="en-US" sz="3200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XVII</a:t>
            </a:r>
            <a:r>
              <a:rPr lang="ru-RU" sz="3200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в. </a:t>
            </a:r>
            <a:r>
              <a:rPr lang="ru-RU" sz="32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вначале писали их точно таким же методом как иконы, - на доске темперными красками. Такие портреты называли парсунами, от слова «персона».</a:t>
            </a:r>
          </a:p>
          <a:p>
            <a:pPr>
              <a:buNone/>
            </a:pPr>
            <a:r>
              <a:rPr lang="ru-RU" sz="32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Со времени Петра </a:t>
            </a:r>
            <a:r>
              <a:rPr lang="en-US" sz="32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lang="ru-RU" sz="32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портретное искусство в России стало развиваться стремительно</a:t>
            </a:r>
            <a:endParaRPr lang="ru-RU" sz="32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152400"/>
            <a:ext cx="7427168" cy="32427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774163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1403648" y="5733256"/>
            <a:ext cx="6512511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Парсуна</a:t>
            </a:r>
            <a:br>
              <a:rPr lang="ru-RU" sz="3200" dirty="0" smtClean="0">
                <a:solidFill>
                  <a:schemeClr val="tx1"/>
                </a:solidFill>
              </a:rPr>
            </a:br>
            <a:r>
              <a:rPr lang="ru-RU" sz="3200" dirty="0" smtClean="0">
                <a:solidFill>
                  <a:schemeClr val="tx1"/>
                </a:solidFill>
              </a:rPr>
              <a:t>Россия ,17 век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6146" name="Picture 2" descr="http://upyourpic.org/images/201312/gyv3y5pzs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95358"/>
            <a:ext cx="3566808" cy="5256584"/>
          </a:xfrm>
          <a:prstGeom prst="rect">
            <a:avLst/>
          </a:prstGeom>
          <a:noFill/>
        </p:spPr>
      </p:pic>
      <p:pic>
        <p:nvPicPr>
          <p:cNvPr id="6148" name="Picture 4" descr="http://images-mediawiki-sites.thefullwiki.org/07/3/2/6/88071113540971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2903" y="611382"/>
            <a:ext cx="4124093" cy="5040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624318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18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ru-RU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 </a:t>
            </a:r>
            <a:r>
              <a:rPr lang="ru-RU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концу </a:t>
            </a:r>
            <a:r>
              <a:rPr lang="en-US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XVIII</a:t>
            </a:r>
            <a:r>
              <a:rPr lang="ru-RU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в.</a:t>
            </a:r>
            <a:r>
              <a:rPr lang="ru-RU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Русские живописцы достигли совершенного мастерства.</a:t>
            </a:r>
          </a:p>
          <a:p>
            <a:pPr marL="0" indent="0">
              <a:buNone/>
            </a:pPr>
            <a:r>
              <a:rPr lang="ru-RU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Портреты </a:t>
            </a:r>
            <a:r>
              <a:rPr lang="ru-RU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было принято делить на </a:t>
            </a:r>
            <a:r>
              <a:rPr lang="ru-RU" sz="4400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парадные</a:t>
            </a:r>
            <a:r>
              <a:rPr lang="ru-RU" sz="4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ru-RU" sz="4400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камерные.</a:t>
            </a:r>
            <a:endParaRPr lang="ru-RU" sz="44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52400"/>
            <a:ext cx="7787208" cy="61230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85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357</Words>
  <Application>Microsoft Office PowerPoint</Application>
  <PresentationFormat>Экран (4:3)</PresentationFormat>
  <Paragraphs>31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Бумажная</vt:lpstr>
      <vt:lpstr>1_Бумажная</vt:lpstr>
      <vt:lpstr>2_Бумажная</vt:lpstr>
      <vt:lpstr>3_Бумажная</vt:lpstr>
      <vt:lpstr>   «Образ человека – главная тема в искусстве»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Парсуна Россия ,17 век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Образ человека – главная тема в искусстве</dc:title>
  <dc:creator>Darima</dc:creator>
  <cp:lastModifiedBy>TAHNEE</cp:lastModifiedBy>
  <cp:revision>27</cp:revision>
  <dcterms:created xsi:type="dcterms:W3CDTF">2015-01-11T16:19:00Z</dcterms:created>
  <dcterms:modified xsi:type="dcterms:W3CDTF">2022-01-10T18:54:17Z</dcterms:modified>
</cp:coreProperties>
</file>