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6" r:id="rId2"/>
    <p:sldId id="257" r:id="rId3"/>
    <p:sldId id="271" r:id="rId4"/>
    <p:sldId id="259" r:id="rId5"/>
    <p:sldId id="260" r:id="rId6"/>
    <p:sldId id="261" r:id="rId7"/>
    <p:sldId id="266" r:id="rId8"/>
    <p:sldId id="267" r:id="rId9"/>
    <p:sldId id="268" r:id="rId10"/>
    <p:sldId id="272" r:id="rId11"/>
    <p:sldId id="273" r:id="rId12"/>
  </p:sldIdLst>
  <p:sldSz cx="9144000" cy="5715000" type="screen16x10"/>
  <p:notesSz cx="6858000" cy="9144000"/>
  <p:defaultTextStyle>
    <a:defPPr>
      <a:defRPr lang="ru-RU"/>
    </a:defPPr>
    <a:lvl1pPr marL="0" algn="l" defTabSz="8104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5216" algn="l" defTabSz="8104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0433" algn="l" defTabSz="8104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5649" algn="l" defTabSz="8104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20865" algn="l" defTabSz="8104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26082" algn="l" defTabSz="8104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31298" algn="l" defTabSz="8104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36515" algn="l" defTabSz="8104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41731" algn="l" defTabSz="8104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46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79" autoAdjust="0"/>
    <p:restoredTop sz="98157" autoAdjust="0"/>
  </p:normalViewPr>
  <p:slideViewPr>
    <p:cSldViewPr>
      <p:cViewPr>
        <p:scale>
          <a:sx n="70" d="100"/>
          <a:sy n="70" d="100"/>
        </p:scale>
        <p:origin x="-960" y="-101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240" y="7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174E5-F120-4181-B282-34449483E6E5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2A946-BDEB-4303-89FB-F3582696D1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595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04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5216" algn="l" defTabSz="8104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0433" algn="l" defTabSz="8104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15649" algn="l" defTabSz="8104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20865" algn="l" defTabSz="8104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26082" algn="l" defTabSz="8104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31298" algn="l" defTabSz="8104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36515" algn="l" defTabSz="8104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41731" algn="l" defTabSz="8104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81043" tIns="40522" rIns="81043" bIns="40522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6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81043" tIns="40522" rIns="81043" bIns="40522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2781300"/>
            <a:ext cx="6480048" cy="1917700"/>
          </a:xfrm>
        </p:spPr>
        <p:txBody>
          <a:bodyPr rIns="40522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287343"/>
            <a:ext cx="6480048" cy="1460500"/>
          </a:xfrm>
        </p:spPr>
        <p:txBody>
          <a:bodyPr tIns="0" rIns="40522" b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effectLst/>
              </a:defRPr>
            </a:lvl1pPr>
            <a:lvl2pPr marL="405216" indent="0" algn="ctr">
              <a:buNone/>
            </a:lvl2pPr>
            <a:lvl3pPr marL="810433" indent="0" algn="ctr">
              <a:buNone/>
            </a:lvl3pPr>
            <a:lvl4pPr marL="1215649" indent="0" algn="ctr">
              <a:buNone/>
            </a:lvl4pPr>
            <a:lvl5pPr marL="1620865" indent="0" algn="ctr">
              <a:buNone/>
            </a:lvl5pPr>
            <a:lvl6pPr marL="2026082" indent="0" algn="ctr">
              <a:buNone/>
            </a:lvl6pPr>
            <a:lvl7pPr marL="2431298" indent="0" algn="ctr">
              <a:buNone/>
            </a:lvl7pPr>
            <a:lvl8pPr marL="2836515" indent="0" algn="ctr">
              <a:buNone/>
            </a:lvl8pPr>
            <a:lvl9pPr marL="3241731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42B-5897-4D92-8409-E96DCD5832AA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296F-976B-47A3-9A97-1DB6D37B99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42B-5897-4D92-8409-E96DCD5832AA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296F-976B-47A3-9A97-1DB6D37B99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42B-5897-4D92-8409-E96DCD5832AA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296F-976B-47A3-9A97-1DB6D37B99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42B-5897-4D92-8409-E96DCD5832AA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296F-976B-47A3-9A97-1DB6D37B99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81043" tIns="40522" rIns="81043" bIns="40522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6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81043" tIns="40522" rIns="81043" bIns="40522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986532"/>
            <a:ext cx="6629400" cy="1521969"/>
          </a:xfrm>
        </p:spPr>
        <p:txBody>
          <a:bodyPr tIns="0" bIns="0" anchor="t"/>
          <a:lstStyle>
            <a:lvl1pPr algn="l">
              <a:buNone/>
              <a:defRPr sz="37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071500"/>
            <a:ext cx="6629400" cy="888907"/>
          </a:xfrm>
        </p:spPr>
        <p:txBody>
          <a:bodyPr lIns="40522" tIns="0" rIns="40522" bIns="0" anchor="b"/>
          <a:lstStyle>
            <a:lvl1pPr marL="0" indent="0" algn="l">
              <a:buNone/>
              <a:defRPr sz="1800">
                <a:solidFill>
                  <a:schemeClr val="tx1"/>
                </a:solidFill>
                <a:effectLst/>
              </a:defRPr>
            </a:lvl1pPr>
            <a:lvl2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42B-5897-4D92-8409-E96DCD5832AA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296F-976B-47A3-9A97-1DB6D37B99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467600" cy="9525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57600" cy="3771636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333501"/>
            <a:ext cx="3657600" cy="3771636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42B-5897-4D92-8409-E96DCD5832AA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296F-976B-47A3-9A97-1DB6D37B99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8229600" cy="9525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4572000"/>
            <a:ext cx="4040188" cy="698500"/>
          </a:xfrm>
        </p:spPr>
        <p:txBody>
          <a:bodyPr anchor="t"/>
          <a:lstStyle>
            <a:lvl1pPr marL="0" indent="0">
              <a:buNone/>
              <a:defRPr sz="2100" b="1">
                <a:solidFill>
                  <a:schemeClr val="accent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4572000"/>
            <a:ext cx="4041775" cy="698500"/>
          </a:xfrm>
        </p:spPr>
        <p:txBody>
          <a:bodyPr anchor="t"/>
          <a:lstStyle>
            <a:lvl1pPr marL="0" indent="0">
              <a:buNone/>
              <a:defRPr sz="2100" b="1">
                <a:solidFill>
                  <a:schemeClr val="accent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264094"/>
            <a:ext cx="4040188" cy="328480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264094"/>
            <a:ext cx="4041775" cy="328480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42B-5897-4D92-8409-E96DCD5832AA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296F-976B-47A3-9A97-1DB6D37B99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70648" cy="952500"/>
          </a:xfrm>
        </p:spPr>
        <p:txBody>
          <a:bodyPr anchor="ctr"/>
          <a:lstStyle>
            <a:lvl1pPr algn="l">
              <a:defRPr sz="41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42B-5897-4D92-8409-E96DCD5832AA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EE296F-976B-47A3-9A97-1DB6D37B993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42B-5897-4D92-8409-E96DCD5832AA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296F-976B-47A3-9A97-1DB6D37B99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87940"/>
            <a:ext cx="3200400" cy="608542"/>
          </a:xfrm>
        </p:spPr>
        <p:txBody>
          <a:bodyPr tIns="0" bIns="0" anchor="t"/>
          <a:lstStyle>
            <a:lvl1pPr algn="l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78687"/>
            <a:ext cx="2743200" cy="762000"/>
          </a:xfrm>
        </p:spPr>
        <p:txBody>
          <a:bodyPr lIns="40522" tIns="0" rIns="40522" bIns="0" anchor="b"/>
          <a:lstStyle>
            <a:lvl1pPr marL="0" indent="0" algn="l">
              <a:buNone/>
              <a:defRPr sz="1200"/>
            </a:lvl1pPr>
            <a:lvl2pPr>
              <a:buNone/>
              <a:defRPr sz="1100"/>
            </a:lvl2pPr>
            <a:lvl3pPr>
              <a:buNone/>
              <a:defRPr sz="9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651000"/>
            <a:ext cx="7086600" cy="317500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42B-5897-4D92-8409-E96DCD5832AA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5351721"/>
            <a:ext cx="762000" cy="304271"/>
          </a:xfrm>
        </p:spPr>
        <p:txBody>
          <a:bodyPr/>
          <a:lstStyle/>
          <a:p>
            <a:fld id="{07EE296F-976B-47A3-9A97-1DB6D37B99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421424"/>
            <a:ext cx="3053868" cy="1044840"/>
          </a:xfrm>
        </p:spPr>
        <p:txBody>
          <a:bodyPr anchor="b"/>
          <a:lstStyle>
            <a:lvl1pPr algn="l">
              <a:buNone/>
              <a:defRPr sz="19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849923"/>
            <a:ext cx="4114800" cy="3429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498971"/>
            <a:ext cx="3053866" cy="2219568"/>
          </a:xfrm>
        </p:spPr>
        <p:txBody>
          <a:bodyPr lIns="40522" rIns="40522"/>
          <a:lstStyle>
            <a:lvl1pPr marL="0" indent="0">
              <a:buFontTx/>
              <a:buNone/>
              <a:defRPr sz="1100"/>
            </a:lvl1pPr>
            <a:lvl2pPr>
              <a:buFontTx/>
              <a:buNone/>
              <a:defRPr sz="1100"/>
            </a:lvl2pPr>
            <a:lvl3pPr>
              <a:buFontTx/>
              <a:buNone/>
              <a:defRPr sz="900"/>
            </a:lvl3pPr>
            <a:lvl4pPr>
              <a:buFontTx/>
              <a:buNone/>
              <a:defRPr sz="800"/>
            </a:lvl4pPr>
            <a:lvl5pPr>
              <a:buFontTx/>
              <a:buNone/>
              <a:defRPr sz="8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5351721"/>
            <a:ext cx="2133600" cy="304271"/>
          </a:xfrm>
        </p:spPr>
        <p:txBody>
          <a:bodyPr/>
          <a:lstStyle/>
          <a:p>
            <a:fld id="{E8EFF42B-5897-4D92-8409-E96DCD5832AA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296F-976B-47A3-9A97-1DB6D37B99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81043" tIns="40522" rIns="81043" bIns="40522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81043" tIns="40522" rIns="81043" bIns="40522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28865"/>
            <a:ext cx="7467600" cy="952500"/>
          </a:xfrm>
          <a:prstGeom prst="rect">
            <a:avLst/>
          </a:prstGeom>
        </p:spPr>
        <p:txBody>
          <a:bodyPr vert="horz" lIns="40522" tIns="40522" rIns="40522" bIns="40522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7467600" cy="3771636"/>
          </a:xfrm>
          <a:prstGeom prst="rect">
            <a:avLst/>
          </a:prstGeom>
        </p:spPr>
        <p:txBody>
          <a:bodyPr vert="horz" lIns="81043" tIns="40522" rIns="81043" bIns="40522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5351721"/>
            <a:ext cx="2133600" cy="304271"/>
          </a:xfrm>
          <a:prstGeom prst="rect">
            <a:avLst/>
          </a:prstGeom>
        </p:spPr>
        <p:txBody>
          <a:bodyPr vert="horz" lIns="81043" tIns="40522" rIns="81043" bIns="0" anchor="b"/>
          <a:lstStyle>
            <a:lvl1pPr algn="l" eaLnBrk="1" latinLnBrk="0" hangingPunct="1">
              <a:defRPr kumimoji="0" sz="9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8EFF42B-5897-4D92-8409-E96DCD5832AA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5351721"/>
            <a:ext cx="2895600" cy="304271"/>
          </a:xfrm>
          <a:prstGeom prst="rect">
            <a:avLst/>
          </a:prstGeom>
        </p:spPr>
        <p:txBody>
          <a:bodyPr vert="horz" lIns="0" tIns="40522" rIns="0" bIns="0" anchor="b"/>
          <a:lstStyle>
            <a:lvl1pPr algn="ctr" eaLnBrk="1" latinLnBrk="0" hangingPunct="1">
              <a:defRPr kumimoji="0" sz="9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5351721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9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7EE296F-976B-47A3-9A97-1DB6D37B993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799" indent="-340382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2" indent="-24313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91476" indent="-226921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34606" indent="-210713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21005" indent="-162087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7405" indent="-162087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1909" indent="-162087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96413" indent="-162087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66603" indent="-162087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052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8104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56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6208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0260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431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8365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2417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0" y="1964525"/>
            <a:ext cx="4418166" cy="1499576"/>
          </a:xfrm>
        </p:spPr>
        <p:txBody>
          <a:bodyPr>
            <a:noAutofit/>
          </a:bodyPr>
          <a:lstStyle/>
          <a:p>
            <a:pPr algn="ctr"/>
            <a:r>
              <a:rPr lang="ru-RU" sz="4800" i="1" dirty="0" smtClean="0">
                <a:solidFill>
                  <a:schemeClr val="tx1"/>
                </a:solidFill>
                <a:effectLst/>
                <a:latin typeface="Cambria" pitchFamily="18" charset="0"/>
                <a:cs typeface="Times New Roman" pitchFamily="18" charset="0"/>
              </a:rPr>
              <a:t>РЕАЛЬНОСТЬ </a:t>
            </a:r>
            <a:br>
              <a:rPr lang="ru-RU" sz="4800" i="1" dirty="0" smtClean="0">
                <a:solidFill>
                  <a:schemeClr val="tx1"/>
                </a:solidFill>
                <a:effectLst/>
                <a:latin typeface="Cambria" pitchFamily="18" charset="0"/>
                <a:cs typeface="Times New Roman" pitchFamily="18" charset="0"/>
              </a:rPr>
            </a:br>
            <a:r>
              <a:rPr lang="ru-RU" sz="3600" i="1" dirty="0" smtClean="0">
                <a:solidFill>
                  <a:schemeClr val="tx1"/>
                </a:solidFill>
                <a:effectLst/>
                <a:latin typeface="Cambria" pitchFamily="18" charset="0"/>
                <a:cs typeface="Times New Roman" pitchFamily="18" charset="0"/>
              </a:rPr>
              <a:t>И</a:t>
            </a:r>
            <a:r>
              <a:rPr lang="ru-RU" sz="4800" i="1" dirty="0" smtClean="0">
                <a:solidFill>
                  <a:schemeClr val="tx1"/>
                </a:solidFill>
                <a:effectLst/>
                <a:latin typeface="Cambria" pitchFamily="18" charset="0"/>
                <a:cs typeface="Times New Roman" pitchFamily="18" charset="0"/>
              </a:rPr>
              <a:t> ФАНТАЗИЯ</a:t>
            </a:r>
            <a:br>
              <a:rPr lang="ru-RU" sz="4800" i="1" dirty="0" smtClean="0">
                <a:solidFill>
                  <a:schemeClr val="tx1"/>
                </a:solidFill>
                <a:effectLst/>
                <a:latin typeface="Cambria" pitchFamily="18" charset="0"/>
                <a:cs typeface="Times New Roman" pitchFamily="18" charset="0"/>
              </a:rPr>
            </a:br>
            <a:r>
              <a:rPr lang="ru-RU" sz="3200" i="1" dirty="0" smtClean="0">
                <a:solidFill>
                  <a:schemeClr val="tx1"/>
                </a:solidFill>
                <a:effectLst/>
                <a:latin typeface="Cambria" pitchFamily="18" charset="0"/>
                <a:cs typeface="Times New Roman" pitchFamily="18" charset="0"/>
              </a:rPr>
              <a:t>в творчестве художника</a:t>
            </a:r>
            <a:endParaRPr lang="ru-RU" sz="4800" i="1" dirty="0">
              <a:solidFill>
                <a:schemeClr val="tx1"/>
              </a:solidFill>
              <a:effectLst/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201015-72ffd-61800680-m750x740-uce6d4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363793" y="519426"/>
            <a:ext cx="4352223" cy="4786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6274" y="142858"/>
            <a:ext cx="206950" cy="266501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pPr algn="ctr"/>
            <a:r>
              <a:rPr lang="ru-RU" sz="1200" dirty="0" smtClean="0"/>
              <a:t> </a:t>
            </a:r>
            <a:endParaRPr lang="ru-RU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683244" y="4822047"/>
            <a:ext cx="163732" cy="297279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pPr algn="ctr"/>
            <a:endParaRPr lang="ru-RU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201015-2464c-61800638-m750x740-uec9c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6461" y="938876"/>
            <a:ext cx="6000792" cy="45618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27777" y="952489"/>
            <a:ext cx="3547159" cy="405001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100" dirty="0" smtClean="0">
                <a:solidFill>
                  <a:srgbClr val="FFFF00"/>
                </a:solidFill>
              </a:rPr>
              <a:t> </a:t>
            </a:r>
            <a:r>
              <a:rPr lang="ru-RU" sz="2100" b="1" dirty="0" smtClean="0">
                <a:solidFill>
                  <a:srgbClr val="FFFF00"/>
                </a:solidFill>
              </a:rPr>
              <a:t>Зачем человеку фантазии?</a:t>
            </a:r>
            <a:endParaRPr lang="ru-RU" sz="2100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4003" y="357170"/>
            <a:ext cx="4423296" cy="466556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ru-RU" sz="2500" dirty="0" smtClean="0"/>
              <a:t>Давайте подведём итог урока.</a:t>
            </a:r>
            <a:endParaRPr lang="ru-RU" sz="2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2690" y="759010"/>
            <a:ext cx="6000792" cy="4170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670522" y="238109"/>
            <a:ext cx="6792105" cy="405001"/>
          </a:xfrm>
          <a:prstGeom prst="rect">
            <a:avLst/>
          </a:prstGeom>
          <a:noFill/>
        </p:spPr>
        <p:txBody>
          <a:bodyPr wrap="square" lIns="81043" tIns="40522" rIns="81043" bIns="40522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100" dirty="0" smtClean="0">
                <a:solidFill>
                  <a:srgbClr val="FFFF00"/>
                </a:solidFill>
              </a:rPr>
              <a:t>  </a:t>
            </a:r>
            <a:r>
              <a:rPr lang="ru-RU" sz="2100" b="1" dirty="0" smtClean="0">
                <a:solidFill>
                  <a:srgbClr val="FFFF00"/>
                </a:solidFill>
              </a:rPr>
              <a:t>Для чего человеку уметь мечтать?</a:t>
            </a:r>
            <a:endParaRPr lang="ru-RU" sz="2100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663" y="5032643"/>
            <a:ext cx="7099350" cy="405001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100" dirty="0" smtClean="0">
                <a:solidFill>
                  <a:srgbClr val="FFFF00"/>
                </a:solidFill>
              </a:rPr>
              <a:t> </a:t>
            </a:r>
            <a:r>
              <a:rPr lang="ru-RU" sz="2100" b="1" dirty="0" smtClean="0">
                <a:solidFill>
                  <a:srgbClr val="FFFF00"/>
                </a:solidFill>
              </a:rPr>
              <a:t>Может ли фантазия существовать рядом с реальностью?</a:t>
            </a:r>
            <a:endParaRPr lang="ru-RU" sz="21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996031" y="2475667"/>
            <a:ext cx="4520504" cy="306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4901718" y="595297"/>
            <a:ext cx="163733" cy="574278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978519" y="119044"/>
            <a:ext cx="4352223" cy="2282438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sz="3200" dirty="0" smtClean="0">
                <a:solidFill>
                  <a:srgbClr val="FFFF00"/>
                </a:solidFill>
                <a:latin typeface="Monotype Corsiva" pitchFamily="66" charset="0"/>
              </a:rPr>
              <a:t>Реальность</a:t>
            </a:r>
            <a:r>
              <a:rPr lang="ru-RU" sz="2100" dirty="0" smtClean="0"/>
              <a:t> – это  наш      существующий   мир.</a:t>
            </a:r>
          </a:p>
          <a:p>
            <a:endParaRPr lang="en-US" sz="2100" dirty="0" smtClean="0"/>
          </a:p>
          <a:p>
            <a:pPr>
              <a:buFont typeface="Arial" pitchFamily="34" charset="0"/>
              <a:buChar char="•"/>
            </a:pPr>
            <a:r>
              <a:rPr lang="ru-RU" sz="2100" dirty="0" smtClean="0"/>
              <a:t>  </a:t>
            </a:r>
            <a:r>
              <a:rPr lang="ru-RU" sz="3200" dirty="0" smtClean="0">
                <a:solidFill>
                  <a:srgbClr val="FFFF00"/>
                </a:solidFill>
                <a:latin typeface="Monotype Corsiva" pitchFamily="66" charset="0"/>
              </a:rPr>
              <a:t>Фантазии</a:t>
            </a:r>
            <a:r>
              <a:rPr lang="ru-RU" sz="2100" dirty="0" smtClean="0"/>
              <a:t> - плод  нашего  </a:t>
            </a:r>
            <a:r>
              <a:rPr lang="ru-RU" sz="2100" dirty="0" smtClean="0"/>
              <a:t>воображения</a:t>
            </a:r>
            <a:r>
              <a:rPr lang="ru-RU" sz="1800" dirty="0" smtClean="0"/>
              <a:t>. </a:t>
            </a:r>
            <a:endParaRPr lang="ru-RU" sz="1800" dirty="0" smtClean="0"/>
          </a:p>
        </p:txBody>
      </p:sp>
      <p:pic>
        <p:nvPicPr>
          <p:cNvPr id="24" name="Рисунок 23" descr="93315-06c44-11434565-m750x740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51662" y="238107"/>
            <a:ext cx="3272634" cy="38695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630018"/>
            <a:ext cx="4536504" cy="1374497"/>
          </a:xfrm>
          <a:prstGeom prst="rect">
            <a:avLst/>
          </a:prstGeom>
          <a:noFill/>
        </p:spPr>
        <p:txBody>
          <a:bodyPr wrap="square" lIns="81043" tIns="40522" rIns="81043" bIns="40522" rtlCol="0">
            <a:spAutoFit/>
          </a:bodyPr>
          <a:lstStyle/>
          <a:p>
            <a:pPr algn="just"/>
            <a:r>
              <a:rPr lang="ru-RU" sz="2100" dirty="0" smtClean="0"/>
              <a:t>Художник </a:t>
            </a:r>
            <a:r>
              <a:rPr lang="ru-RU" sz="2100" dirty="0" smtClean="0"/>
              <a:t>придумывает </a:t>
            </a:r>
          </a:p>
          <a:p>
            <a:pPr algn="just"/>
            <a:r>
              <a:rPr lang="ru-RU" sz="2100" dirty="0" smtClean="0"/>
              <a:t>сказочно-фантастические </a:t>
            </a:r>
          </a:p>
          <a:p>
            <a:pPr algn="just"/>
            <a:r>
              <a:rPr lang="ru-RU" sz="2100" dirty="0" smtClean="0"/>
              <a:t>сюжеты, иные миры,</a:t>
            </a:r>
          </a:p>
          <a:p>
            <a:pPr algn="just"/>
            <a:r>
              <a:rPr lang="ru-RU" sz="2100" dirty="0" smtClean="0"/>
              <a:t>небывалые </a:t>
            </a:r>
            <a:r>
              <a:rPr lang="ru-RU" sz="2100" dirty="0" smtClean="0"/>
              <a:t>страны.</a:t>
            </a:r>
            <a:endParaRPr lang="ru-RU" sz="2100" dirty="0"/>
          </a:p>
        </p:txBody>
      </p:sp>
      <p:pic>
        <p:nvPicPr>
          <p:cNvPr id="8" name="Рисунок 7" descr="201015-dbda8-61800653-m750x740-u21fb6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716016" y="481236"/>
            <a:ext cx="4066615" cy="4930756"/>
          </a:xfrm>
          <a:prstGeom prst="rect">
            <a:avLst/>
          </a:prstGeom>
        </p:spPr>
      </p:pic>
      <p:pic>
        <p:nvPicPr>
          <p:cNvPr id="2" name="Рисунок 1" descr="fantasy_art_scenery_wallpaper_cliff_cramp_01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23528" y="2290137"/>
            <a:ext cx="4320480" cy="24377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83548" y="416704"/>
            <a:ext cx="4572000" cy="328057"/>
          </a:xfrm>
          <a:prstGeom prst="rect">
            <a:avLst/>
          </a:prstGeom>
        </p:spPr>
        <p:txBody>
          <a:bodyPr lIns="81043" tIns="40522" rIns="81043" bIns="40522">
            <a:spAutoFit/>
          </a:bodyPr>
          <a:lstStyle/>
          <a:p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51520" y="97737"/>
            <a:ext cx="3165253" cy="3005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Рисунок 1" descr="attach-61060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483768" y="2425452"/>
            <a:ext cx="6254763" cy="30963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82860" y="773893"/>
            <a:ext cx="4915867" cy="1051332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ru-RU" sz="2100" dirty="0" smtClean="0"/>
              <a:t>В </a:t>
            </a:r>
            <a:r>
              <a:rPr lang="ru-RU" sz="2100" dirty="0" smtClean="0"/>
              <a:t>фантастическом мире может быть </a:t>
            </a:r>
          </a:p>
          <a:p>
            <a:r>
              <a:rPr lang="ru-RU" sz="2100" dirty="0" smtClean="0"/>
              <a:t>реальным существование любых</a:t>
            </a:r>
          </a:p>
          <a:p>
            <a:r>
              <a:rPr lang="ru-RU" sz="2100" dirty="0" smtClean="0"/>
              <a:t>фантастических существ</a:t>
            </a:r>
            <a:endParaRPr lang="ru-RU" sz="2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83568" y="997254"/>
            <a:ext cx="5325873" cy="3778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23528" y="265212"/>
            <a:ext cx="7916557" cy="620444"/>
          </a:xfrm>
          <a:prstGeom prst="rect">
            <a:avLst/>
          </a:prstGeom>
          <a:noFill/>
        </p:spPr>
        <p:txBody>
          <a:bodyPr wrap="square" lIns="81043" tIns="40522" rIns="81043" bIns="40522" rtlCol="0">
            <a:spAutoFit/>
          </a:bodyPr>
          <a:lstStyle/>
          <a:p>
            <a:pPr algn="ctr"/>
            <a:r>
              <a:rPr lang="ru-RU" sz="3500" dirty="0" smtClean="0">
                <a:solidFill>
                  <a:srgbClr val="FFFF00"/>
                </a:solidFill>
                <a:latin typeface="Monotype Corsiva" pitchFamily="66" charset="0"/>
              </a:rPr>
              <a:t>Фантазии – </a:t>
            </a:r>
            <a:r>
              <a:rPr lang="ru-RU" sz="3500" dirty="0" smtClean="0">
                <a:solidFill>
                  <a:srgbClr val="FFFF00"/>
                </a:solidFill>
                <a:latin typeface="Monotype Corsiva" pitchFamily="66" charset="0"/>
              </a:rPr>
              <a:t>плод </a:t>
            </a:r>
            <a:r>
              <a:rPr lang="ru-RU" sz="3500" dirty="0" smtClean="0">
                <a:solidFill>
                  <a:srgbClr val="FFFF00"/>
                </a:solidFill>
                <a:latin typeface="Monotype Corsiva" pitchFamily="66" charset="0"/>
              </a:rPr>
              <a:t>нашего </a:t>
            </a:r>
            <a:r>
              <a:rPr lang="ru-RU" sz="3500" dirty="0" smtClean="0">
                <a:solidFill>
                  <a:srgbClr val="FFFF00"/>
                </a:solidFill>
                <a:latin typeface="Monotype Corsiva" pitchFamily="66" charset="0"/>
              </a:rPr>
              <a:t>воображения</a:t>
            </a:r>
            <a:endParaRPr lang="ru-RU" sz="3500" dirty="0">
              <a:solidFill>
                <a:srgbClr val="FFFF00"/>
              </a:solidFill>
              <a:latin typeface="Monotype Corsiva" pitchFamily="66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63888" y="4249612"/>
            <a:ext cx="5436096" cy="1374497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r>
              <a:rPr lang="ru-RU" sz="2100" dirty="0" smtClean="0"/>
              <a:t>Творческое воображение является необходимым компонентом и основой всех видов творческой деятельности человека</a:t>
            </a:r>
            <a:endParaRPr lang="ru-RU" sz="2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835776" y="282756"/>
            <a:ext cx="3978545" cy="2789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19778" y="2083589"/>
            <a:ext cx="4681936" cy="3202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417606" y="714361"/>
            <a:ext cx="4572000" cy="1051332"/>
          </a:xfrm>
          <a:prstGeom prst="rect">
            <a:avLst/>
          </a:prstGeom>
        </p:spPr>
        <p:txBody>
          <a:bodyPr lIns="81043" tIns="40522" rIns="81043" bIns="40522">
            <a:spAutoFit/>
          </a:bodyPr>
          <a:lstStyle/>
          <a:p>
            <a:r>
              <a:rPr lang="ru-RU" sz="2100" b="1" dirty="0" smtClean="0">
                <a:solidFill>
                  <a:srgbClr val="FFFF00"/>
                </a:solidFill>
                <a:ea typeface="Microsoft Yi Baiti" panose="03000500000000000000" pitchFamily="66" charset="0"/>
              </a:rPr>
              <a:t>ТВОРЧЕСКОЕ ВООБРАЖЕНИЕ  </a:t>
            </a:r>
            <a:r>
              <a:rPr lang="ru-RU" b="1" dirty="0" smtClean="0"/>
              <a:t>- </a:t>
            </a:r>
            <a:r>
              <a:rPr lang="ru-RU" sz="2100" dirty="0" smtClean="0"/>
              <a:t>предполагает самостоятельное создание образа</a:t>
            </a:r>
            <a:endParaRPr lang="ru-RU" sz="21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033599" y="3512349"/>
            <a:ext cx="4572000" cy="1051332"/>
          </a:xfrm>
          <a:prstGeom prst="rect">
            <a:avLst/>
          </a:prstGeom>
        </p:spPr>
        <p:txBody>
          <a:bodyPr lIns="81043" tIns="40522" rIns="81043" bIns="40522">
            <a:spAutoFit/>
          </a:bodyPr>
          <a:lstStyle/>
          <a:p>
            <a:r>
              <a:rPr lang="ru-RU" sz="2100" dirty="0" smtClean="0"/>
              <a:t>В детстве мы все фантазёры. </a:t>
            </a:r>
          </a:p>
          <a:p>
            <a:r>
              <a:rPr lang="ru-RU" sz="2100" dirty="0" smtClean="0"/>
              <a:t>Мечтаем, превращая </a:t>
            </a:r>
          </a:p>
          <a:p>
            <a:r>
              <a:rPr lang="ru-RU" sz="2100" dirty="0" smtClean="0"/>
              <a:t>свою жизнь в сказку.</a:t>
            </a:r>
            <a:endParaRPr lang="ru-RU" sz="2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466771462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351665" y="1705372"/>
            <a:ext cx="4830806" cy="2808312"/>
          </a:xfrm>
          <a:prstGeom prst="rect">
            <a:avLst/>
          </a:prstGeom>
        </p:spPr>
      </p:pic>
      <p:pic>
        <p:nvPicPr>
          <p:cNvPr id="4" name="Рисунок 3" descr="1TtijTEdnQ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265212"/>
            <a:ext cx="2764323" cy="52337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1665" y="535765"/>
            <a:ext cx="4241773" cy="728166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ru-RU" sz="2100" b="1" dirty="0" smtClean="0">
                <a:solidFill>
                  <a:srgbClr val="FFFF00"/>
                </a:solidFill>
                <a:cs typeface="Traditional Arabic" pitchFamily="18" charset="-78"/>
              </a:rPr>
              <a:t>А как же реальность?  </a:t>
            </a:r>
          </a:p>
          <a:p>
            <a:r>
              <a:rPr lang="ru-RU" sz="2100" b="1" dirty="0" smtClean="0">
                <a:solidFill>
                  <a:srgbClr val="FFFF00"/>
                </a:solidFill>
                <a:cs typeface="Traditional Arabic" pitchFamily="18" charset="-78"/>
              </a:rPr>
              <a:t>Может от неё следует отказаться?</a:t>
            </a:r>
            <a:endParaRPr lang="ru-RU" sz="2100" b="1" dirty="0">
              <a:solidFill>
                <a:srgbClr val="FFFF00"/>
              </a:solidFill>
              <a:cs typeface="Traditional Arabic" pitchFamily="18" charset="-7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artlib_gallery-16269-o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076056" y="2193073"/>
            <a:ext cx="3907328" cy="2738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7203" y="357171"/>
            <a:ext cx="4462986" cy="1697662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ru-RU" sz="2100" dirty="0" smtClean="0"/>
              <a:t> Реальность рассказывает нам </a:t>
            </a:r>
          </a:p>
          <a:p>
            <a:pPr algn="ctr"/>
            <a:r>
              <a:rPr lang="ru-RU" sz="2100" dirty="0" smtClean="0"/>
              <a:t>о событиях прошлого.</a:t>
            </a:r>
          </a:p>
          <a:p>
            <a:pPr algn="ctr"/>
            <a:endParaRPr lang="ru-RU" sz="2100" dirty="0" smtClean="0"/>
          </a:p>
          <a:p>
            <a:pPr algn="ctr">
              <a:buFont typeface="Arial" pitchFamily="34" charset="0"/>
              <a:buChar char="•"/>
            </a:pPr>
            <a:r>
              <a:rPr lang="ru-RU" sz="2100" dirty="0" smtClean="0"/>
              <a:t> Правда искусства – это реальность,</a:t>
            </a:r>
          </a:p>
          <a:p>
            <a:pPr algn="ctr"/>
            <a:r>
              <a:rPr lang="ru-RU" sz="2100" dirty="0" smtClean="0"/>
              <a:t> пережитая человеком.</a:t>
            </a:r>
            <a:endParaRPr lang="ru-RU" sz="2100" dirty="0"/>
          </a:p>
        </p:txBody>
      </p:sp>
      <p:pic>
        <p:nvPicPr>
          <p:cNvPr id="6" name="Рисунок 5" descr="20120426125024_008_enl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85719" y="175960"/>
            <a:ext cx="2641722" cy="3757746"/>
          </a:xfrm>
          <a:prstGeom prst="rect">
            <a:avLst/>
          </a:prstGeom>
        </p:spPr>
      </p:pic>
      <p:pic>
        <p:nvPicPr>
          <p:cNvPr id="4" name="Рисунок 3" descr="18_4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1331640" y="2995413"/>
            <a:ext cx="4036423" cy="27195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d1401c04aac9ba11fb95546e910a569e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429256" y="2024059"/>
            <a:ext cx="3395010" cy="2972991"/>
          </a:xfrm>
          <a:prstGeom prst="rect">
            <a:avLst/>
          </a:prstGeom>
        </p:spPr>
      </p:pic>
      <p:pic>
        <p:nvPicPr>
          <p:cNvPr id="6" name="Рисунок 5" descr="000035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51663" y="297638"/>
            <a:ext cx="2769596" cy="43458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50977" y="416704"/>
            <a:ext cx="4636753" cy="1374497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ru-RU" sz="2100" dirty="0" smtClean="0"/>
              <a:t>Всё, о чём мы говорили,</a:t>
            </a:r>
          </a:p>
          <a:p>
            <a:r>
              <a:rPr lang="ru-RU" sz="2100" dirty="0" smtClean="0"/>
              <a:t>относится не только к картинам </a:t>
            </a:r>
          </a:p>
          <a:p>
            <a:r>
              <a:rPr lang="ru-RU" sz="2100" dirty="0" smtClean="0"/>
              <a:t>со сложным сюжетом, но и к портрету,</a:t>
            </a:r>
          </a:p>
          <a:p>
            <a:r>
              <a:rPr lang="ru-RU" sz="2100" dirty="0" smtClean="0"/>
              <a:t>пейзажу, натюрморту</a:t>
            </a:r>
            <a:endParaRPr lang="ru-RU" sz="2100" dirty="0"/>
          </a:p>
        </p:txBody>
      </p:sp>
      <p:pic>
        <p:nvPicPr>
          <p:cNvPr id="4" name="Рисунок 3" descr="286874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659660" y="3155158"/>
            <a:ext cx="3077492" cy="23539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</TotalTime>
  <Words>157</Words>
  <Application>Microsoft Office PowerPoint</Application>
  <PresentationFormat>Экран (16:10)</PresentationFormat>
  <Paragraphs>35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Техническая</vt:lpstr>
      <vt:lpstr>РЕАЛЬНОСТЬ  И ФАНТАЗИЯ в творчестве художника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DJLight</dc:creator>
  <cp:lastModifiedBy>TAHNEE</cp:lastModifiedBy>
  <cp:revision>15</cp:revision>
  <dcterms:created xsi:type="dcterms:W3CDTF">2013-11-02T19:37:53Z</dcterms:created>
  <dcterms:modified xsi:type="dcterms:W3CDTF">2021-11-08T15:11:26Z</dcterms:modified>
</cp:coreProperties>
</file>