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2" r:id="rId10"/>
    <p:sldId id="275" r:id="rId11"/>
    <p:sldId id="273" r:id="rId12"/>
    <p:sldId id="263" r:id="rId13"/>
    <p:sldId id="271" r:id="rId14"/>
    <p:sldId id="264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00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Любовь\Desktop\65520.p2leoo.7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8640"/>
            <a:ext cx="5112568" cy="3501138"/>
          </a:xfrm>
          <a:prstGeom prst="rect">
            <a:avLst/>
          </a:prstGeom>
          <a:noFill/>
          <a:effectLst>
            <a:softEdge rad="9398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4744" y="2708920"/>
            <a:ext cx="7198568" cy="2886094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Скульптура в музее и  на улице </a:t>
            </a:r>
            <a:endParaRPr lang="ru-RU" sz="5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i="1" dirty="0" smtClean="0"/>
              <a:t>Автор скульптуры : </a:t>
            </a:r>
            <a:r>
              <a:rPr lang="ru-RU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Евгений Вучетич</a:t>
            </a:r>
            <a:endParaRPr lang="ru-RU" sz="4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://volgograd.siteedit.ru/images/9434265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591" y="1196752"/>
            <a:ext cx="7008778" cy="5256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47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Парковая скульптура</a:t>
            </a:r>
            <a:endParaRPr lang="ru-RU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://www.petroflora.ru/sadovo_park_skulpt/sadovo_park_17.05.10/baba_ya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004" y="1412776"/>
            <a:ext cx="3403969" cy="4543978"/>
          </a:xfrm>
          <a:prstGeom prst="rect">
            <a:avLst/>
          </a:prstGeom>
          <a:noFill/>
        </p:spPr>
      </p:pic>
      <p:pic>
        <p:nvPicPr>
          <p:cNvPr id="5" name="Picture 4" descr="http://www.poetryclub.com.ua/upload/poem_all/001729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6464" y="1412776"/>
            <a:ext cx="3407984" cy="454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882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548680"/>
            <a:ext cx="735516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Декоративная</a:t>
            </a:r>
            <a:r>
              <a:rPr lang="ru-RU" sz="2800" b="1" i="1" dirty="0" smtClean="0">
                <a:solidFill>
                  <a:srgbClr val="C00000"/>
                </a:solidFill>
              </a:rPr>
              <a:t> </a:t>
            </a:r>
            <a:r>
              <a:rPr lang="ru-RU" sz="2800" b="1" i="1" dirty="0" smtClean="0">
                <a:solidFill>
                  <a:srgbClr val="002060"/>
                </a:solidFill>
              </a:rPr>
              <a:t>– в основном носит прикладной характер, украшает архитектурные сооружения. (рельефы, декоративные орнаменты)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Любовь\Desktop\1-1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481716"/>
            <a:ext cx="3264883" cy="4159586"/>
          </a:xfrm>
          <a:prstGeom prst="rect">
            <a:avLst/>
          </a:prstGeom>
          <a:noFill/>
          <a:effectLst>
            <a:softEdge rad="393700"/>
          </a:effectLst>
        </p:spPr>
      </p:pic>
      <p:pic>
        <p:nvPicPr>
          <p:cNvPr id="7172" name="Picture 4" descr="C:\Users\Любовь\Desktop\28-7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81716"/>
            <a:ext cx="2995266" cy="3994311"/>
          </a:xfrm>
          <a:prstGeom prst="rect">
            <a:avLst/>
          </a:prstGeom>
          <a:noFill/>
          <a:effectLst>
            <a:softEdge rad="4191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3E4E0-D8E2-441E-B133-13A8FDFF95C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32770" name="Picture 2" descr="http://miniform.narod.ru/foto/horse_b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26669"/>
            <a:ext cx="3728086" cy="3535469"/>
          </a:xfrm>
          <a:prstGeom prst="rect">
            <a:avLst/>
          </a:prstGeom>
          <a:noFill/>
        </p:spPr>
      </p:pic>
      <p:pic>
        <p:nvPicPr>
          <p:cNvPr id="32772" name="Picture 4" descr="http://www.artandphoto.ru/stock/art3/1570/1838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929423"/>
            <a:ext cx="2737872" cy="3929960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274637"/>
            <a:ext cx="7931224" cy="1448487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Скульптура малых форм</a:t>
            </a:r>
            <a:b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100" b="1" i="1" dirty="0" smtClean="0">
                <a:solidFill>
                  <a:srgbClr val="002060"/>
                </a:solidFill>
              </a:rPr>
              <a:t>фигурки и статуэтки , которые используют в интерьере</a:t>
            </a:r>
            <a:endParaRPr lang="ru-RU" sz="31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39461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Рельефы </a:t>
            </a:r>
            <a:endParaRPr lang="ru-RU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131853"/>
            <a:ext cx="7427168" cy="4525963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rgbClr val="002060"/>
                </a:solidFill>
              </a:rPr>
              <a:t>скульптура </a:t>
            </a:r>
            <a:r>
              <a:rPr lang="ru-RU" sz="2800" b="1" i="1" dirty="0" smtClean="0">
                <a:solidFill>
                  <a:srgbClr val="002060"/>
                </a:solidFill>
              </a:rPr>
              <a:t>малых </a:t>
            </a:r>
            <a:r>
              <a:rPr lang="ru-RU" sz="2800" b="1" i="1" dirty="0" smtClean="0">
                <a:solidFill>
                  <a:srgbClr val="002060"/>
                </a:solidFill>
              </a:rPr>
              <a:t>форм на плоскости  </a:t>
            </a:r>
            <a:r>
              <a:rPr lang="ru-RU" sz="2800" b="1" i="1" dirty="0" smtClean="0">
                <a:solidFill>
                  <a:srgbClr val="002060"/>
                </a:solidFill>
              </a:rPr>
              <a:t>(медали, монеты и </a:t>
            </a:r>
            <a:r>
              <a:rPr lang="ru-RU" sz="2800" b="1" i="1" dirty="0" smtClean="0">
                <a:solidFill>
                  <a:srgbClr val="002060"/>
                </a:solidFill>
              </a:rPr>
              <a:t>украшения</a:t>
            </a:r>
            <a:r>
              <a:rPr lang="ru-RU" sz="2800" b="1" i="1" dirty="0" smtClean="0">
                <a:solidFill>
                  <a:srgbClr val="002060"/>
                </a:solidFill>
              </a:rPr>
              <a:t>)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pic>
        <p:nvPicPr>
          <p:cNvPr id="8194" name="Picture 2" descr="C:\Users\Любовь\Desktop\34100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71186"/>
            <a:ext cx="7142734" cy="4410637"/>
          </a:xfrm>
          <a:prstGeom prst="rect">
            <a:avLst/>
          </a:prstGeom>
          <a:noFill/>
          <a:effectLst>
            <a:softEdge rad="5334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</a:rPr>
              <a:t>Необычные скульптуры</a:t>
            </a:r>
            <a:endParaRPr lang="ru-RU" b="1" i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214422"/>
            <a:ext cx="7787208" cy="4911741"/>
          </a:xfrm>
        </p:spPr>
        <p:txBody>
          <a:bodyPr/>
          <a:lstStyle/>
          <a:p>
            <a:r>
              <a:rPr lang="ru-RU" b="1" i="1" dirty="0" smtClean="0"/>
              <a:t>Из </a:t>
            </a:r>
            <a:r>
              <a:rPr lang="ru-RU" b="1" i="1" dirty="0" smtClean="0"/>
              <a:t>льда</a:t>
            </a:r>
            <a:endParaRPr lang="ru-RU" b="1" i="1" dirty="0"/>
          </a:p>
        </p:txBody>
      </p:sp>
      <p:pic>
        <p:nvPicPr>
          <p:cNvPr id="11266" name="Picture 2" descr="C:\Users\Любовь\Desktop\1200px-Gouden_koets_van_ijs_madurod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214422"/>
            <a:ext cx="3238497" cy="2428873"/>
          </a:xfrm>
          <a:prstGeom prst="rect">
            <a:avLst/>
          </a:prstGeom>
          <a:noFill/>
        </p:spPr>
      </p:pic>
      <p:pic>
        <p:nvPicPr>
          <p:cNvPr id="11267" name="Picture 3" descr="C:\Users\Любовь\Desktop\142228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680" y="3933056"/>
            <a:ext cx="4000528" cy="2775367"/>
          </a:xfrm>
          <a:prstGeom prst="rect">
            <a:avLst/>
          </a:prstGeom>
          <a:noFill/>
        </p:spPr>
      </p:pic>
      <p:pic>
        <p:nvPicPr>
          <p:cNvPr id="11268" name="Picture 4" descr="C:\Users\Любовь\Desktop\58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938" y="2060848"/>
            <a:ext cx="3357016" cy="3357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</a:rPr>
              <a:t>Необычные скульптуры</a:t>
            </a:r>
            <a:endParaRPr lang="ru-RU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340768"/>
            <a:ext cx="7758138" cy="4785395"/>
          </a:xfrm>
        </p:spPr>
        <p:txBody>
          <a:bodyPr/>
          <a:lstStyle/>
          <a:p>
            <a:r>
              <a:rPr lang="ru-RU" b="1" i="1" dirty="0" smtClean="0">
                <a:solidFill>
                  <a:srgbClr val="002060"/>
                </a:solidFill>
              </a:rPr>
              <a:t>Из песка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12290" name="Picture 2" descr="C:\Users\Любовь\Desktop\Без названия (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3116"/>
            <a:ext cx="2734907" cy="2209805"/>
          </a:xfrm>
          <a:prstGeom prst="rect">
            <a:avLst/>
          </a:prstGeom>
          <a:noFill/>
        </p:spPr>
      </p:pic>
      <p:pic>
        <p:nvPicPr>
          <p:cNvPr id="12291" name="Picture 3" descr="C:\Users\Любовь\Desktop\Skulptura-iz-peska-Svyataya-rus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142984"/>
            <a:ext cx="4719641" cy="3138318"/>
          </a:xfrm>
          <a:prstGeom prst="rect">
            <a:avLst/>
          </a:prstGeom>
          <a:noFill/>
        </p:spPr>
      </p:pic>
      <p:pic>
        <p:nvPicPr>
          <p:cNvPr id="12292" name="Picture 4" descr="C:\Users\Любовь\Desktop\images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4500570"/>
            <a:ext cx="3829096" cy="1914548"/>
          </a:xfrm>
          <a:prstGeom prst="rect">
            <a:avLst/>
          </a:prstGeom>
          <a:noFill/>
        </p:spPr>
      </p:pic>
      <p:pic>
        <p:nvPicPr>
          <p:cNvPr id="12293" name="Picture 5" descr="C:\Users\Любовь\Desktop\1280187903_sand-sculptures-2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4357694"/>
            <a:ext cx="3375016" cy="2193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</a:rPr>
              <a:t>Необычные скульптуры</a:t>
            </a:r>
            <a:endParaRPr lang="ru-RU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142984"/>
            <a:ext cx="7715200" cy="4983179"/>
          </a:xfrm>
        </p:spPr>
        <p:txBody>
          <a:bodyPr/>
          <a:lstStyle/>
          <a:p>
            <a:r>
              <a:rPr lang="ru-RU" b="1" i="1" dirty="0" smtClean="0">
                <a:solidFill>
                  <a:srgbClr val="002060"/>
                </a:solidFill>
              </a:rPr>
              <a:t>Из цветов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14338" name="Picture 2" descr="C:\Users\Любовь\Desktop\skulptury-iz-cvet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321340"/>
            <a:ext cx="4303707" cy="3220607"/>
          </a:xfrm>
          <a:prstGeom prst="rect">
            <a:avLst/>
          </a:prstGeom>
          <a:noFill/>
        </p:spPr>
      </p:pic>
      <p:pic>
        <p:nvPicPr>
          <p:cNvPr id="14339" name="Picture 3" descr="C:\Users\Любовь\Desktop\skulptury-iz-cvetov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0772" y="1916832"/>
            <a:ext cx="2946913" cy="1964608"/>
          </a:xfrm>
          <a:prstGeom prst="rect">
            <a:avLst/>
          </a:prstGeom>
          <a:noFill/>
        </p:spPr>
      </p:pic>
      <p:pic>
        <p:nvPicPr>
          <p:cNvPr id="14340" name="Picture 4" descr="C:\Users\Любовь\Desktop\5fad5a22b1529eed53349e4f8247d0b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473" y="4293096"/>
            <a:ext cx="2899190" cy="2174392"/>
          </a:xfrm>
          <a:prstGeom prst="rect">
            <a:avLst/>
          </a:prstGeom>
          <a:noFill/>
        </p:spPr>
      </p:pic>
      <p:pic>
        <p:nvPicPr>
          <p:cNvPr id="14341" name="Picture 5" descr="C:\Users\Любовь\Desktop\Без названия (9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4626022"/>
            <a:ext cx="2557464" cy="191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ru-RU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5340" y="764704"/>
            <a:ext cx="4822804" cy="4525963"/>
          </a:xfrm>
        </p:spPr>
        <p:txBody>
          <a:bodyPr>
            <a:normAutofit lnSpcReduction="10000"/>
          </a:bodyPr>
          <a:lstStyle/>
          <a:p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Скульптура</a:t>
            </a:r>
            <a:r>
              <a:rPr lang="ru-RU" sz="2800" b="1" i="1" dirty="0" smtClean="0">
                <a:solidFill>
                  <a:srgbClr val="C00000"/>
                </a:solidFill>
              </a:rPr>
              <a:t> </a:t>
            </a:r>
            <a:r>
              <a:rPr lang="ru-RU" sz="2800" b="1" i="1" dirty="0" smtClean="0">
                <a:solidFill>
                  <a:srgbClr val="002060"/>
                </a:solidFill>
              </a:rPr>
              <a:t>– от латинского «</a:t>
            </a:r>
            <a:r>
              <a:rPr lang="ru-RU" sz="2800" b="1" i="1" dirty="0" err="1" smtClean="0">
                <a:solidFill>
                  <a:srgbClr val="002060"/>
                </a:solidFill>
              </a:rPr>
              <a:t>скульпо</a:t>
            </a:r>
            <a:r>
              <a:rPr lang="ru-RU" sz="2800" b="1" i="1" dirty="0" smtClean="0">
                <a:solidFill>
                  <a:srgbClr val="002060"/>
                </a:solidFill>
              </a:rPr>
              <a:t>», что в переводе на русский язык означает «вырезаю», «высекаю».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Это особый </a:t>
            </a: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изобразительного искусства</a:t>
            </a:r>
            <a:r>
              <a:rPr lang="ru-RU" sz="2800" b="1" i="1" dirty="0" smtClean="0">
                <a:solidFill>
                  <a:srgbClr val="002060"/>
                </a:solidFill>
              </a:rPr>
              <a:t>, произведения которого имеют объём.</a:t>
            </a:r>
          </a:p>
          <a:p>
            <a:endParaRPr lang="ru-RU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268760"/>
            <a:ext cx="318985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254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30026"/>
          </a:xfrm>
        </p:spPr>
        <p:txBody>
          <a:bodyPr>
            <a:normAutofit fontScale="90000"/>
          </a:bodyPr>
          <a:lstStyle/>
          <a:p>
            <a:endParaRPr lang="ru-RU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620688"/>
            <a:ext cx="4680519" cy="5721499"/>
          </a:xfrm>
        </p:spPr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Главный объект скульптуры – образ человека</a:t>
            </a:r>
            <a:r>
              <a:rPr lang="ru-RU" sz="2800" b="1" i="1" dirty="0" smtClean="0">
                <a:solidFill>
                  <a:srgbClr val="C00000"/>
                </a:solidFill>
              </a:rPr>
              <a:t>. </a:t>
            </a:r>
            <a:r>
              <a:rPr lang="ru-RU" sz="2800" b="1" i="1" dirty="0" smtClean="0">
                <a:solidFill>
                  <a:srgbClr val="002060"/>
                </a:solidFill>
              </a:rPr>
              <a:t>Человек может быть изображён в полный рост, или по пояс, или по грудь. Иногда скульптура изображает одну только голову. В скульптуре может </a:t>
            </a:r>
            <a:r>
              <a:rPr lang="ru-RU" sz="2800" b="1" i="1" dirty="0" smtClean="0">
                <a:solidFill>
                  <a:srgbClr val="002060"/>
                </a:solidFill>
              </a:rPr>
              <a:t>присутствовать </a:t>
            </a:r>
            <a:r>
              <a:rPr lang="ru-RU" sz="2800" b="1" i="1" dirty="0" smtClean="0">
                <a:solidFill>
                  <a:srgbClr val="002060"/>
                </a:solidFill>
              </a:rPr>
              <a:t>один персонаж или целая группа. </a:t>
            </a:r>
            <a:endParaRPr lang="ru-RU" dirty="0"/>
          </a:p>
        </p:txBody>
      </p:sp>
      <p:pic>
        <p:nvPicPr>
          <p:cNvPr id="7" name="Picture 2" descr="http://mediasubs.ru/group/uploads/pr/pridumaj-kartine-nazvanie/image2/TliMThjY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620688"/>
            <a:ext cx="4059865" cy="5691931"/>
          </a:xfrm>
          <a:prstGeom prst="rect">
            <a:avLst/>
          </a:prstGeom>
          <a:noFill/>
          <a:effectLst>
            <a:softEdge rad="546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rgbClr val="C00000"/>
                </a:solidFill>
              </a:rPr>
              <a:t>От</a:t>
            </a:r>
            <a:r>
              <a:rPr lang="ru-RU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ru-RU" b="1" i="1" dirty="0" smtClean="0">
                <a:solidFill>
                  <a:srgbClr val="C00000"/>
                </a:solidFill>
              </a:rPr>
              <a:t>других видов искусства ее </a:t>
            </a:r>
            <a:r>
              <a:rPr lang="ru-RU" b="1" i="1" dirty="0" smtClean="0">
                <a:solidFill>
                  <a:srgbClr val="C00000"/>
                </a:solidFill>
              </a:rPr>
              <a:t>отличает </a:t>
            </a:r>
            <a:r>
              <a:rPr lang="ru-RU" b="1" i="1" dirty="0" err="1" smtClean="0">
                <a:solidFill>
                  <a:srgbClr val="C00000"/>
                </a:solidFill>
              </a:rPr>
              <a:t>трехмерность</a:t>
            </a:r>
            <a:endParaRPr lang="ru-RU" b="1" i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3600" b="1" i="1" dirty="0" smtClean="0">
                <a:solidFill>
                  <a:srgbClr val="002060"/>
                </a:solidFill>
              </a:rPr>
              <a:t>объем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600" b="1" i="1" dirty="0" smtClean="0">
                <a:solidFill>
                  <a:srgbClr val="002060"/>
                </a:solidFill>
              </a:rPr>
              <a:t>пропорции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600" b="1" i="1" dirty="0" smtClean="0">
                <a:solidFill>
                  <a:srgbClr val="002060"/>
                </a:solidFill>
              </a:rPr>
              <a:t>фактура</a:t>
            </a:r>
            <a:endParaRPr lang="ru-RU" sz="3600" b="1" i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3" descr="C:\Users\Любовь\Desktop\220px-Bronze_Horseman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870417"/>
            <a:ext cx="4732628" cy="6302999"/>
          </a:xfrm>
          <a:prstGeom prst="rect">
            <a:avLst/>
          </a:prstGeom>
          <a:noFill/>
          <a:effectLst>
            <a:softEdge rad="6858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332656"/>
            <a:ext cx="8229600" cy="3096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rgbClr val="002060"/>
                </a:solidFill>
              </a:rPr>
              <a:t>Скульптуры хранятся в </a:t>
            </a:r>
            <a:r>
              <a:rPr lang="ru-RU" sz="3600" b="1" i="1" dirty="0" smtClean="0">
                <a:solidFill>
                  <a:srgbClr val="002060"/>
                </a:solidFill>
              </a:rPr>
              <a:t>музеях</a:t>
            </a:r>
            <a:endParaRPr lang="ru-RU" sz="4400" b="1" i="1" dirty="0"/>
          </a:p>
        </p:txBody>
      </p:sp>
      <p:pic>
        <p:nvPicPr>
          <p:cNvPr id="5" name="Picture 2" descr="http://www.regional.com.ua/data/uploaded/883fd735-29ab-42c6-ac34-46a580ed39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3196915" cy="481947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2" descr="http://shans-yes.ucoz.ru/Kniga/05D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412776"/>
            <a:ext cx="2888823" cy="4911362"/>
          </a:xfrm>
          <a:prstGeom prst="rect">
            <a:avLst/>
          </a:prstGeom>
          <a:noFill/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42706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692696"/>
            <a:ext cx="7715200" cy="5433467"/>
          </a:xfrm>
        </p:spPr>
        <p:txBody>
          <a:bodyPr/>
          <a:lstStyle/>
          <a:p>
            <a:pPr marL="0" indent="0">
              <a:buNone/>
            </a:pP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выполнения </a:t>
            </a: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скульптуры</a:t>
            </a:r>
          </a:p>
          <a:p>
            <a:pPr marL="0" indent="0">
              <a:buNone/>
            </a:pPr>
            <a:endParaRPr lang="ru-RU" sz="3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b="1" i="1" dirty="0" smtClean="0"/>
              <a:t> </a:t>
            </a:r>
            <a:r>
              <a:rPr lang="ru-RU" b="1" i="1" dirty="0" smtClean="0">
                <a:solidFill>
                  <a:srgbClr val="002060"/>
                </a:solidFill>
              </a:rPr>
              <a:t>высекание ( из камня)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i="1" dirty="0" smtClean="0">
                <a:solidFill>
                  <a:srgbClr val="002060"/>
                </a:solidFill>
              </a:rPr>
              <a:t>лепка (глина)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i="1" dirty="0" smtClean="0">
                <a:solidFill>
                  <a:srgbClr val="002060"/>
                </a:solidFill>
              </a:rPr>
              <a:t>вырезание (дерево)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002060"/>
                </a:solidFill>
              </a:rPr>
              <a:t>о</a:t>
            </a:r>
            <a:r>
              <a:rPr lang="ru-RU" b="1" i="1" dirty="0" smtClean="0">
                <a:solidFill>
                  <a:srgbClr val="002060"/>
                </a:solidFill>
              </a:rPr>
              <a:t>тливка (металл)</a:t>
            </a:r>
            <a:endParaRPr lang="ru-RU" b="1" i="1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4098" name="Picture 2" descr="C:\Users\Любовь\Desktop\b45f657ffe0d871a02b4434c4ef002c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214" y="1700808"/>
            <a:ext cx="3138242" cy="4187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9e/26/49/9e2649ec04c21c0fc6d637cec699a9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92" y="2348880"/>
            <a:ext cx="6372708" cy="4248472"/>
          </a:xfrm>
          <a:prstGeom prst="rect">
            <a:avLst/>
          </a:prstGeom>
          <a:noFill/>
          <a:effectLst>
            <a:softEdge rad="546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692696"/>
            <a:ext cx="4968552" cy="5649491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Материалы скульптора: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 </a:t>
            </a:r>
            <a:r>
              <a:rPr lang="ru-RU" sz="2800" b="1" i="1" dirty="0" smtClean="0">
                <a:solidFill>
                  <a:srgbClr val="002060"/>
                </a:solidFill>
              </a:rPr>
              <a:t>мрамор, дерево,  гипс, гранит, глина, металл, песчаник. Могут использовать нетрадиционные материалы: пенопласт, стекло, резина, бумага и т.д.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Любовь\Desktop\220px-Rodina_mat_zov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41786"/>
            <a:ext cx="2664296" cy="5813008"/>
          </a:xfrm>
          <a:prstGeom prst="rect">
            <a:avLst/>
          </a:prstGeom>
          <a:noFill/>
          <a:effectLst>
            <a:softEdge rad="1778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скульптуры:</a:t>
            </a:r>
            <a:endParaRPr lang="ru-RU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196752"/>
            <a:ext cx="4680520" cy="4929411"/>
          </a:xfrm>
        </p:spPr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Монументальная</a:t>
            </a:r>
            <a:r>
              <a:rPr lang="ru-RU" sz="2800" b="1" i="1" dirty="0" smtClean="0">
                <a:solidFill>
                  <a:srgbClr val="002060"/>
                </a:solidFill>
              </a:rPr>
              <a:t> </a:t>
            </a:r>
            <a:r>
              <a:rPr lang="ru-RU" sz="2800" b="1" i="1" dirty="0" smtClean="0">
                <a:solidFill>
                  <a:srgbClr val="002060"/>
                </a:solidFill>
              </a:rPr>
              <a:t>– памятники, находящиеся обычно в городской, в парковой среде, на постаментах.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pic>
        <p:nvPicPr>
          <p:cNvPr id="9" name="Picture 2" descr="http://s03.radikal.ru/i176/0911/3d/2c7b21db35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3608" y="2766344"/>
            <a:ext cx="2764576" cy="4058094"/>
          </a:xfrm>
          <a:prstGeom prst="rect">
            <a:avLst/>
          </a:prstGeom>
          <a:noFill/>
          <a:effectLst>
            <a:softEdge rad="4318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-9808"/>
            <a:ext cx="8229600" cy="1143000"/>
          </a:xfrm>
        </p:spPr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Родина- мать зовет</a:t>
            </a:r>
            <a:endParaRPr lang="ru-RU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15616" y="980728"/>
            <a:ext cx="7848872" cy="5877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i="1" dirty="0" smtClean="0"/>
              <a:t>Самая большая </a:t>
            </a:r>
            <a:r>
              <a:rPr lang="ru-RU" sz="2800" i="1" dirty="0"/>
              <a:t>в </a:t>
            </a:r>
            <a:r>
              <a:rPr lang="ru-RU" sz="2800" i="1" dirty="0" smtClean="0"/>
              <a:t>России </a:t>
            </a:r>
            <a:r>
              <a:rPr lang="ru-RU" sz="2800" b="1" i="1" dirty="0" smtClean="0"/>
              <a:t>скульптура </a:t>
            </a:r>
            <a:r>
              <a:rPr lang="ru-RU" sz="2800" b="1" i="1" dirty="0"/>
              <a:t>Родины-матери</a:t>
            </a:r>
            <a:r>
              <a:rPr lang="ru-RU" sz="2800" i="1" dirty="0"/>
              <a:t>, установленная в Волгограде на Мамаевом кургане. </a:t>
            </a:r>
            <a:r>
              <a:rPr lang="ru-RU" sz="2800" i="1" dirty="0" smtClean="0"/>
              <a:t>Женская </a:t>
            </a:r>
            <a:r>
              <a:rPr lang="ru-RU" sz="2800" i="1" dirty="0"/>
              <a:t>фигура с высоко поднятым в руке мечом и в полуобороте назад, словно обращается к невидимому народу с призывом встать против врага.</a:t>
            </a:r>
            <a:r>
              <a:rPr lang="ru-RU" sz="2800" i="1" dirty="0"/>
              <a:t/>
            </a:r>
            <a:br>
              <a:rPr lang="ru-RU" sz="2800" i="1" dirty="0"/>
            </a:br>
            <a:r>
              <a:rPr lang="ru-RU" sz="2800" i="1" dirty="0"/>
              <a:t>Установлена эта статуя была </a:t>
            </a:r>
            <a:r>
              <a:rPr lang="ru-RU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1967 </a:t>
            </a:r>
            <a:r>
              <a:rPr lang="ru-RU" sz="2800" i="1" dirty="0"/>
              <a:t>году и 22 года после этого была самой высокой скульптурой в мире, за что была внесена в </a:t>
            </a:r>
            <a:r>
              <a:rPr lang="ru-RU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книгу рекордов Гиннеса</a:t>
            </a:r>
            <a:r>
              <a:rPr lang="ru-RU" sz="2800" i="1" dirty="0"/>
              <a:t>. Сама статуя изготовлена из железобетона, а 33-метровый меч, весивший 14 тонн, изначально сделали из титана и нержавеющей стали (чтобы сверкал)</a:t>
            </a:r>
            <a:endParaRPr lang="ru-RU" sz="2800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DA260-EDB1-450D-BEF6-E9A4DF6CAC5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95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260</Words>
  <Application>Microsoft Office PowerPoint</Application>
  <PresentationFormat>Экран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Скульптура в музее и  на улице </vt:lpstr>
      <vt:lpstr>Презентация PowerPoint</vt:lpstr>
      <vt:lpstr>Презентация PowerPoint</vt:lpstr>
      <vt:lpstr>От других видов искусства ее отличает трехмерность</vt:lpstr>
      <vt:lpstr>Презентация PowerPoint</vt:lpstr>
      <vt:lpstr>Презентация PowerPoint</vt:lpstr>
      <vt:lpstr>Презентация PowerPoint</vt:lpstr>
      <vt:lpstr>Виды скульптуры:</vt:lpstr>
      <vt:lpstr>Родина- мать зовет</vt:lpstr>
      <vt:lpstr>Автор скульптуры : Евгений Вучетич</vt:lpstr>
      <vt:lpstr>Парковая скульптура</vt:lpstr>
      <vt:lpstr>Презентация PowerPoint</vt:lpstr>
      <vt:lpstr>Скульптура малых форм фигурки и статуэтки , которые используют в интерьере</vt:lpstr>
      <vt:lpstr>Рельефы </vt:lpstr>
      <vt:lpstr>Необычные скульптуры</vt:lpstr>
      <vt:lpstr>Необычные скульптуры</vt:lpstr>
      <vt:lpstr>Необычные скульптуры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Изобразительное искусство 3 класс Урок  № 33</dc:title>
  <dc:creator>Любовь</dc:creator>
  <cp:lastModifiedBy>TAHNEE</cp:lastModifiedBy>
  <cp:revision>22</cp:revision>
  <dcterms:created xsi:type="dcterms:W3CDTF">2018-07-21T06:42:26Z</dcterms:created>
  <dcterms:modified xsi:type="dcterms:W3CDTF">2020-05-14T05:48:14Z</dcterms:modified>
</cp:coreProperties>
</file>