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1003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EFEAE-4F41-478B-8788-7B9A5CDEF66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4369B8A-18CE-4BAC-928F-17C098833676}">
      <dgm:prSet phldrT="[Текст]" custT="1"/>
      <dgm:spPr>
        <a:ln>
          <a:solidFill>
            <a:schemeClr val="bg1"/>
          </a:solidFill>
        </a:ln>
      </dgm:spPr>
      <dgm:t>
        <a:bodyPr/>
        <a:lstStyle/>
        <a:p>
          <a:r>
            <a:rPr lang="ru-RU" sz="2400" b="0" i="1" dirty="0">
              <a:ln w="3175">
                <a:solidFill>
                  <a:schemeClr val="tx1"/>
                </a:solidFill>
              </a:ln>
            </a:rPr>
            <a:t>Этюд в живописи – небольшая работа, выполненная с натуры</a:t>
          </a:r>
        </a:p>
      </dgm:t>
    </dgm:pt>
    <dgm:pt modelId="{380F7D06-9198-44DE-AB1C-F22FEC6477F7}" type="parTrans" cxnId="{2978749E-ED77-4E15-A80F-0F89B9F94593}">
      <dgm:prSet/>
      <dgm:spPr/>
      <dgm:t>
        <a:bodyPr/>
        <a:lstStyle/>
        <a:p>
          <a:endParaRPr lang="ru-RU"/>
        </a:p>
      </dgm:t>
    </dgm:pt>
    <dgm:pt modelId="{DCF70E4E-C5CB-4A52-8089-570F9CDF8765}" type="sibTrans" cxnId="{2978749E-ED77-4E15-A80F-0F89B9F94593}">
      <dgm:prSet/>
      <dgm:spPr/>
      <dgm:t>
        <a:bodyPr/>
        <a:lstStyle/>
        <a:p>
          <a:endParaRPr lang="ru-RU"/>
        </a:p>
      </dgm:t>
    </dgm:pt>
    <dgm:pt modelId="{BDE34465-916C-496A-AAD6-2791EC2FED3A}">
      <dgm:prSet phldrT="[Текст]" custT="1"/>
      <dgm:spPr>
        <a:ln>
          <a:solidFill>
            <a:schemeClr val="bg1"/>
          </a:solidFill>
        </a:ln>
      </dgm:spPr>
      <dgm:t>
        <a:bodyPr/>
        <a:lstStyle/>
        <a:p>
          <a:r>
            <a:rPr lang="ru-RU" sz="2400" b="1" i="1" dirty="0">
              <a:solidFill>
                <a:schemeClr val="tx1"/>
              </a:solidFill>
            </a:rPr>
            <a:t>Этюд в музыке </a:t>
          </a:r>
          <a:r>
            <a:rPr lang="ru-RU" sz="2400" i="1" dirty="0">
              <a:solidFill>
                <a:schemeClr val="tx1"/>
              </a:solidFill>
            </a:rPr>
            <a:t>– упражнение, нацеленное на развитие исполнительской техники и композиционного мастерства</a:t>
          </a:r>
        </a:p>
      </dgm:t>
    </dgm:pt>
    <dgm:pt modelId="{619086B1-83BB-49D2-A1EF-5578DAD6E98B}" type="parTrans" cxnId="{EB0D249A-8503-4EB0-8380-09C80A50ACD2}">
      <dgm:prSet/>
      <dgm:spPr/>
      <dgm:t>
        <a:bodyPr/>
        <a:lstStyle/>
        <a:p>
          <a:endParaRPr lang="ru-RU"/>
        </a:p>
      </dgm:t>
    </dgm:pt>
    <dgm:pt modelId="{B54D32C7-08AB-4E37-9115-19F3FAE43D6C}" type="sibTrans" cxnId="{EB0D249A-8503-4EB0-8380-09C80A50ACD2}">
      <dgm:prSet/>
      <dgm:spPr/>
      <dgm:t>
        <a:bodyPr/>
        <a:lstStyle/>
        <a:p>
          <a:endParaRPr lang="ru-RU"/>
        </a:p>
      </dgm:t>
    </dgm:pt>
    <dgm:pt modelId="{0C4C3A20-1417-4DC6-B027-035047263928}">
      <dgm:prSet phldrT="[Текст]" custT="1"/>
      <dgm:spPr>
        <a:ln>
          <a:solidFill>
            <a:schemeClr val="bg1"/>
          </a:solidFill>
        </a:ln>
      </dgm:spPr>
      <dgm:t>
        <a:bodyPr/>
        <a:lstStyle/>
        <a:p>
          <a:r>
            <a:rPr lang="ru-RU" sz="2400" b="1" i="1" dirty="0"/>
            <a:t>В философии </a:t>
          </a:r>
          <a:r>
            <a:rPr lang="ru-RU" sz="2400" i="1" dirty="0"/>
            <a:t>– размышление, исследование одного вопроса, узкой темы</a:t>
          </a:r>
        </a:p>
      </dgm:t>
    </dgm:pt>
    <dgm:pt modelId="{5E9DFA3B-07A3-4851-9667-6474B9F1FF92}" type="parTrans" cxnId="{1DCFBBAC-5AE9-4971-9F65-A8D527A1A086}">
      <dgm:prSet/>
      <dgm:spPr/>
      <dgm:t>
        <a:bodyPr/>
        <a:lstStyle/>
        <a:p>
          <a:endParaRPr lang="ru-RU"/>
        </a:p>
      </dgm:t>
    </dgm:pt>
    <dgm:pt modelId="{4DB19B68-61CC-4F43-9F19-390C4DD62912}" type="sibTrans" cxnId="{1DCFBBAC-5AE9-4971-9F65-A8D527A1A086}">
      <dgm:prSet/>
      <dgm:spPr/>
      <dgm:t>
        <a:bodyPr/>
        <a:lstStyle/>
        <a:p>
          <a:endParaRPr lang="ru-RU"/>
        </a:p>
      </dgm:t>
    </dgm:pt>
    <dgm:pt modelId="{BB044781-7C88-492A-9649-BF058EB26A6D}" type="pres">
      <dgm:prSet presAssocID="{129EFEAE-4F41-478B-8788-7B9A5CDEF6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9B3D6EA-D9AC-45FA-BFB2-37F83F028E81}" type="pres">
      <dgm:prSet presAssocID="{14369B8A-18CE-4BAC-928F-17C098833676}" presName="parentLin" presStyleCnt="0"/>
      <dgm:spPr/>
    </dgm:pt>
    <dgm:pt modelId="{EEE06CE1-10B5-4FAE-A62B-03A07D22DF38}" type="pres">
      <dgm:prSet presAssocID="{14369B8A-18CE-4BAC-928F-17C098833676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351015ED-40D4-4EE6-BBFA-229DA75C772E}" type="pres">
      <dgm:prSet presAssocID="{14369B8A-18CE-4BAC-928F-17C09883367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AB1FF7-892E-44B1-88C6-8A282A81D6D5}" type="pres">
      <dgm:prSet presAssocID="{14369B8A-18CE-4BAC-928F-17C098833676}" presName="negativeSpace" presStyleCnt="0"/>
      <dgm:spPr/>
    </dgm:pt>
    <dgm:pt modelId="{CAFA621F-D4CE-499C-8D7B-75116D00743B}" type="pres">
      <dgm:prSet presAssocID="{14369B8A-18CE-4BAC-928F-17C098833676}" presName="childText" presStyleLbl="conFgAcc1" presStyleIdx="0" presStyleCnt="3">
        <dgm:presLayoutVars>
          <dgm:bulletEnabled val="1"/>
        </dgm:presLayoutVars>
      </dgm:prSet>
      <dgm:spPr/>
    </dgm:pt>
    <dgm:pt modelId="{3BF21DBF-8EFF-48CE-AA83-55C58646DF34}" type="pres">
      <dgm:prSet presAssocID="{DCF70E4E-C5CB-4A52-8089-570F9CDF8765}" presName="spaceBetweenRectangles" presStyleCnt="0"/>
      <dgm:spPr/>
    </dgm:pt>
    <dgm:pt modelId="{46117296-CAF6-4ED5-91FD-B16CE52A640F}" type="pres">
      <dgm:prSet presAssocID="{BDE34465-916C-496A-AAD6-2791EC2FED3A}" presName="parentLin" presStyleCnt="0"/>
      <dgm:spPr/>
    </dgm:pt>
    <dgm:pt modelId="{189E2A43-C517-42D8-9235-A7C21A41CB88}" type="pres">
      <dgm:prSet presAssocID="{BDE34465-916C-496A-AAD6-2791EC2FED3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22FA1207-BB8C-47E6-91D8-AB34677962CF}" type="pres">
      <dgm:prSet presAssocID="{BDE34465-916C-496A-AAD6-2791EC2FED3A}" presName="parentText" presStyleLbl="node1" presStyleIdx="1" presStyleCnt="3" custScaleX="106262" custScaleY="15329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9CF027-E052-415B-B1E1-A0275C313550}" type="pres">
      <dgm:prSet presAssocID="{BDE34465-916C-496A-AAD6-2791EC2FED3A}" presName="negativeSpace" presStyleCnt="0"/>
      <dgm:spPr/>
    </dgm:pt>
    <dgm:pt modelId="{1CB7185F-470F-4699-B078-BB43CDA456D7}" type="pres">
      <dgm:prSet presAssocID="{BDE34465-916C-496A-AAD6-2791EC2FED3A}" presName="childText" presStyleLbl="conFgAcc1" presStyleIdx="1" presStyleCnt="3">
        <dgm:presLayoutVars>
          <dgm:bulletEnabled val="1"/>
        </dgm:presLayoutVars>
      </dgm:prSet>
      <dgm:spPr/>
    </dgm:pt>
    <dgm:pt modelId="{3D8BC78C-4AB1-4C60-867D-FACB408997E0}" type="pres">
      <dgm:prSet presAssocID="{B54D32C7-08AB-4E37-9115-19F3FAE43D6C}" presName="spaceBetweenRectangles" presStyleCnt="0"/>
      <dgm:spPr/>
    </dgm:pt>
    <dgm:pt modelId="{21890D6C-2048-4BDD-B975-799D52ABF851}" type="pres">
      <dgm:prSet presAssocID="{0C4C3A20-1417-4DC6-B027-035047263928}" presName="parentLin" presStyleCnt="0"/>
      <dgm:spPr/>
    </dgm:pt>
    <dgm:pt modelId="{12B6BD94-2E30-4C68-9461-3A088F386150}" type="pres">
      <dgm:prSet presAssocID="{0C4C3A20-1417-4DC6-B027-035047263928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518A1FDE-5ECD-42DE-B376-EBAA0C1D9E36}" type="pres">
      <dgm:prSet presAssocID="{0C4C3A20-1417-4DC6-B027-035047263928}" presName="parentText" presStyleLbl="node1" presStyleIdx="2" presStyleCnt="3" custScaleX="106262" custScaleY="1553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9C664D-148E-4239-950D-47E14BEEE892}" type="pres">
      <dgm:prSet presAssocID="{0C4C3A20-1417-4DC6-B027-035047263928}" presName="negativeSpace" presStyleCnt="0"/>
      <dgm:spPr/>
    </dgm:pt>
    <dgm:pt modelId="{17F012C6-B705-4C29-9258-73F65B9C0F8A}" type="pres">
      <dgm:prSet presAssocID="{0C4C3A20-1417-4DC6-B027-0350472639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2B2DC52-0977-4011-B125-7C36413F65B8}" type="presOf" srcId="{14369B8A-18CE-4BAC-928F-17C098833676}" destId="{351015ED-40D4-4EE6-BBFA-229DA75C772E}" srcOrd="1" destOrd="0" presId="urn:microsoft.com/office/officeart/2005/8/layout/list1"/>
    <dgm:cxn modelId="{1DCFBBAC-5AE9-4971-9F65-A8D527A1A086}" srcId="{129EFEAE-4F41-478B-8788-7B9A5CDEF66A}" destId="{0C4C3A20-1417-4DC6-B027-035047263928}" srcOrd="2" destOrd="0" parTransId="{5E9DFA3B-07A3-4851-9667-6474B9F1FF92}" sibTransId="{4DB19B68-61CC-4F43-9F19-390C4DD62912}"/>
    <dgm:cxn modelId="{084485CB-80C9-4AAE-9A47-63B1A67A6F40}" type="presOf" srcId="{BDE34465-916C-496A-AAD6-2791EC2FED3A}" destId="{189E2A43-C517-42D8-9235-A7C21A41CB88}" srcOrd="0" destOrd="0" presId="urn:microsoft.com/office/officeart/2005/8/layout/list1"/>
    <dgm:cxn modelId="{EB0D249A-8503-4EB0-8380-09C80A50ACD2}" srcId="{129EFEAE-4F41-478B-8788-7B9A5CDEF66A}" destId="{BDE34465-916C-496A-AAD6-2791EC2FED3A}" srcOrd="1" destOrd="0" parTransId="{619086B1-83BB-49D2-A1EF-5578DAD6E98B}" sibTransId="{B54D32C7-08AB-4E37-9115-19F3FAE43D6C}"/>
    <dgm:cxn modelId="{7BEBE185-C7EB-40AB-B2AA-6C2A245A1C38}" type="presOf" srcId="{0C4C3A20-1417-4DC6-B027-035047263928}" destId="{518A1FDE-5ECD-42DE-B376-EBAA0C1D9E36}" srcOrd="1" destOrd="0" presId="urn:microsoft.com/office/officeart/2005/8/layout/list1"/>
    <dgm:cxn modelId="{C4DC3504-F430-436D-9E84-9A655F812AD8}" type="presOf" srcId="{129EFEAE-4F41-478B-8788-7B9A5CDEF66A}" destId="{BB044781-7C88-492A-9649-BF058EB26A6D}" srcOrd="0" destOrd="0" presId="urn:microsoft.com/office/officeart/2005/8/layout/list1"/>
    <dgm:cxn modelId="{69118A2D-6579-4836-8670-6C177F36A0FD}" type="presOf" srcId="{BDE34465-916C-496A-AAD6-2791EC2FED3A}" destId="{22FA1207-BB8C-47E6-91D8-AB34677962CF}" srcOrd="1" destOrd="0" presId="urn:microsoft.com/office/officeart/2005/8/layout/list1"/>
    <dgm:cxn modelId="{612B325B-FE1F-40B5-B836-78059EB60AFF}" type="presOf" srcId="{0C4C3A20-1417-4DC6-B027-035047263928}" destId="{12B6BD94-2E30-4C68-9461-3A088F386150}" srcOrd="0" destOrd="0" presId="urn:microsoft.com/office/officeart/2005/8/layout/list1"/>
    <dgm:cxn modelId="{D5BC9F63-4ABB-4F40-8A6A-4A6E8920240B}" type="presOf" srcId="{14369B8A-18CE-4BAC-928F-17C098833676}" destId="{EEE06CE1-10B5-4FAE-A62B-03A07D22DF38}" srcOrd="0" destOrd="0" presId="urn:microsoft.com/office/officeart/2005/8/layout/list1"/>
    <dgm:cxn modelId="{2978749E-ED77-4E15-A80F-0F89B9F94593}" srcId="{129EFEAE-4F41-478B-8788-7B9A5CDEF66A}" destId="{14369B8A-18CE-4BAC-928F-17C098833676}" srcOrd="0" destOrd="0" parTransId="{380F7D06-9198-44DE-AB1C-F22FEC6477F7}" sibTransId="{DCF70E4E-C5CB-4A52-8089-570F9CDF8765}"/>
    <dgm:cxn modelId="{7AEA9511-5F23-4E1C-AE3F-9A54F159B2E0}" type="presParOf" srcId="{BB044781-7C88-492A-9649-BF058EB26A6D}" destId="{89B3D6EA-D9AC-45FA-BFB2-37F83F028E81}" srcOrd="0" destOrd="0" presId="urn:microsoft.com/office/officeart/2005/8/layout/list1"/>
    <dgm:cxn modelId="{85BD0963-DDAF-4654-8908-66E48100C368}" type="presParOf" srcId="{89B3D6EA-D9AC-45FA-BFB2-37F83F028E81}" destId="{EEE06CE1-10B5-4FAE-A62B-03A07D22DF38}" srcOrd="0" destOrd="0" presId="urn:microsoft.com/office/officeart/2005/8/layout/list1"/>
    <dgm:cxn modelId="{830F74BD-7426-46FD-819A-22ADB2450838}" type="presParOf" srcId="{89B3D6EA-D9AC-45FA-BFB2-37F83F028E81}" destId="{351015ED-40D4-4EE6-BBFA-229DA75C772E}" srcOrd="1" destOrd="0" presId="urn:microsoft.com/office/officeart/2005/8/layout/list1"/>
    <dgm:cxn modelId="{6C505EA0-46E0-46A4-AB2A-A298F6794875}" type="presParOf" srcId="{BB044781-7C88-492A-9649-BF058EB26A6D}" destId="{C6AB1FF7-892E-44B1-88C6-8A282A81D6D5}" srcOrd="1" destOrd="0" presId="urn:microsoft.com/office/officeart/2005/8/layout/list1"/>
    <dgm:cxn modelId="{5A1CED9A-7F39-44E8-B75A-3584FD77F3E9}" type="presParOf" srcId="{BB044781-7C88-492A-9649-BF058EB26A6D}" destId="{CAFA621F-D4CE-499C-8D7B-75116D00743B}" srcOrd="2" destOrd="0" presId="urn:microsoft.com/office/officeart/2005/8/layout/list1"/>
    <dgm:cxn modelId="{DF11B9C2-B9AC-4568-9E02-68CEA02B19DB}" type="presParOf" srcId="{BB044781-7C88-492A-9649-BF058EB26A6D}" destId="{3BF21DBF-8EFF-48CE-AA83-55C58646DF34}" srcOrd="3" destOrd="0" presId="urn:microsoft.com/office/officeart/2005/8/layout/list1"/>
    <dgm:cxn modelId="{5DF7742E-1221-4514-864D-C161AF98D010}" type="presParOf" srcId="{BB044781-7C88-492A-9649-BF058EB26A6D}" destId="{46117296-CAF6-4ED5-91FD-B16CE52A640F}" srcOrd="4" destOrd="0" presId="urn:microsoft.com/office/officeart/2005/8/layout/list1"/>
    <dgm:cxn modelId="{4114069A-EB11-4C0A-9E47-BD86AB6C4C16}" type="presParOf" srcId="{46117296-CAF6-4ED5-91FD-B16CE52A640F}" destId="{189E2A43-C517-42D8-9235-A7C21A41CB88}" srcOrd="0" destOrd="0" presId="urn:microsoft.com/office/officeart/2005/8/layout/list1"/>
    <dgm:cxn modelId="{C94532D0-C5DB-4702-BEAC-BEF2727795D3}" type="presParOf" srcId="{46117296-CAF6-4ED5-91FD-B16CE52A640F}" destId="{22FA1207-BB8C-47E6-91D8-AB34677962CF}" srcOrd="1" destOrd="0" presId="urn:microsoft.com/office/officeart/2005/8/layout/list1"/>
    <dgm:cxn modelId="{030EDD14-B0CF-4364-9799-78D0E7465D35}" type="presParOf" srcId="{BB044781-7C88-492A-9649-BF058EB26A6D}" destId="{F99CF027-E052-415B-B1E1-A0275C313550}" srcOrd="5" destOrd="0" presId="urn:microsoft.com/office/officeart/2005/8/layout/list1"/>
    <dgm:cxn modelId="{83BC1764-B73B-48E9-8E4C-BE20488A6A9D}" type="presParOf" srcId="{BB044781-7C88-492A-9649-BF058EB26A6D}" destId="{1CB7185F-470F-4699-B078-BB43CDA456D7}" srcOrd="6" destOrd="0" presId="urn:microsoft.com/office/officeart/2005/8/layout/list1"/>
    <dgm:cxn modelId="{42B4F56F-FDDC-4DF1-8E8B-479FBE7CE3D4}" type="presParOf" srcId="{BB044781-7C88-492A-9649-BF058EB26A6D}" destId="{3D8BC78C-4AB1-4C60-867D-FACB408997E0}" srcOrd="7" destOrd="0" presId="urn:microsoft.com/office/officeart/2005/8/layout/list1"/>
    <dgm:cxn modelId="{E4B18E7E-31C5-4E81-8BBE-1AAAC5F707F7}" type="presParOf" srcId="{BB044781-7C88-492A-9649-BF058EB26A6D}" destId="{21890D6C-2048-4BDD-B975-799D52ABF851}" srcOrd="8" destOrd="0" presId="urn:microsoft.com/office/officeart/2005/8/layout/list1"/>
    <dgm:cxn modelId="{C05F0F31-B7BA-4BEE-9FDF-F27F4C5110D1}" type="presParOf" srcId="{21890D6C-2048-4BDD-B975-799D52ABF851}" destId="{12B6BD94-2E30-4C68-9461-3A088F386150}" srcOrd="0" destOrd="0" presId="urn:microsoft.com/office/officeart/2005/8/layout/list1"/>
    <dgm:cxn modelId="{0AF65C91-6F54-4F35-BE00-EE2C659DA971}" type="presParOf" srcId="{21890D6C-2048-4BDD-B975-799D52ABF851}" destId="{518A1FDE-5ECD-42DE-B376-EBAA0C1D9E36}" srcOrd="1" destOrd="0" presId="urn:microsoft.com/office/officeart/2005/8/layout/list1"/>
    <dgm:cxn modelId="{2B1215DD-487D-4B5E-80F0-A75AD5F22FA5}" type="presParOf" srcId="{BB044781-7C88-492A-9649-BF058EB26A6D}" destId="{C09C664D-148E-4239-950D-47E14BEEE892}" srcOrd="9" destOrd="0" presId="urn:microsoft.com/office/officeart/2005/8/layout/list1"/>
    <dgm:cxn modelId="{D4202E94-9F68-418F-99FB-93A3B3E933B8}" type="presParOf" srcId="{BB044781-7C88-492A-9649-BF058EB26A6D}" destId="{17F012C6-B705-4C29-9258-73F65B9C0F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A621F-D4CE-499C-8D7B-75116D00743B}">
      <dsp:nvSpPr>
        <dsp:cNvPr id="0" name=""/>
        <dsp:cNvSpPr/>
      </dsp:nvSpPr>
      <dsp:spPr>
        <a:xfrm>
          <a:off x="0" y="485863"/>
          <a:ext cx="880960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015ED-40D4-4EE6-BBFA-229DA75C772E}">
      <dsp:nvSpPr>
        <dsp:cNvPr id="0" name=""/>
        <dsp:cNvSpPr/>
      </dsp:nvSpPr>
      <dsp:spPr>
        <a:xfrm>
          <a:off x="440480" y="72583"/>
          <a:ext cx="616672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088" tIns="0" rIns="23308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1" kern="1200" dirty="0">
              <a:ln w="3175">
                <a:solidFill>
                  <a:schemeClr val="tx1"/>
                </a:solidFill>
              </a:ln>
            </a:rPr>
            <a:t>Этюд в живописи – небольшая работа, выполненная с натуры</a:t>
          </a:r>
        </a:p>
      </dsp:txBody>
      <dsp:txXfrm>
        <a:off x="480829" y="112932"/>
        <a:ext cx="6086027" cy="745862"/>
      </dsp:txXfrm>
    </dsp:sp>
    <dsp:sp modelId="{1CB7185F-470F-4699-B078-BB43CDA456D7}">
      <dsp:nvSpPr>
        <dsp:cNvPr id="0" name=""/>
        <dsp:cNvSpPr/>
      </dsp:nvSpPr>
      <dsp:spPr>
        <a:xfrm>
          <a:off x="0" y="2196491"/>
          <a:ext cx="880960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-1825086"/>
              <a:satOff val="608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A1207-BB8C-47E6-91D8-AB34677962CF}">
      <dsp:nvSpPr>
        <dsp:cNvPr id="0" name=""/>
        <dsp:cNvSpPr/>
      </dsp:nvSpPr>
      <dsp:spPr>
        <a:xfrm>
          <a:off x="440480" y="1342663"/>
          <a:ext cx="6552885" cy="1267108"/>
        </a:xfrm>
        <a:prstGeom prst="roundRect">
          <a:avLst/>
        </a:prstGeom>
        <a:solidFill>
          <a:schemeClr val="accent4">
            <a:hueOff val="-1825086"/>
            <a:satOff val="6087"/>
            <a:lumOff val="9608"/>
            <a:alphaOff val="0"/>
          </a:schemeClr>
        </a:solidFill>
        <a:ln w="1270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088" tIns="0" rIns="23308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>
              <a:solidFill>
                <a:schemeClr val="tx1"/>
              </a:solidFill>
            </a:rPr>
            <a:t>Этюд в музыке </a:t>
          </a:r>
          <a:r>
            <a:rPr lang="ru-RU" sz="2400" i="1" kern="1200" dirty="0">
              <a:solidFill>
                <a:schemeClr val="tx1"/>
              </a:solidFill>
            </a:rPr>
            <a:t>– упражнение, нацеленное на развитие исполнительской техники и композиционного мастерства</a:t>
          </a:r>
        </a:p>
      </dsp:txBody>
      <dsp:txXfrm>
        <a:off x="502335" y="1404518"/>
        <a:ext cx="6429175" cy="1143398"/>
      </dsp:txXfrm>
    </dsp:sp>
    <dsp:sp modelId="{17F012C6-B705-4C29-9258-73F65B9C0F8A}">
      <dsp:nvSpPr>
        <dsp:cNvPr id="0" name=""/>
        <dsp:cNvSpPr/>
      </dsp:nvSpPr>
      <dsp:spPr>
        <a:xfrm>
          <a:off x="0" y="3923775"/>
          <a:ext cx="880960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-3650173"/>
              <a:satOff val="12174"/>
              <a:lumOff val="1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A1FDE-5ECD-42DE-B376-EBAA0C1D9E36}">
      <dsp:nvSpPr>
        <dsp:cNvPr id="0" name=""/>
        <dsp:cNvSpPr/>
      </dsp:nvSpPr>
      <dsp:spPr>
        <a:xfrm>
          <a:off x="440480" y="3053291"/>
          <a:ext cx="6552885" cy="1283763"/>
        </a:xfrm>
        <a:prstGeom prst="roundRect">
          <a:avLst/>
        </a:prstGeom>
        <a:solidFill>
          <a:schemeClr val="accent4">
            <a:hueOff val="-3650173"/>
            <a:satOff val="12174"/>
            <a:lumOff val="19216"/>
            <a:alphaOff val="0"/>
          </a:schemeClr>
        </a:solidFill>
        <a:ln w="1270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088" tIns="0" rIns="23308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/>
            <a:t>В философии </a:t>
          </a:r>
          <a:r>
            <a:rPr lang="ru-RU" sz="2400" i="1" kern="1200" dirty="0"/>
            <a:t>– размышление, исследование одного вопроса, узкой темы</a:t>
          </a:r>
        </a:p>
      </dsp:txBody>
      <dsp:txXfrm>
        <a:off x="503148" y="3115959"/>
        <a:ext cx="6427549" cy="1158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5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8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93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00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6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58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05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0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9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0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7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1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7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2DB4D7-D820-44AD-8810-0C888D1703B0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461133-353E-4B81-8359-246989DD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87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Блок-схема: объединение 10">
            <a:extLst>
              <a:ext uri="{FF2B5EF4-FFF2-40B4-BE49-F238E27FC236}">
                <a16:creationId xmlns:a16="http://schemas.microsoft.com/office/drawing/2014/main" xmlns="" id="{D11A31BE-70BF-4E92-8673-D6C6A3F4669C}"/>
              </a:ext>
            </a:extLst>
          </p:cNvPr>
          <p:cNvSpPr/>
          <p:nvPr/>
        </p:nvSpPr>
        <p:spPr>
          <a:xfrm rot="18444903">
            <a:off x="4443380" y="-1527111"/>
            <a:ext cx="380174" cy="10640790"/>
          </a:xfrm>
          <a:prstGeom prst="flowChartMerg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A9706BE-989D-4216-B69D-2BE0C427B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0" t="7841" r="4363" b="35151"/>
          <a:stretch/>
        </p:blipFill>
        <p:spPr>
          <a:xfrm>
            <a:off x="4449064" y="116181"/>
            <a:ext cx="4334122" cy="1498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xmlns="" id="{96B6B44E-C85E-4057-AF7E-E8178F4DA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588" y="4094890"/>
            <a:ext cx="7049758" cy="479838"/>
          </a:xfrm>
          <a:solidFill>
            <a:srgbClr val="FFC000"/>
          </a:solidFill>
        </p:spPr>
        <p:txBody>
          <a:bodyPr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ru-RU" sz="2250" i="1" dirty="0">
                <a:solidFill>
                  <a:schemeClr val="bg1"/>
                </a:solidFill>
              </a:rPr>
              <a:t>Урок изобразительного искусства в 8 классе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0BF0A7-AC45-4C3C-BAB1-43617379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241" y="1960211"/>
            <a:ext cx="7647517" cy="1600153"/>
          </a:xfr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ru-RU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Видеоэтюд</a:t>
            </a:r>
            <a:r>
              <a:rPr lang="ru-RU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пейзаже и портрете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11D3E7CF-82F7-4685-9DF3-40137F889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 r="2210"/>
          <a:stretch/>
        </p:blipFill>
        <p:spPr>
          <a:xfrm>
            <a:off x="169287" y="116181"/>
            <a:ext cx="4279777" cy="1498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8357266-7141-4D06-9500-4FA0C975E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7"/>
          <a:stretch/>
        </p:blipFill>
        <p:spPr>
          <a:xfrm>
            <a:off x="2453337" y="4653661"/>
            <a:ext cx="3715901" cy="2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99E121-8F18-4823-BF39-29301C6C6579}"/>
              </a:ext>
            </a:extLst>
          </p:cNvPr>
          <p:cNvSpPr txBox="1"/>
          <p:nvPr/>
        </p:nvSpPr>
        <p:spPr>
          <a:xfrm>
            <a:off x="3123829" y="314744"/>
            <a:ext cx="2523477" cy="7694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ЭТЮД</a:t>
            </a: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xmlns="" id="{05D50988-C24B-4E17-AF60-C22E889C5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94329"/>
              </p:ext>
            </p:extLst>
          </p:nvPr>
        </p:nvGraphicFramePr>
        <p:xfrm>
          <a:off x="167195" y="1263834"/>
          <a:ext cx="8809608" cy="470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66C37B7-5D1F-49E1-9105-4EE255C206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6" y="95559"/>
            <a:ext cx="1557367" cy="1426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4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5572FD8C-ABCD-47B0-8608-21B32B46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477" y="3621972"/>
            <a:ext cx="4099161" cy="380185"/>
          </a:xfrm>
        </p:spPr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К.А. Коровин. «Цветы». Этюд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xmlns="" id="{A9A93C81-A2E7-4B9C-8526-0057441B0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9" y="220029"/>
            <a:ext cx="4322250" cy="3293555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81FB74B5-0EFE-4A33-BB69-153B8E7E4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487" y="3621972"/>
            <a:ext cx="4369559" cy="380186"/>
          </a:xfrm>
        </p:spPr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И.И. Левитан. «У озера». Этюд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9A940C5B-653D-483E-96C5-31BE939782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20028"/>
            <a:ext cx="4369559" cy="3293555"/>
          </a:xfr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B8FAD789-E3F5-4FA2-BF46-65CAB2B4D9BF}"/>
              </a:ext>
            </a:extLst>
          </p:cNvPr>
          <p:cNvSpPr/>
          <p:nvPr/>
        </p:nvSpPr>
        <p:spPr>
          <a:xfrm>
            <a:off x="382477" y="4211884"/>
            <a:ext cx="8495193" cy="2308324"/>
          </a:xfrm>
          <a:prstGeom prst="rect">
            <a:avLst/>
          </a:prstGeom>
          <a:solidFill>
            <a:srgbClr val="FFCC66"/>
          </a:solidFill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chemeClr val="bg1"/>
                </a:solidFill>
                <a:latin typeface="&amp;quot"/>
              </a:rPr>
              <a:t>Этюдом в </a:t>
            </a:r>
            <a:r>
              <a:rPr lang="ru-RU" dirty="0">
                <a:solidFill>
                  <a:schemeClr val="bg1"/>
                </a:solidFill>
              </a:rPr>
              <a:t>живописи</a:t>
            </a:r>
            <a:r>
              <a:rPr lang="ru-RU" dirty="0">
                <a:solidFill>
                  <a:schemeClr val="bg1"/>
                </a:solidFill>
                <a:latin typeface="&amp;quot"/>
              </a:rPr>
              <a:t> называют эскиз произведения, выполненный с натуры. Рисунок должен быть точен по масштабу и пропорциям отдельных элементов, но без лишней детализации картины. Этюд выполняется на бумаге или непосредственно на холсте карандашом, углем или краской. К мастерам этюдной живописи можно отнести Левитана, Шишкина, Саврасова.</a:t>
            </a:r>
          </a:p>
          <a:p>
            <a:pPr fontAlgn="base"/>
            <a:r>
              <a:rPr lang="ru-RU" dirty="0">
                <a:solidFill>
                  <a:schemeClr val="bg1"/>
                </a:solidFill>
                <a:latin typeface="&amp;quot"/>
              </a:rPr>
              <a:t>Упражнение, повышающее мастерство написания пейзажей, также называется этюдом. Этюдная живопись способствует развитию глазомера, придает твердость руке художника.</a:t>
            </a:r>
            <a:endParaRPr lang="ru-RU" b="0" i="0" u="none" strike="noStrike" dirty="0">
              <a:solidFill>
                <a:schemeClr val="bg1"/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18837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FC494E-99B5-43F0-9C78-42506912E59E}"/>
              </a:ext>
            </a:extLst>
          </p:cNvPr>
          <p:cNvSpPr txBox="1"/>
          <p:nvPr/>
        </p:nvSpPr>
        <p:spPr>
          <a:xfrm>
            <a:off x="2121763" y="310718"/>
            <a:ext cx="26988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Ответьте на вопрос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B9DD02D9-9E0E-4CA5-99B8-8C4B476581FA}"/>
              </a:ext>
            </a:extLst>
          </p:cNvPr>
          <p:cNvSpPr txBox="1">
            <a:spLocks/>
          </p:cNvSpPr>
          <p:nvPr/>
        </p:nvSpPr>
        <p:spPr>
          <a:xfrm>
            <a:off x="898369" y="816846"/>
            <a:ext cx="4936736" cy="1113722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2250" b="1" i="1" dirty="0">
                <a:solidFill>
                  <a:schemeClr val="bg1"/>
                </a:solidFill>
              </a:rPr>
              <a:t>Что такое ВИДЕОЭТЮД?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F7FBB1C-44B7-416B-BE10-475C31A79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06" y="441788"/>
            <a:ext cx="2027952" cy="185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F69DAB82-9D7F-47F0-99B7-FF6212E7ABB0}"/>
              </a:ext>
            </a:extLst>
          </p:cNvPr>
          <p:cNvGrpSpPr/>
          <p:nvPr/>
        </p:nvGrpSpPr>
        <p:grpSpPr>
          <a:xfrm>
            <a:off x="461639" y="2929631"/>
            <a:ext cx="7732449" cy="3551068"/>
            <a:chOff x="440480" y="1651679"/>
            <a:chExt cx="6166725" cy="103320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xmlns="" id="{33117B00-6717-4C46-955B-C52C831FA255}"/>
                </a:ext>
              </a:extLst>
            </p:cNvPr>
            <p:cNvSpPr/>
            <p:nvPr/>
          </p:nvSpPr>
          <p:spPr>
            <a:xfrm>
              <a:off x="440480" y="1651679"/>
              <a:ext cx="6166725" cy="10332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-1825086"/>
                <a:satOff val="6087"/>
                <a:lumOff val="9608"/>
                <a:alphaOff val="0"/>
              </a:schemeClr>
            </a:fillRef>
            <a:effectRef idx="0">
              <a:schemeClr val="accent4">
                <a:hueOff val="-1825086"/>
                <a:satOff val="608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dirty="0"/>
            </a:p>
          </p:txBody>
        </p:sp>
        <p:sp>
          <p:nvSpPr>
            <p:cNvPr id="9" name="Прямоугольник: скругленные углы 4">
              <a:extLst>
                <a:ext uri="{FF2B5EF4-FFF2-40B4-BE49-F238E27FC236}">
                  <a16:creationId xmlns:a16="http://schemas.microsoft.com/office/drawing/2014/main" xmlns="" id="{6EF1ECA7-4841-41FB-8454-82120E58042D}"/>
                </a:ext>
              </a:extLst>
            </p:cNvPr>
            <p:cNvSpPr txBox="1"/>
            <p:nvPr/>
          </p:nvSpPr>
          <p:spPr>
            <a:xfrm>
              <a:off x="490917" y="1702116"/>
              <a:ext cx="6065851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3088" tIns="0" rIns="233088" bIns="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schemeClr val="bg1"/>
                  </a:solidFill>
                </a:rPr>
                <a:t>Это документальная (натуральная) съёмка, посвящённая разработке какой либо одной темы, являющаяся одновременно творческим упражнением на развитие композиционного и монтажно-съёмочного мастерства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50E-6B1D-4E35-986F-0E856E60BD58}"/>
              </a:ext>
            </a:extLst>
          </p:cNvPr>
          <p:cNvSpPr txBox="1"/>
          <p:nvPr/>
        </p:nvSpPr>
        <p:spPr>
          <a:xfrm>
            <a:off x="2121762" y="2281603"/>
            <a:ext cx="26988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Проверь себя</a:t>
            </a:r>
          </a:p>
        </p:txBody>
      </p:sp>
    </p:spTree>
    <p:extLst>
      <p:ext uri="{BB962C8B-B14F-4D97-AF65-F5344CB8AC3E}">
        <p14:creationId xmlns:p14="http://schemas.microsoft.com/office/powerpoint/2010/main" val="326040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35A18F-63AF-4E19-BD00-359535ADFBAC}"/>
              </a:ext>
            </a:extLst>
          </p:cNvPr>
          <p:cNvSpPr txBox="1"/>
          <p:nvPr/>
        </p:nvSpPr>
        <p:spPr>
          <a:xfrm>
            <a:off x="750162" y="1518081"/>
            <a:ext cx="7643674" cy="1477328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solidFill>
                  <a:schemeClr val="bg1"/>
                </a:solidFill>
              </a:rPr>
              <a:t>Пример съёмки: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Снят вокзал. На экране мы видим вокзальное здание в разных ракурсах, зал ожидания, кассы. Этот видеоряд сопровождается рассказом об архитектуре и истории вокзала, его транспортном значении и т.д.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211E1F-BBEF-4C56-9F5C-A676BCF3C9E9}"/>
              </a:ext>
            </a:extLst>
          </p:cNvPr>
          <p:cNvSpPr txBox="1"/>
          <p:nvPr/>
        </p:nvSpPr>
        <p:spPr>
          <a:xfrm>
            <a:off x="3222594" y="167949"/>
            <a:ext cx="26988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Ответьте на вопрос</a:t>
            </a:r>
          </a:p>
        </p:txBody>
      </p:sp>
      <p:sp>
        <p:nvSpPr>
          <p:cNvPr id="7" name="Подзаголовок 4">
            <a:extLst>
              <a:ext uri="{FF2B5EF4-FFF2-40B4-BE49-F238E27FC236}">
                <a16:creationId xmlns:a16="http://schemas.microsoft.com/office/drawing/2014/main" xmlns="" id="{CCA862A5-FA5E-48D9-8DFE-1782DE8E7CF0}"/>
              </a:ext>
            </a:extLst>
          </p:cNvPr>
          <p:cNvSpPr txBox="1">
            <a:spLocks/>
          </p:cNvSpPr>
          <p:nvPr/>
        </p:nvSpPr>
        <p:spPr>
          <a:xfrm>
            <a:off x="674703" y="707863"/>
            <a:ext cx="7794594" cy="47983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2250" b="1" i="1" dirty="0">
                <a:solidFill>
                  <a:schemeClr val="bg1"/>
                </a:solidFill>
              </a:rPr>
              <a:t>Можно ли назвать данную съёмку </a:t>
            </a:r>
            <a:r>
              <a:rPr lang="ru-RU" sz="2250" b="1" i="1" dirty="0" err="1">
                <a:solidFill>
                  <a:schemeClr val="bg1"/>
                </a:solidFill>
              </a:rPr>
              <a:t>киноэтюдом</a:t>
            </a:r>
            <a:r>
              <a:rPr lang="ru-RU" sz="2250" b="1" i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BDA596-5CE9-45B1-9613-C2FCA933AD9E}"/>
              </a:ext>
            </a:extLst>
          </p:cNvPr>
          <p:cNvSpPr txBox="1"/>
          <p:nvPr/>
        </p:nvSpPr>
        <p:spPr>
          <a:xfrm>
            <a:off x="3222594" y="3315339"/>
            <a:ext cx="26988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Проверьте себя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26430BFA-ABD8-410D-BC15-F9D30B64288E}"/>
              </a:ext>
            </a:extLst>
          </p:cNvPr>
          <p:cNvGrpSpPr/>
          <p:nvPr/>
        </p:nvGrpSpPr>
        <p:grpSpPr>
          <a:xfrm>
            <a:off x="532660" y="3986876"/>
            <a:ext cx="8078679" cy="2654423"/>
            <a:chOff x="440480" y="1651679"/>
            <a:chExt cx="6166725" cy="1033200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xmlns="" id="{362F0BC4-D1CF-479F-8000-E5EB80BB417E}"/>
                </a:ext>
              </a:extLst>
            </p:cNvPr>
            <p:cNvSpPr/>
            <p:nvPr/>
          </p:nvSpPr>
          <p:spPr>
            <a:xfrm>
              <a:off x="440480" y="1651679"/>
              <a:ext cx="6166725" cy="10332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-1825086"/>
                <a:satOff val="6087"/>
                <a:lumOff val="9608"/>
                <a:alphaOff val="0"/>
              </a:schemeClr>
            </a:fillRef>
            <a:effectRef idx="0">
              <a:schemeClr val="accent4">
                <a:hueOff val="-1825086"/>
                <a:satOff val="608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: скругленные углы 4">
              <a:extLst>
                <a:ext uri="{FF2B5EF4-FFF2-40B4-BE49-F238E27FC236}">
                  <a16:creationId xmlns:a16="http://schemas.microsoft.com/office/drawing/2014/main" xmlns="" id="{81A6B4D1-95D9-45F5-87C3-BAC4F38940B7}"/>
                </a:ext>
              </a:extLst>
            </p:cNvPr>
            <p:cNvSpPr txBox="1"/>
            <p:nvPr/>
          </p:nvSpPr>
          <p:spPr>
            <a:xfrm>
              <a:off x="490917" y="1702116"/>
              <a:ext cx="6065851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3088" tIns="0" rIns="233088" bIns="0" numCol="1" spcCol="1270" anchor="ctr" anchorCtr="0">
              <a:noAutofit/>
            </a:bodyPr>
            <a:lstStyle/>
            <a:p>
              <a:pPr marL="0" lvl="0" indent="0" algn="just" defTabSz="8890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schemeClr val="bg1"/>
                  </a:solidFill>
                </a:rPr>
                <a:t>Нет, не каждая съёмка становится </a:t>
              </a:r>
              <a:r>
                <a:rPr lang="ru-RU" sz="2000" kern="1200" dirty="0" err="1">
                  <a:solidFill>
                    <a:schemeClr val="bg1"/>
                  </a:solidFill>
                </a:rPr>
                <a:t>киноэтюдом</a:t>
              </a:r>
              <a:r>
                <a:rPr lang="ru-RU" sz="2000" kern="1200" dirty="0">
                  <a:solidFill>
                    <a:schemeClr val="bg1"/>
                  </a:solidFill>
                </a:rPr>
                <a:t>. Даже если вы покажете все достоинства вокзала, это всё равно не превратит видимое на экране в этюд, а будет </a:t>
              </a:r>
              <a:r>
                <a:rPr lang="ru-RU" sz="2000" i="1" kern="1200" dirty="0">
                  <a:solidFill>
                    <a:schemeClr val="bg1"/>
                  </a:solidFill>
                </a:rPr>
                <a:t>информационным сообщением. </a:t>
              </a:r>
              <a:r>
                <a:rPr lang="ru-RU" sz="2000" kern="1200" dirty="0">
                  <a:solidFill>
                    <a:schemeClr val="bg1"/>
                  </a:solidFill>
                </a:rPr>
                <a:t>Потому, что в этом случае экранное изображение – лишь иллюстрация, где текст важнее картинки, а информация важнее чувства</a:t>
              </a:r>
              <a:endParaRPr lang="ru-RU" sz="2000" b="1" i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B5B55-2582-46F6-A881-44FB1F3726EC}"/>
              </a:ext>
            </a:extLst>
          </p:cNvPr>
          <p:cNvSpPr txBox="1"/>
          <p:nvPr/>
        </p:nvSpPr>
        <p:spPr>
          <a:xfrm>
            <a:off x="2370337" y="238002"/>
            <a:ext cx="26988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Ответьте на вопрос</a:t>
            </a:r>
          </a:p>
        </p:txBody>
      </p:sp>
      <p:sp>
        <p:nvSpPr>
          <p:cNvPr id="6" name="Подзаголовок 4">
            <a:extLst>
              <a:ext uri="{FF2B5EF4-FFF2-40B4-BE49-F238E27FC236}">
                <a16:creationId xmlns:a16="http://schemas.microsoft.com/office/drawing/2014/main" xmlns="" id="{72AC9340-6454-4A9B-9E14-38AD6024BB3D}"/>
              </a:ext>
            </a:extLst>
          </p:cNvPr>
          <p:cNvSpPr txBox="1">
            <a:spLocks/>
          </p:cNvSpPr>
          <p:nvPr/>
        </p:nvSpPr>
        <p:spPr>
          <a:xfrm>
            <a:off x="1105778" y="950709"/>
            <a:ext cx="5010937" cy="47983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2250" b="1" i="1" dirty="0">
                <a:solidFill>
                  <a:schemeClr val="bg1"/>
                </a:solidFill>
              </a:rPr>
              <a:t>В чём суть </a:t>
            </a:r>
            <a:r>
              <a:rPr lang="ru-RU" sz="2250" b="1" i="1" dirty="0" err="1">
                <a:solidFill>
                  <a:schemeClr val="bg1"/>
                </a:solidFill>
              </a:rPr>
              <a:t>видеоэтюда</a:t>
            </a:r>
            <a:r>
              <a:rPr lang="ru-RU" sz="2250" b="1" i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17ED2C-0894-44BB-BE50-DF86CDCC24A3}"/>
              </a:ext>
            </a:extLst>
          </p:cNvPr>
          <p:cNvSpPr txBox="1"/>
          <p:nvPr/>
        </p:nvSpPr>
        <p:spPr>
          <a:xfrm>
            <a:off x="2370337" y="1827473"/>
            <a:ext cx="26988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Проверьте себя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28268B11-5561-4E93-B7AF-6B360CC165BA}"/>
              </a:ext>
            </a:extLst>
          </p:cNvPr>
          <p:cNvGrpSpPr/>
          <p:nvPr/>
        </p:nvGrpSpPr>
        <p:grpSpPr>
          <a:xfrm>
            <a:off x="532660" y="2757426"/>
            <a:ext cx="8078679" cy="3439188"/>
            <a:chOff x="440480" y="1651679"/>
            <a:chExt cx="6166725" cy="10332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xmlns="" id="{F7497E30-2F08-499D-A3F6-DCAEBA4E1BA6}"/>
                </a:ext>
              </a:extLst>
            </p:cNvPr>
            <p:cNvSpPr/>
            <p:nvPr/>
          </p:nvSpPr>
          <p:spPr>
            <a:xfrm>
              <a:off x="440480" y="1651679"/>
              <a:ext cx="6166725" cy="10332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-1825086"/>
                <a:satOff val="6087"/>
                <a:lumOff val="9608"/>
                <a:alphaOff val="0"/>
              </a:schemeClr>
            </a:fillRef>
            <a:effectRef idx="0">
              <a:schemeClr val="accent4">
                <a:hueOff val="-1825086"/>
                <a:satOff val="608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: скругленные углы 4">
              <a:extLst>
                <a:ext uri="{FF2B5EF4-FFF2-40B4-BE49-F238E27FC236}">
                  <a16:creationId xmlns:a16="http://schemas.microsoft.com/office/drawing/2014/main" xmlns="" id="{DE2668CF-F078-459C-9414-2AB2F44B0AF6}"/>
                </a:ext>
              </a:extLst>
            </p:cNvPr>
            <p:cNvSpPr txBox="1"/>
            <p:nvPr/>
          </p:nvSpPr>
          <p:spPr>
            <a:xfrm>
              <a:off x="490917" y="1702116"/>
              <a:ext cx="6065851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3088" tIns="0" rIns="233088" bIns="0" numCol="1" spcCol="1270" anchor="ctr" anchorCtr="0">
              <a:noAutofit/>
            </a:bodyPr>
            <a:lstStyle/>
            <a:p>
              <a:pPr marL="0" lvl="0" indent="0" algn="just" defTabSz="8890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solidFill>
                    <a:schemeClr val="bg1"/>
                  </a:solidFill>
                </a:rPr>
                <a:t>Мир вокруг нас не бездушен. За серыми громадами домов и проносящимися машинами можно почувствовать дыхание города в шелесте листьев на ветру и отблесках заката в окнах. Увидеть скрытую от безразличного взгляда поэзию окружающего мира и передать её в зримых образах – </a:t>
              </a:r>
              <a:r>
                <a:rPr lang="ru-RU" sz="2000" b="1" i="1" kern="1200" dirty="0">
                  <a:solidFill>
                    <a:schemeClr val="bg1"/>
                  </a:solidFill>
                </a:rPr>
                <a:t>суть </a:t>
              </a:r>
              <a:r>
                <a:rPr lang="ru-RU" sz="2000" b="1" i="1" kern="1200" dirty="0" err="1">
                  <a:solidFill>
                    <a:schemeClr val="bg1"/>
                  </a:solidFill>
                </a:rPr>
                <a:t>видеоэтюда</a:t>
              </a:r>
              <a:r>
                <a:rPr lang="ru-RU" sz="2000" b="1" i="1" kern="12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A8E0EA9-E0CF-4D6B-A769-4F73B8376F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39" y="275469"/>
            <a:ext cx="2027952" cy="185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2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AC44096-B3B5-4330-B6B4-0651AF755A39}"/>
              </a:ext>
            </a:extLst>
          </p:cNvPr>
          <p:cNvSpPr/>
          <p:nvPr/>
        </p:nvSpPr>
        <p:spPr>
          <a:xfrm>
            <a:off x="354495" y="196272"/>
            <a:ext cx="8495193" cy="1200329"/>
          </a:xfrm>
          <a:prstGeom prst="rect">
            <a:avLst/>
          </a:prstGeom>
          <a:solidFill>
            <a:srgbClr val="FFCC66"/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ru-RU" sz="2400" b="0" i="0" u="none" strike="noStrike" dirty="0">
                <a:solidFill>
                  <a:schemeClr val="bg1"/>
                </a:solidFill>
                <a:effectLst/>
              </a:rPr>
              <a:t>Закат в городе (сценарная запись). Заходит солнце за городские трубы. Всё ниже и ниже солнце. И уже в вечерней темноте огни машин…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718EE19-2F0F-427B-AD31-B7C19E16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" y="1577320"/>
            <a:ext cx="2951093" cy="20962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C157BE6-2D88-474E-8D5D-9E352FD6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07" y="1577320"/>
            <a:ext cx="2960107" cy="20962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E5DC5A0-4725-485A-9E19-1C5797616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802" y="1577320"/>
            <a:ext cx="2985015" cy="209628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260CDFB6-8057-45BA-B466-9662711DCFF2}"/>
              </a:ext>
            </a:extLst>
          </p:cNvPr>
          <p:cNvSpPr/>
          <p:nvPr/>
        </p:nvSpPr>
        <p:spPr>
          <a:xfrm>
            <a:off x="354495" y="3941852"/>
            <a:ext cx="8495193" cy="2677656"/>
          </a:xfrm>
          <a:prstGeom prst="rect">
            <a:avLst/>
          </a:prstGeom>
          <a:solidFill>
            <a:srgbClr val="FFCC66"/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ru-RU" sz="2400" b="0" i="0" u="none" strike="noStrike" dirty="0">
                <a:solidFill>
                  <a:schemeClr val="bg1"/>
                </a:solidFill>
                <a:effectLst/>
              </a:rPr>
              <a:t>В этюде изображение важнее слов, звуков. Оно является главным средством выражения замысла и создания кинообраза. </a:t>
            </a:r>
          </a:p>
          <a:p>
            <a:pPr algn="just" fontAlgn="base"/>
            <a:r>
              <a:rPr lang="ru-RU" sz="2400" dirty="0">
                <a:solidFill>
                  <a:schemeClr val="bg1"/>
                </a:solidFill>
              </a:rPr>
              <a:t>Когда вы пытаетесь увидеть в окружающем, в людях что-то неповторимое, близкое и интересное вам, то на экране возникает поэтический образ, </a:t>
            </a:r>
            <a:r>
              <a:rPr lang="ru-RU" sz="2400" b="1" i="1" dirty="0">
                <a:solidFill>
                  <a:schemeClr val="bg1"/>
                </a:solidFill>
              </a:rPr>
              <a:t>поэтическое отношение к миру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endParaRPr lang="ru-RU" sz="2400" b="0" i="0" u="none" strike="noStrik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89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1A5A737-50BC-4E59-819F-78047F050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13" y="240633"/>
            <a:ext cx="2027952" cy="185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C5C7B-9849-46FD-8831-1D90444F74FE}"/>
              </a:ext>
            </a:extLst>
          </p:cNvPr>
          <p:cNvSpPr txBox="1"/>
          <p:nvPr/>
        </p:nvSpPr>
        <p:spPr>
          <a:xfrm>
            <a:off x="2370337" y="238002"/>
            <a:ext cx="26988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Ответьте на вопрос</a:t>
            </a:r>
          </a:p>
        </p:txBody>
      </p:sp>
      <p:sp>
        <p:nvSpPr>
          <p:cNvPr id="7" name="Подзаголовок 4">
            <a:extLst>
              <a:ext uri="{FF2B5EF4-FFF2-40B4-BE49-F238E27FC236}">
                <a16:creationId xmlns:a16="http://schemas.microsoft.com/office/drawing/2014/main" xmlns="" id="{C7A22E20-4098-455A-B110-94D168121AF0}"/>
              </a:ext>
            </a:extLst>
          </p:cNvPr>
          <p:cNvSpPr txBox="1">
            <a:spLocks/>
          </p:cNvSpPr>
          <p:nvPr/>
        </p:nvSpPr>
        <p:spPr>
          <a:xfrm>
            <a:off x="435005" y="950708"/>
            <a:ext cx="6270595" cy="1310719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3100" b="1" i="1" dirty="0">
                <a:solidFill>
                  <a:schemeClr val="bg1"/>
                </a:solidFill>
              </a:rPr>
              <a:t>Какие темы </a:t>
            </a:r>
            <a:r>
              <a:rPr lang="ru-RU" sz="3100" b="1" i="1" dirty="0" err="1">
                <a:solidFill>
                  <a:schemeClr val="bg1"/>
                </a:solidFill>
              </a:rPr>
              <a:t>видеоэтюда</a:t>
            </a:r>
            <a:r>
              <a:rPr lang="ru-RU" sz="3100" b="1" i="1" dirty="0">
                <a:solidFill>
                  <a:schemeClr val="bg1"/>
                </a:solidFill>
              </a:rPr>
              <a:t> встречаются чаще всего?</a:t>
            </a:r>
            <a:endParaRPr lang="ru-RU" sz="2250" b="1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84371F-DCA6-4B50-9DA2-92A0435CAA17}"/>
              </a:ext>
            </a:extLst>
          </p:cNvPr>
          <p:cNvSpPr txBox="1"/>
          <p:nvPr/>
        </p:nvSpPr>
        <p:spPr>
          <a:xfrm>
            <a:off x="2370337" y="2446093"/>
            <a:ext cx="26988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Проверьте себя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A7EF2576-7922-4FB1-BE22-6F5E6CBA9230}"/>
              </a:ext>
            </a:extLst>
          </p:cNvPr>
          <p:cNvGrpSpPr/>
          <p:nvPr/>
        </p:nvGrpSpPr>
        <p:grpSpPr>
          <a:xfrm>
            <a:off x="435005" y="2943856"/>
            <a:ext cx="8078679" cy="3562638"/>
            <a:chOff x="440480" y="1651679"/>
            <a:chExt cx="6166725" cy="1070287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xmlns="" id="{425E0361-EF0E-4E50-AA77-9E14537E7A54}"/>
                </a:ext>
              </a:extLst>
            </p:cNvPr>
            <p:cNvSpPr/>
            <p:nvPr/>
          </p:nvSpPr>
          <p:spPr>
            <a:xfrm>
              <a:off x="440480" y="1651679"/>
              <a:ext cx="6166725" cy="10332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-1825086"/>
                <a:satOff val="6087"/>
                <a:lumOff val="9608"/>
                <a:alphaOff val="0"/>
              </a:schemeClr>
            </a:fillRef>
            <a:effectRef idx="0">
              <a:schemeClr val="accent4">
                <a:hueOff val="-1825086"/>
                <a:satOff val="608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: скругленные углы 4">
              <a:extLst>
                <a:ext uri="{FF2B5EF4-FFF2-40B4-BE49-F238E27FC236}">
                  <a16:creationId xmlns:a16="http://schemas.microsoft.com/office/drawing/2014/main" xmlns="" id="{5306F779-7D48-4950-A497-3A2536954F4A}"/>
                </a:ext>
              </a:extLst>
            </p:cNvPr>
            <p:cNvSpPr txBox="1"/>
            <p:nvPr/>
          </p:nvSpPr>
          <p:spPr>
            <a:xfrm>
              <a:off x="490916" y="1789640"/>
              <a:ext cx="6065851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3088" tIns="0" rIns="233088" bIns="0" numCol="1" spcCol="1270" anchor="ctr" anchorCtr="0">
              <a:noAutofit/>
            </a:bodyPr>
            <a:lstStyle/>
            <a:p>
              <a:pPr marL="0" lvl="0" indent="0" algn="just" defTabSz="8890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400" kern="1200" dirty="0">
                  <a:solidFill>
                    <a:schemeClr val="bg1"/>
                  </a:solidFill>
                </a:rPr>
                <a:t>Темами </a:t>
              </a:r>
              <a:r>
                <a:rPr lang="ru-RU" sz="2400" kern="1200" dirty="0" err="1">
                  <a:solidFill>
                    <a:schemeClr val="bg1"/>
                  </a:solidFill>
                </a:rPr>
                <a:t>видеоэтюда</a:t>
              </a:r>
              <a:r>
                <a:rPr lang="ru-RU" sz="2400" kern="1200" dirty="0">
                  <a:solidFill>
                    <a:schemeClr val="bg1"/>
                  </a:solidFill>
                </a:rPr>
                <a:t> наиболее часто встречаются:</a:t>
              </a:r>
            </a:p>
            <a:p>
              <a:pPr marL="342900" lvl="0" indent="-342900" algn="just" defTabSz="8890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ru-RU" sz="2400" b="1" i="1" dirty="0">
                  <a:solidFill>
                    <a:schemeClr val="bg1"/>
                  </a:solidFill>
                </a:rPr>
                <a:t>пейзаж</a:t>
              </a:r>
              <a:r>
                <a:rPr lang="ru-RU" sz="2400" dirty="0">
                  <a:solidFill>
                    <a:schemeClr val="bg1"/>
                  </a:solidFill>
                </a:rPr>
                <a:t> – леса, озёра, птицы и плывущие облака, город с его жителями;</a:t>
              </a:r>
            </a:p>
            <a:p>
              <a:pPr marL="342900" lvl="0" indent="-342900" algn="just" defTabSz="8890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ru-RU" sz="2400" b="1" i="1" dirty="0">
                  <a:solidFill>
                    <a:schemeClr val="bg1"/>
                  </a:solidFill>
                </a:rPr>
                <a:t>портрет</a:t>
              </a:r>
              <a:r>
                <a:rPr lang="ru-RU" sz="2400" dirty="0">
                  <a:solidFill>
                    <a:schemeClr val="bg1"/>
                  </a:solidFill>
                </a:rPr>
                <a:t> – состояние человека, его эмоции. Самые простые поступки могут приобретать на экране художественную выразительность и образный смысл.</a:t>
              </a:r>
            </a:p>
            <a:p>
              <a:pPr marL="342900" lvl="0" indent="-342900" algn="just" defTabSz="889000"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ru-RU" sz="2000" dirty="0">
                <a:solidFill>
                  <a:schemeClr val="bg1"/>
                </a:solidFill>
              </a:endParaRPr>
            </a:p>
            <a:p>
              <a:pPr marL="0" lvl="0" indent="0" algn="just" defTabSz="889000"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0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4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8DE169-FFAE-4D78-85EB-8BB44BD227E4}"/>
              </a:ext>
            </a:extLst>
          </p:cNvPr>
          <p:cNvSpPr txBox="1"/>
          <p:nvPr/>
        </p:nvSpPr>
        <p:spPr>
          <a:xfrm>
            <a:off x="652509" y="326779"/>
            <a:ext cx="7838981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F3F72DA1-7C2E-41E3-8FD4-74934CFDFF1B}"/>
              </a:ext>
            </a:extLst>
          </p:cNvPr>
          <p:cNvSpPr/>
          <p:nvPr/>
        </p:nvSpPr>
        <p:spPr>
          <a:xfrm>
            <a:off x="142042" y="3631479"/>
            <a:ext cx="5859263" cy="2752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2D5780-27AD-45A7-8947-49BB4E5D4872}"/>
              </a:ext>
            </a:extLst>
          </p:cNvPr>
          <p:cNvSpPr txBox="1"/>
          <p:nvPr/>
        </p:nvSpPr>
        <p:spPr>
          <a:xfrm>
            <a:off x="304089" y="1414343"/>
            <a:ext cx="8664606" cy="3970318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err="1" smtClean="0">
                <a:solidFill>
                  <a:schemeClr val="bg1"/>
                </a:solidFill>
              </a:rPr>
              <a:t>Проектно</a:t>
            </a:r>
            <a:r>
              <a:rPr lang="ru-RU" sz="2800" b="1" dirty="0" smtClean="0">
                <a:solidFill>
                  <a:schemeClr val="bg1"/>
                </a:solidFill>
              </a:rPr>
              <a:t>–творческий </a:t>
            </a:r>
            <a:r>
              <a:rPr lang="ru-RU" sz="2800" b="1" dirty="0" smtClean="0">
                <a:solidFill>
                  <a:schemeClr val="bg1"/>
                </a:solidFill>
              </a:rPr>
              <a:t>практикум:</a:t>
            </a:r>
          </a:p>
          <a:p>
            <a:pPr algn="just"/>
            <a:endParaRPr lang="ru-RU" sz="2800" b="1" dirty="0">
              <a:solidFill>
                <a:schemeClr val="bg1"/>
              </a:solidFill>
            </a:endParaRPr>
          </a:p>
          <a:p>
            <a:pPr algn="just"/>
            <a:r>
              <a:rPr lang="ru-RU" sz="2800" dirty="0">
                <a:solidFill>
                  <a:srgbClr val="C00000"/>
                </a:solidFill>
              </a:rPr>
              <a:t>Съёмка и монтаж </a:t>
            </a:r>
            <a:r>
              <a:rPr lang="ru-RU" sz="2800" dirty="0" smtClean="0">
                <a:solidFill>
                  <a:srgbClr val="C00000"/>
                </a:solidFill>
              </a:rPr>
              <a:t> пейзажного </a:t>
            </a:r>
            <a:r>
              <a:rPr lang="ru-RU" sz="2800" dirty="0" err="1" smtClean="0">
                <a:solidFill>
                  <a:srgbClr val="C00000"/>
                </a:solidFill>
              </a:rPr>
              <a:t>видеоэтюда</a:t>
            </a:r>
            <a:r>
              <a:rPr lang="ru-RU" sz="2800" dirty="0" smtClean="0">
                <a:solidFill>
                  <a:schemeClr val="bg1"/>
                </a:solidFill>
              </a:rPr>
              <a:t> на тему </a:t>
            </a:r>
            <a:r>
              <a:rPr lang="ru-RU" sz="2800" b="1" dirty="0" smtClean="0">
                <a:solidFill>
                  <a:srgbClr val="C00000"/>
                </a:solidFill>
              </a:rPr>
              <a:t>«ВЕСНА»</a:t>
            </a:r>
          </a:p>
          <a:p>
            <a:pPr algn="just"/>
            <a:r>
              <a:rPr lang="ru-RU" sz="2800" dirty="0" smtClean="0">
                <a:solidFill>
                  <a:schemeClr val="bg1"/>
                </a:solidFill>
              </a:rPr>
              <a:t>передача </a:t>
            </a:r>
            <a:r>
              <a:rPr lang="ru-RU" sz="2800" dirty="0">
                <a:solidFill>
                  <a:schemeClr val="bg1"/>
                </a:solidFill>
              </a:rPr>
              <a:t>состояния и настроения; создание изобразительного образа в этюде, поддержанного звукорядом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ru-RU" sz="2800" dirty="0">
              <a:solidFill>
                <a:schemeClr val="bg1"/>
              </a:solidFill>
            </a:endParaRPr>
          </a:p>
          <a:p>
            <a:pPr algn="just"/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86F7296-71F1-4300-8E02-2F794700BD8C}"/>
              </a:ext>
            </a:extLst>
          </p:cNvPr>
          <p:cNvSpPr/>
          <p:nvPr/>
        </p:nvSpPr>
        <p:spPr>
          <a:xfrm>
            <a:off x="506027" y="4039340"/>
            <a:ext cx="7048870" cy="8877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E44B6AD-35AC-47D9-9EE2-4F7ED424E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7"/>
          <a:stretch/>
        </p:blipFill>
        <p:spPr>
          <a:xfrm>
            <a:off x="2506604" y="4653661"/>
            <a:ext cx="3715901" cy="2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</TotalTime>
  <Words>484</Words>
  <Application>Microsoft Office PowerPoint</Application>
  <PresentationFormat>Экран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Сектор</vt:lpstr>
      <vt:lpstr>Видеоэтюд  в пейзаже и портрете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Видеоэтюд в пейзаже и портрете</dc:title>
  <dc:creator>pc</dc:creator>
  <cp:lastModifiedBy>TAHNEE</cp:lastModifiedBy>
  <cp:revision>32</cp:revision>
  <dcterms:created xsi:type="dcterms:W3CDTF">2018-04-21T15:05:56Z</dcterms:created>
  <dcterms:modified xsi:type="dcterms:W3CDTF">2022-04-16T04:13:13Z</dcterms:modified>
</cp:coreProperties>
</file>