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9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267" y="-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C46-977D-41DF-B309-2FE81F17BE1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6ADD4-F394-4067-B113-D10F44CBD36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C46-977D-41DF-B309-2FE81F17BE1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ADD4-F394-4067-B113-D10F44CBD36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C46-977D-41DF-B309-2FE81F17BE1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ADD4-F394-4067-B113-D10F44CBD36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C46-977D-41DF-B309-2FE81F17BE1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6ADD4-F394-4067-B113-D10F44CBD36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C46-977D-41DF-B309-2FE81F17BE1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6ADD4-F394-4067-B113-D10F44CBD36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C46-977D-41DF-B309-2FE81F17BE1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6ADD4-F394-4067-B113-D10F44CBD36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C46-977D-41DF-B309-2FE81F17BE1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6ADD4-F394-4067-B113-D10F44CBD36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C46-977D-41DF-B309-2FE81F17BE1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6ADD4-F394-4067-B113-D10F44CBD36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C46-977D-41DF-B309-2FE81F17BE1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6ADD4-F394-4067-B113-D10F44CBD36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C46-977D-41DF-B309-2FE81F17BE1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6ADD4-F394-4067-B113-D10F44CBD36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C46-977D-41DF-B309-2FE81F17BE1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6ADD4-F394-4067-B113-D10F44CBD36F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F1CCC46-977D-41DF-B309-2FE81F17BE1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5C6ADD4-F394-4067-B113-D10F44CBD36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028347-EB5B-4967-910E-AF258C16E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583" y="1828800"/>
            <a:ext cx="7122017" cy="1552678"/>
          </a:xfrm>
          <a:solidFill>
            <a:srgbClr val="002060"/>
          </a:solidFill>
          <a:effectLst/>
        </p:spPr>
        <p:txBody>
          <a:bodyPr>
            <a:noAutofit/>
          </a:bodyPr>
          <a:lstStyle/>
          <a:p>
            <a:pPr algn="ctr"/>
            <a:r>
              <a:rPr lang="ru-RU" sz="4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>
                    <a:schemeClr val="accent2">
                      <a:satMod val="175000"/>
                    </a:schemeClr>
                  </a:glow>
                </a:effectLst>
                <a:latin typeface="Arial Black" panose="020B0A04020102020204" pitchFamily="34" charset="0"/>
              </a:rPr>
              <a:t>Современные формы экранного языка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B011552-0D39-43A9-95B6-C9EE021B8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3837" y="3857316"/>
            <a:ext cx="2387100" cy="45719"/>
          </a:xfrm>
          <a:solidFill>
            <a:schemeClr val="bg2">
              <a:lumMod val="75000"/>
              <a:lumOff val="25000"/>
            </a:schemeClr>
          </a:solidFill>
          <a:effectLst/>
        </p:spPr>
        <p:txBody>
          <a:bodyPr>
            <a:normAutofit fontScale="25000" lnSpcReduction="20000"/>
          </a:bodyPr>
          <a:lstStyle/>
          <a:p>
            <a:endParaRPr lang="ru-RU" dirty="0"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9201760-91BD-46BA-8699-BF1B8219C5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56" y="3278221"/>
            <a:ext cx="4940668" cy="398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777241" y="274320"/>
            <a:ext cx="763524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Телевидение, видео, Интернет… </a:t>
            </a:r>
            <a:endParaRPr lang="ru-RU" sz="2800" b="1" dirty="0" smtClean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Что </a:t>
            </a:r>
            <a:r>
              <a:rPr lang="ru-RU" sz="2800" b="1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дальше?</a:t>
            </a:r>
            <a:endParaRPr lang="ru-RU" sz="2800" b="1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8E9B6B8-50AD-4A92-B174-887EF201E0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86" y="3697142"/>
            <a:ext cx="4421080" cy="30394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67BDCA2-65C2-4C03-8CAD-B09AD494A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6" y="4289189"/>
            <a:ext cx="3429000" cy="21113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7921159-BF37-482E-A2A2-F7E484316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38" y="2029103"/>
            <a:ext cx="3557973" cy="20013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ABDDEC49-E5A4-45F8-9D00-F4EDA95ECD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545" y="186802"/>
            <a:ext cx="2633766" cy="1737988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7FA94A26-39A1-4468-9705-857338EEECBB}"/>
              </a:ext>
            </a:extLst>
          </p:cNvPr>
          <p:cNvSpPr/>
          <p:nvPr/>
        </p:nvSpPr>
        <p:spPr>
          <a:xfrm>
            <a:off x="221876" y="232039"/>
            <a:ext cx="5962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</a:rPr>
              <a:t>     Восприятие истинного искусства требует работы мысли и души, но оно не является головоломкой как современное «актуальное искусство». Истинное искусство – настоящая школа художественного творчества.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A6AEAE6F-C061-46EE-AA77-9A76AF67B6B9}"/>
              </a:ext>
            </a:extLst>
          </p:cNvPr>
          <p:cNvSpPr/>
          <p:nvPr/>
        </p:nvSpPr>
        <p:spPr>
          <a:xfrm>
            <a:off x="221876" y="1752936"/>
            <a:ext cx="4958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</a:rPr>
              <a:t>      Компьютер даёт возможность не только смотреть, но и создавать свои экранные послания, видеоклипы. Важно для этого иметь художественную культуру и вкус.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22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97FD8352-175C-4141-83E5-48A7C105F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" y="2645005"/>
            <a:ext cx="4236622" cy="31321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F2E36AB1-3E07-4FEA-8122-973895D73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645006"/>
            <a:ext cx="4318580" cy="313215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00C6BE70-10B5-4130-BD5C-7D598B528AF2}"/>
              </a:ext>
            </a:extLst>
          </p:cNvPr>
          <p:cNvSpPr/>
          <p:nvPr/>
        </p:nvSpPr>
        <p:spPr>
          <a:xfrm>
            <a:off x="363984" y="459192"/>
            <a:ext cx="8416031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400" dirty="0" smtClean="0">
                <a:solidFill>
                  <a:srgbClr val="000000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Ничто так быстро не устаревает, как технические новинки, с нарастающей скоростью сменяющие друг друга. </a:t>
            </a:r>
            <a:r>
              <a:rPr lang="ru-RU" sz="2400" b="1" dirty="0" smtClean="0">
                <a:solidFill>
                  <a:srgbClr val="000000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r>
              <a:rPr lang="ru-RU" sz="2400" dirty="0" smtClean="0">
                <a:solidFill>
                  <a:srgbClr val="000000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, на котором говорили ещё вчера модные хиты, сегодня уже </a:t>
            </a:r>
            <a:r>
              <a:rPr lang="ru-RU" sz="2400" dirty="0">
                <a:solidFill>
                  <a:srgbClr val="000000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кажется медлительным, далёким от жизни, устаревшим</a:t>
            </a:r>
            <a:r>
              <a:rPr lang="ru-RU" sz="2400" dirty="0" smtClean="0">
                <a:solidFill>
                  <a:srgbClr val="000000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8D3487B6-561E-43C3-B31C-DB17B97BC9B0}"/>
              </a:ext>
            </a:extLst>
          </p:cNvPr>
          <p:cNvSpPr/>
          <p:nvPr/>
        </p:nvSpPr>
        <p:spPr>
          <a:xfrm>
            <a:off x="363985" y="5918374"/>
            <a:ext cx="84160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Искусство всегда меняло свою форму, язык творческих произведений и средства, которыми они создаются.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39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8FC2861-31F6-44D2-BE46-C268DC1C9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1" y="2304569"/>
            <a:ext cx="4222831" cy="31877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69FD36F-512B-43F3-B183-3E11BD1C7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255227"/>
            <a:ext cx="4382629" cy="318774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49F8294D-5F9E-46D5-BDE1-D3CFD91FD2A1}"/>
              </a:ext>
            </a:extLst>
          </p:cNvPr>
          <p:cNvSpPr/>
          <p:nvPr/>
        </p:nvSpPr>
        <p:spPr>
          <a:xfrm>
            <a:off x="189371" y="319546"/>
            <a:ext cx="877517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Язык экрана</a:t>
            </a:r>
            <a:r>
              <a:rPr lang="ru-RU" sz="2400" dirty="0">
                <a:solidFill>
                  <a:srgbClr val="000000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, как и любой другой язык, имеет свою систему выразительных средств, изобразительно-звуковых сигналов, зафиксированных камерой, посылаемых на экран и считываемых с него, включающих и смысловую, и эмоциональную информацию.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36C602E7-3C0D-4410-BA55-6D73F55AACCB}"/>
              </a:ext>
            </a:extLst>
          </p:cNvPr>
          <p:cNvSpPr/>
          <p:nvPr/>
        </p:nvSpPr>
        <p:spPr>
          <a:xfrm>
            <a:off x="189371" y="5522791"/>
            <a:ext cx="8775170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Суть искусства как разговора о человеке, передача на экране или на сцене «правды жизни человеческого духа» всегда одни и те же.</a:t>
            </a:r>
          </a:p>
        </p:txBody>
      </p:sp>
    </p:spTree>
    <p:extLst>
      <p:ext uri="{BB962C8B-B14F-4D97-AF65-F5344CB8AC3E}">
        <p14:creationId xmlns:p14="http://schemas.microsoft.com/office/powerpoint/2010/main" val="15705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588675A3-3D21-4A3E-8745-5FCD5EB6E8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0" y="177553"/>
            <a:ext cx="3692001" cy="33098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5884B5CC-EB2A-4396-A82E-29DD83CF2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21" y="163497"/>
            <a:ext cx="4954850" cy="330323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F25C6558-48C9-402D-8F6F-14622B60D9E8}"/>
              </a:ext>
            </a:extLst>
          </p:cNvPr>
          <p:cNvSpPr/>
          <p:nvPr/>
        </p:nvSpPr>
        <p:spPr>
          <a:xfrm>
            <a:off x="186430" y="5664784"/>
            <a:ext cx="8851038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экранного искусства и его восприятие постоянно меняются. Не последнюю роль в этом играют и сами технологии, с помощью которых создаются современные зрелища.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84F9F914-AC13-4C13-A766-77C8940E3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45" y="3142810"/>
            <a:ext cx="3692001" cy="245979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685260B7-0EB0-4DEE-A5BB-0FF146626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8" y="3568066"/>
            <a:ext cx="3901440" cy="20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D7F3CE46-FFF5-4D52-A954-EBD69DBB22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57" y="2002808"/>
            <a:ext cx="3588079" cy="3304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B2AA3517-FAFB-4CA2-81C0-B79B47A194EB}"/>
              </a:ext>
            </a:extLst>
          </p:cNvPr>
          <p:cNvSpPr/>
          <p:nvPr/>
        </p:nvSpPr>
        <p:spPr>
          <a:xfrm>
            <a:off x="146481" y="275167"/>
            <a:ext cx="8851038" cy="17338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Конечно, и сам темп нашей жизни влияет на наше восприятие. Мы часто переключаем телевизионные каналы. И сама картинка на экране 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подстать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зрительскому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нетерпеливому , пляшущему сознанию… </a:t>
            </a:r>
          </a:p>
          <a:p>
            <a:pPr algn="just"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 короткие планы, стремительный монтаж, неожиданные ракурсы, рваная музыка…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2182CB5E-6646-4A9B-88A8-DF4CC0A76D98}"/>
              </a:ext>
            </a:extLst>
          </p:cNvPr>
          <p:cNvSpPr/>
          <p:nvPr/>
        </p:nvSpPr>
        <p:spPr>
          <a:xfrm>
            <a:off x="146481" y="5313196"/>
            <a:ext cx="885103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Клиповое сознание, клиповое восприятие</a:t>
            </a:r>
            <a:r>
              <a:rPr lang="ru-RU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экрана и жизни всё больше становится реальностью сегодняшнего дня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DEF31E61-7D27-48FA-87CC-13680DCA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16"/>
          <a:stretch/>
        </p:blipFill>
        <p:spPr>
          <a:xfrm>
            <a:off x="832281" y="2008975"/>
            <a:ext cx="4004876" cy="2950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828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83784FA-7A8C-400B-8B4E-1183385FF721}"/>
              </a:ext>
            </a:extLst>
          </p:cNvPr>
          <p:cNvSpPr/>
          <p:nvPr/>
        </p:nvSpPr>
        <p:spPr>
          <a:xfrm>
            <a:off x="153179" y="398222"/>
            <a:ext cx="8851038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Клип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английская аббревиатура, возникшая в лексике программистов. Данный термин употребляется в разных областях творчества – в дизайне, фотографии, музыке и т.д.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7D88A1-AA95-4D68-AF50-00FFF670B845}"/>
              </a:ext>
            </a:extLst>
          </p:cNvPr>
          <p:cNvSpPr txBox="1"/>
          <p:nvPr/>
        </p:nvSpPr>
        <p:spPr>
          <a:xfrm>
            <a:off x="3293612" y="2413414"/>
            <a:ext cx="269881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Ответьте на вопрос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129C90-8A58-4F80-A00D-7EDFA000C99C}"/>
              </a:ext>
            </a:extLst>
          </p:cNvPr>
          <p:cNvSpPr txBox="1"/>
          <p:nvPr/>
        </p:nvSpPr>
        <p:spPr>
          <a:xfrm>
            <a:off x="1728369" y="2843027"/>
            <a:ext cx="582929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Что означает слово КЛИП?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56EB517-9C3A-4097-942F-0D0B414F0239}"/>
              </a:ext>
            </a:extLst>
          </p:cNvPr>
          <p:cNvSpPr txBox="1"/>
          <p:nvPr/>
        </p:nvSpPr>
        <p:spPr>
          <a:xfrm>
            <a:off x="3293614" y="3645641"/>
            <a:ext cx="2698811" cy="369332"/>
          </a:xfrm>
          <a:prstGeom prst="rect">
            <a:avLst/>
          </a:prstGeom>
          <a:solidFill>
            <a:srgbClr val="E87D37">
              <a:lumMod val="75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9BACF0DD-3B96-458F-95E5-22673A35A4B6}"/>
              </a:ext>
            </a:extLst>
          </p:cNvPr>
          <p:cNvSpPr/>
          <p:nvPr/>
        </p:nvSpPr>
        <p:spPr>
          <a:xfrm>
            <a:off x="217501" y="4178429"/>
            <a:ext cx="8851038" cy="400110"/>
          </a:xfrm>
          <a:prstGeom prst="rect">
            <a:avLst/>
          </a:prstGeom>
          <a:solidFill>
            <a:schemeClr val="tx1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endParaRPr lang="ru-RU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B982D872-A4B0-4805-ABE4-C41E118AFA73}"/>
              </a:ext>
            </a:extLst>
          </p:cNvPr>
          <p:cNvSpPr/>
          <p:nvPr/>
        </p:nvSpPr>
        <p:spPr>
          <a:xfrm>
            <a:off x="153179" y="3324989"/>
            <a:ext cx="8851038" cy="30264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4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Клип</a:t>
            </a:r>
            <a:r>
              <a:rPr lang="ru-R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основан на неожиданных контрастах, случайных визуально-смысловых ассоциаций, возникающих из набора изображений, текста, звука. </a:t>
            </a:r>
          </a:p>
          <a:p>
            <a:pPr algn="ctr"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композиция данных элементов, основанная на гармонии и логике, а набор, направленный на эмоциональное воздействие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5DE4595-C97E-4B8C-800F-733CE40667BE}"/>
              </a:ext>
            </a:extLst>
          </p:cNvPr>
          <p:cNvSpPr/>
          <p:nvPr/>
        </p:nvSpPr>
        <p:spPr>
          <a:xfrm>
            <a:off x="268590" y="435480"/>
            <a:ext cx="8509650" cy="35189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ВИДЕОКЛИП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одна из форм коллажа, видеоинсталляции. Поиски новых форм выражения лежат вне традиций классического искусства.</a:t>
            </a:r>
          </a:p>
          <a:p>
            <a:pPr algn="just"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На первый план выходит не умение художника рисовать, а умение воплощать свою идею в игровой ситуации, что придаёт подобным вещам театрально-зрелищный характер в реальном пространстве. На этом строятся ПЕРФОМАНСЫ, ХЭППИНГИ, ФЛЭШ-МОБЫ. Иногда они привлекают внимание, а порой несут откровенно разрушающий характер.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DCA9F5D-75C1-4E93-903D-5E252A201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1" b="19090"/>
          <a:stretch/>
        </p:blipFill>
        <p:spPr>
          <a:xfrm>
            <a:off x="197568" y="4344883"/>
            <a:ext cx="4046553" cy="222532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B3E0D3F9-B1E3-417A-9A17-FB53ECA2BC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064" y="4106650"/>
            <a:ext cx="4545368" cy="255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1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23FCADE3-A8C0-41C1-B898-BF8D1D228C70}"/>
              </a:ext>
            </a:extLst>
          </p:cNvPr>
          <p:cNvSpPr/>
          <p:nvPr/>
        </p:nvSpPr>
        <p:spPr>
          <a:xfrm>
            <a:off x="320040" y="232039"/>
            <a:ext cx="8564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ПЕРФО́РМАНС </a:t>
            </a:r>
            <a:r>
              <a:rPr lang="ru-RU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-</a:t>
            </a:r>
            <a:r>
              <a:rPr lang="ru-RU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ru-RU" sz="2800" dirty="0" smtClean="0">
                <a:latin typeface="Arial" panose="020B0604020202020204" pitchFamily="34" charset="0"/>
              </a:rPr>
              <a:t>форма </a:t>
            </a:r>
            <a:r>
              <a:rPr lang="ru-RU" sz="2800" dirty="0">
                <a:latin typeface="Arial" panose="020B0604020202020204" pitchFamily="34" charset="0"/>
              </a:rPr>
              <a:t>современного искусства, в которой произведение составляют действия художника или группы в определенном месте и в определенное время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1EC108E4-BD63-4965-B02B-62B4F91ADE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9" y="3672065"/>
            <a:ext cx="4123827" cy="27505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220DD6E4-9ED9-482F-9A63-D16139046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62" y="3279027"/>
            <a:ext cx="4014186" cy="30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763FEE80-FE24-488D-BA08-4FE2560B5542}"/>
              </a:ext>
            </a:extLst>
          </p:cNvPr>
          <p:cNvSpPr/>
          <p:nvPr/>
        </p:nvSpPr>
        <p:spPr>
          <a:xfrm>
            <a:off x="468884" y="166589"/>
            <a:ext cx="831108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PT Sans"/>
              </a:rPr>
              <a:t>      Современное искусство предполагает смешение красок, феерию, которую нельзя воспринимать отстраненно. </a:t>
            </a:r>
            <a:r>
              <a:rPr lang="ru-RU" sz="2400" dirty="0" smtClean="0">
                <a:latin typeface="PT Sans"/>
              </a:rPr>
              <a:t>Один </a:t>
            </a:r>
            <a:r>
              <a:rPr lang="ru-RU" sz="2400" dirty="0">
                <a:latin typeface="PT Sans"/>
              </a:rPr>
              <a:t>из ее жанров – </a:t>
            </a:r>
            <a:r>
              <a:rPr lang="ru-RU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ХЭППЕНИНГ</a:t>
            </a:r>
            <a:r>
              <a:rPr lang="ru-RU" sz="2400" dirty="0">
                <a:latin typeface="PT Sans"/>
              </a:rPr>
              <a:t>. </a:t>
            </a:r>
            <a:r>
              <a:rPr lang="ru-RU" sz="2400" dirty="0" smtClean="0">
                <a:latin typeface="PT Sans"/>
              </a:rPr>
              <a:t>Это </a:t>
            </a:r>
            <a:r>
              <a:rPr lang="ru-RU" sz="2400" dirty="0">
                <a:latin typeface="PT Sans"/>
              </a:rPr>
              <a:t>искусство </a:t>
            </a:r>
            <a:r>
              <a:rPr lang="ru-RU" sz="2400" dirty="0" smtClean="0">
                <a:latin typeface="PT Sans"/>
              </a:rPr>
              <a:t>действия, где зритель сам активно принимает </a:t>
            </a:r>
            <a:r>
              <a:rPr lang="ru-RU" sz="2400" dirty="0">
                <a:latin typeface="PT Sans"/>
              </a:rPr>
              <a:t>участие, импровизируя и смешивая все известные стили и приемы. </a:t>
            </a:r>
            <a:endParaRPr lang="ru-RU" sz="2400" dirty="0" smtClean="0">
              <a:latin typeface="PT Sans"/>
            </a:endParaRPr>
          </a:p>
          <a:p>
            <a:pPr algn="just"/>
            <a:r>
              <a:rPr lang="ru-RU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Хэппенинги</a:t>
            </a:r>
            <a:r>
              <a:rPr lang="ru-RU" sz="2400" dirty="0" smtClean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зачастую проводятся в многолюдных общественных местах. Например, в метро, на вокзале, городских площадях.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0EF7EBA0-6970-42C4-97A4-64519C87C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7" y="3868280"/>
            <a:ext cx="4260507" cy="28423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E20B460A-C601-48A9-8088-F33882C89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424" y="3868279"/>
            <a:ext cx="4298476" cy="284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2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380</TotalTime>
  <Words>490</Words>
  <Application>Microsoft Office PowerPoint</Application>
  <PresentationFormat>Экран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Базовая</vt:lpstr>
      <vt:lpstr>Современные формы экранного языка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формы экранного языка</dc:title>
  <dc:creator>pc</dc:creator>
  <cp:lastModifiedBy>TAHNEE</cp:lastModifiedBy>
  <cp:revision>37</cp:revision>
  <dcterms:created xsi:type="dcterms:W3CDTF">2018-04-30T10:09:02Z</dcterms:created>
  <dcterms:modified xsi:type="dcterms:W3CDTF">2020-05-07T05:57:48Z</dcterms:modified>
</cp:coreProperties>
</file>