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3" r:id="rId3"/>
    <p:sldId id="274" r:id="rId4"/>
    <p:sldId id="275" r:id="rId5"/>
    <p:sldId id="277" r:id="rId6"/>
    <p:sldId id="276" r:id="rId7"/>
    <p:sldId id="278" r:id="rId8"/>
    <p:sldId id="260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  <p:cmAuthor id="2" name="Ярослава" initials="Я" lastIdx="1" clrIdx="1">
    <p:extLst>
      <p:ext uri="{19B8F6BF-5375-455C-9EA6-DF929625EA0E}">
        <p15:presenceInfo xmlns:p15="http://schemas.microsoft.com/office/powerpoint/2012/main" userId="Ярослав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BE29"/>
    <a:srgbClr val="065CAB"/>
    <a:srgbClr val="0046A2"/>
    <a:srgbClr val="D1D1D1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47" d="100"/>
          <a:sy n="47" d="100"/>
        </p:scale>
        <p:origin x="77" y="806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2400" b="1" dirty="0">
                <a:effectLst/>
                <a:latin typeface="ALS Sector Regular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br>
              <a:rPr lang="ru-RU" sz="2400" b="1" dirty="0">
                <a:effectLst/>
                <a:latin typeface="ALS Sector Regular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effectLst/>
                <a:latin typeface="ALS Sector Regular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на тему:</a:t>
            </a:r>
            <a:br>
              <a:rPr lang="ru-RU" sz="2400" dirty="0">
                <a:effectLst/>
                <a:latin typeface="ALS Sector Regular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effectLst/>
                <a:latin typeface="ALS Sector Regular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«Прогнозирование конечных свойств новых материалов</a:t>
            </a:r>
            <a:r>
              <a:rPr lang="en-US" sz="2400" dirty="0">
                <a:effectLst/>
                <a:latin typeface="ALS Sector Regular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ALS Sector Regular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(композиционных материалов)». </a:t>
            </a:r>
            <a:endParaRPr lang="ru-RU" sz="2400" dirty="0">
              <a:effectLst/>
              <a:latin typeface="ALS Sector Regular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dirty="0"/>
              <a:t>Старостина Ярослава Константиновна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D6C889-48F4-4B26-954C-96F87149FC3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87331" y="1938304"/>
            <a:ext cx="11369240" cy="4507045"/>
          </a:xfrm>
        </p:spPr>
        <p:txBody>
          <a:bodyPr>
            <a:normAutofit/>
          </a:bodyPr>
          <a:lstStyle/>
          <a:p>
            <a:pPr marL="0" indent="180000" algn="just">
              <a:lnSpc>
                <a:spcPct val="100000"/>
              </a:lnSpc>
              <a:spcBef>
                <a:spcPts val="0"/>
              </a:spcBef>
            </a:pPr>
            <a:r>
              <a:rPr lang="ru-RU" sz="2200" b="1" dirty="0">
                <a:effectLst/>
                <a:latin typeface="ALS Sector Regular (Основной текст)"/>
                <a:ea typeface="Calibri" panose="020F0502020204030204" pitchFamily="34" charset="0"/>
              </a:rPr>
              <a:t>Целью</a:t>
            </a:r>
            <a:r>
              <a:rPr lang="ru-RU" sz="2200" dirty="0">
                <a:effectLst/>
                <a:latin typeface="ALS Sector Regular (Основной текст)"/>
                <a:ea typeface="Calibri" panose="020F0502020204030204" pitchFamily="34" charset="0"/>
              </a:rPr>
              <a:t> данной работы является прогнозирование конечных свойств новых материалов (композиционных материалов). </a:t>
            </a:r>
          </a:p>
          <a:p>
            <a:pPr marL="0" indent="180000" algn="just"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effectLst/>
                <a:latin typeface="ALS Sector Regular (Основной текст)"/>
                <a:ea typeface="Times New Roman" panose="02020603050405020304" pitchFamily="18" charset="0"/>
              </a:rPr>
              <a:t>Кейс основан на реальных производственных задачах Центра НТИ «Цифровое материаловедение: новые материалы и вещества» (структурное подразделение МГТУ им. Н.Э. Баумана).</a:t>
            </a:r>
            <a:endParaRPr lang="ru-RU" sz="2200" dirty="0">
              <a:latin typeface="ALS Sector Regular (Основной текст)"/>
              <a:ea typeface="Times New Roman" panose="02020603050405020304" pitchFamily="18" charset="0"/>
            </a:endParaRPr>
          </a:p>
          <a:p>
            <a:pPr marL="0" indent="180000" algn="just"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latin typeface="ALS Sector Regular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Для исследовательской работы были даны 2 файла: X_bp.xlsx, состоящий из 1023 строки и 11 столбцов, и X_nup.xlsx, состоящий из 1040 строк и 4 столбцов. </a:t>
            </a:r>
            <a:r>
              <a:rPr lang="ru-RU" sz="2200" dirty="0">
                <a:effectLst/>
                <a:latin typeface="ALS Sector Regular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Объединение делать по индексу тип объединения INNER, как указано в задании.</a:t>
            </a:r>
          </a:p>
          <a:p>
            <a:pPr marL="0" indent="180000" algn="just"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rgbClr val="000000"/>
                </a:solidFill>
                <a:effectLst/>
                <a:latin typeface="ALS Sector Regular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Все переменные содержат значения float64, качественные характеристики отсутствуют. Пропусков не имеется. Ни одна из записей не является </a:t>
            </a:r>
            <a:r>
              <a:rPr lang="ru-RU" sz="2200" dirty="0" err="1">
                <a:solidFill>
                  <a:srgbClr val="000000"/>
                </a:solidFill>
                <a:effectLst/>
                <a:latin typeface="ALS Sector Regular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NaN</a:t>
            </a:r>
            <a:r>
              <a:rPr lang="ru-RU" sz="2200" dirty="0">
                <a:solidFill>
                  <a:srgbClr val="000000"/>
                </a:solidFill>
                <a:effectLst/>
                <a:latin typeface="ALS Sector Regular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, очистка не требуется. Для удаления выбросов был применен метод </a:t>
            </a:r>
            <a:r>
              <a:rPr lang="ru-RU" sz="2200" dirty="0" err="1">
                <a:solidFill>
                  <a:srgbClr val="000000"/>
                </a:solidFill>
                <a:effectLst/>
                <a:latin typeface="ALS Sector Regular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межквартильных</a:t>
            </a:r>
            <a:r>
              <a:rPr lang="ru-RU" sz="2200" dirty="0">
                <a:solidFill>
                  <a:srgbClr val="000000"/>
                </a:solidFill>
                <a:effectLst/>
                <a:latin typeface="ALS Sector Regular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 расстояний, </a:t>
            </a:r>
            <a:r>
              <a:rPr lang="ru-RU" sz="2200" dirty="0">
                <a:solidFill>
                  <a:srgbClr val="000000"/>
                </a:solidFill>
                <a:latin typeface="ALS Sector Regular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200" dirty="0">
                <a:effectLst/>
                <a:latin typeface="ALS Sector Regular (Основной текст)"/>
                <a:ea typeface="Calibri" panose="020F0502020204030204" pitchFamily="34" charset="0"/>
              </a:rPr>
              <a:t>алее была проведена замены пустых значений на медиану.</a:t>
            </a:r>
          </a:p>
          <a:p>
            <a:pPr marL="0" algn="just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+mn-lt"/>
            </a:endParaRPr>
          </a:p>
          <a:p>
            <a:pPr marL="76200" indent="0" algn="just">
              <a:buNone/>
            </a:pPr>
            <a:endParaRPr lang="ru-RU" sz="2000" dirty="0">
              <a:latin typeface="+mn-lt"/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D2E8A5C6-F120-492A-B908-124489466D7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6357" y="1330759"/>
            <a:ext cx="11196533" cy="584686"/>
          </a:xfrm>
        </p:spPr>
        <p:txBody>
          <a:bodyPr>
            <a:normAutofit/>
          </a:bodyPr>
          <a:lstStyle/>
          <a:p>
            <a:r>
              <a:rPr lang="ru-RU" sz="2600" dirty="0"/>
              <a:t>Постановка задачи. Разведывательный анализ данных.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4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4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Аналитическая часть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sp>
        <p:nvSpPr>
          <p:cNvPr id="9" name="Google Shape;173;p7">
            <a:extLst>
              <a:ext uri="{FF2B5EF4-FFF2-40B4-BE49-F238E27FC236}">
                <a16:creationId xmlns:a16="http://schemas.microsoft.com/office/drawing/2014/main" id="{A67C8FEC-09C6-468D-9E95-239BC9E9DFA0}"/>
              </a:ext>
            </a:extLst>
          </p:cNvPr>
          <p:cNvSpPr txBox="1"/>
          <p:nvPr/>
        </p:nvSpPr>
        <p:spPr>
          <a:xfrm>
            <a:off x="461150" y="2048680"/>
            <a:ext cx="6991225" cy="435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indent="180000" algn="just"/>
            <a:r>
              <a:rPr lang="ru-RU" sz="2200" dirty="0">
                <a:effectLst/>
                <a:latin typeface="ALS Sector Regular (Основной текст)"/>
                <a:ea typeface="Arial" panose="020B0604020202020204" pitchFamily="34" charset="0"/>
                <a:cs typeface="Arial" panose="020B0604020202020204" pitchFamily="34" charset="0"/>
              </a:rPr>
              <a:t>Данные не имеют чётко выраженной зависимости, что подтверждает тепловая карта с матрицей корреляции и матрицы диаграмм рассеяния.</a:t>
            </a:r>
          </a:p>
          <a:p>
            <a:pPr indent="180000" algn="just"/>
            <a:r>
              <a:rPr lang="ru-RU" sz="2200" dirty="0">
                <a:solidFill>
                  <a:srgbClr val="000000"/>
                </a:solidFill>
                <a:effectLst/>
                <a:latin typeface="ALS Sector Regular (Основной текст)"/>
                <a:ea typeface="Arial" panose="020B0604020202020204" pitchFamily="34" charset="0"/>
                <a:cs typeface="Times New Roman" panose="02020603050405020304" pitchFamily="18" charset="0"/>
              </a:rPr>
              <a:t>В соответствии с теорией композитных материалов на качество материла влияет температура вспышки и количество отвердителя из-за взаимодействия отвердителя с матрицей и наполнителем под влиянием температуры. Угол нашивки и плотность нашивки, несомненно, оказывают влияние на свойства материала, что подтверждается максимальным значением 0.11. Но в целом к</a:t>
            </a:r>
            <a:r>
              <a:rPr lang="ru-RU" sz="2200" dirty="0">
                <a:effectLst/>
                <a:latin typeface="ALS Sector Regular (Основной текст)"/>
                <a:ea typeface="Arial" panose="020B0604020202020204" pitchFamily="34" charset="0"/>
                <a:cs typeface="Arial" panose="020B0604020202020204" pitchFamily="34" charset="0"/>
              </a:rPr>
              <a:t>орреляция между всеми параметрами очень близка к 0, корреляционные связи между переменными не наблюдаются. </a:t>
            </a:r>
          </a:p>
          <a:p>
            <a:pPr indent="180000" algn="just"/>
            <a:endParaRPr lang="ru-RU" sz="2200" dirty="0">
              <a:effectLst/>
              <a:latin typeface="ALS Sector Regular (Основной текст)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224647" y="1333690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600" dirty="0"/>
              <a:t>Постановка задачи. Разведывательный анализ данных.</a:t>
            </a:r>
          </a:p>
          <a:p>
            <a:endParaRPr lang="ru-RU" sz="2600" dirty="0"/>
          </a:p>
        </p:txBody>
      </p:sp>
      <p:sp>
        <p:nvSpPr>
          <p:cNvPr id="10" name="Google Shape;175;p7">
            <a:extLst>
              <a:ext uri="{FF2B5EF4-FFF2-40B4-BE49-F238E27FC236}">
                <a16:creationId xmlns:a16="http://schemas.microsoft.com/office/drawing/2014/main" id="{D994E922-5550-4F2A-A60A-1EEA834B9ADA}"/>
              </a:ext>
            </a:extLst>
          </p:cNvPr>
          <p:cNvSpPr/>
          <p:nvPr/>
        </p:nvSpPr>
        <p:spPr>
          <a:xfrm>
            <a:off x="8260537" y="1333690"/>
            <a:ext cx="3470313" cy="49312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76;p7">
            <a:extLst>
              <a:ext uri="{FF2B5EF4-FFF2-40B4-BE49-F238E27FC236}">
                <a16:creationId xmlns:a16="http://schemas.microsoft.com/office/drawing/2014/main" id="{0B3AFC7A-2E2A-4CB1-9002-1A72FF0BB58D}"/>
              </a:ext>
            </a:extLst>
          </p:cNvPr>
          <p:cNvSpPr txBox="1"/>
          <p:nvPr/>
        </p:nvSpPr>
        <p:spPr>
          <a:xfrm>
            <a:off x="8162905" y="3001637"/>
            <a:ext cx="3497460" cy="1437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700" b="1" baseline="30000" dirty="0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Рисунок</a:t>
            </a:r>
            <a:endParaRPr sz="1500" baseline="30000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Аналитическая часть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EC24971-4665-454E-9C92-02156C1CB6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338"/>
          <a:stretch/>
        </p:blipFill>
        <p:spPr>
          <a:xfrm>
            <a:off x="7435658" y="2048680"/>
            <a:ext cx="4756342" cy="311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sp>
        <p:nvSpPr>
          <p:cNvPr id="9" name="Google Shape;173;p7">
            <a:extLst>
              <a:ext uri="{FF2B5EF4-FFF2-40B4-BE49-F238E27FC236}">
                <a16:creationId xmlns:a16="http://schemas.microsoft.com/office/drawing/2014/main" id="{A67C8FEC-09C6-468D-9E95-239BC9E9DFA0}"/>
              </a:ext>
            </a:extLst>
          </p:cNvPr>
          <p:cNvSpPr txBox="1"/>
          <p:nvPr/>
        </p:nvSpPr>
        <p:spPr>
          <a:xfrm>
            <a:off x="273629" y="2048680"/>
            <a:ext cx="5822372" cy="4660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indent="180000" algn="just"/>
            <a:r>
              <a:rPr lang="ru-RU" sz="2200" dirty="0">
                <a:effectLst/>
                <a:latin typeface="ALS Sector Regular (Основной текст)"/>
                <a:ea typeface="Calibri" panose="020F0502020204030204" pitchFamily="34" charset="0"/>
              </a:rPr>
              <a:t>Алгоритмы машинного обучения, как правило, работают лучше или сходятся быстрее, когда различные функции (переменные) имеют меньший масштаб. Поэтому перед обучением на них моделей машинного обучения данные обычно нормализуются.</a:t>
            </a:r>
          </a:p>
          <a:p>
            <a:pPr indent="180000" algn="just"/>
            <a:r>
              <a:rPr lang="ru-RU" sz="2200" dirty="0">
                <a:solidFill>
                  <a:srgbClr val="000000"/>
                </a:solidFill>
                <a:effectLst/>
                <a:latin typeface="ALS Sector Regular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и обучение моделей машинного обучения осуществлялась для двух выходных параметров: «Прочность при растяжении» и «Модуль упругости при растяжении» отдельно. Для решения применим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224647" y="1333690"/>
            <a:ext cx="7574740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200" dirty="0">
                <a:effectLst/>
                <a:latin typeface="ALS Sector Regular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Предобработка данных</a:t>
            </a:r>
            <a:r>
              <a:rPr lang="ru-RU" sz="2200" dirty="0">
                <a:latin typeface="ALS Sector Regular (Основной текст)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ru-RU" sz="2200" dirty="0">
                <a:effectLst/>
                <a:latin typeface="ALS Sector Regular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и обучение модели</a:t>
            </a:r>
            <a:endParaRPr lang="ru-RU" sz="2200" dirty="0">
              <a:effectLst/>
              <a:latin typeface="ALS Sector Regular (Основной текст)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dirty="0">
              <a:latin typeface="ALS Sector Regular (Основной текст)"/>
            </a:endParaRPr>
          </a:p>
          <a:p>
            <a:endParaRPr lang="ru-RU" sz="2200" dirty="0">
              <a:latin typeface="ALS Sector Regular (Основной текст)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Практическая часть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85D019F-6E4A-49DA-9F9C-97EE2642668B}"/>
              </a:ext>
            </a:extLst>
          </p:cNvPr>
          <p:cNvSpPr txBox="1"/>
          <p:nvPr/>
        </p:nvSpPr>
        <p:spPr>
          <a:xfrm>
            <a:off x="6096000" y="2048680"/>
            <a:ext cx="5723391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80000" algn="just"/>
            <a:r>
              <a:rPr lang="ru-RU" sz="2200" dirty="0">
                <a:solidFill>
                  <a:srgbClr val="000000"/>
                </a:solidFill>
                <a:effectLst/>
                <a:latin typeface="ALS Sector Regular (Основной текст)"/>
                <a:ea typeface="Arial" panose="020B0604020202020204" pitchFamily="34" charset="0"/>
                <a:cs typeface="Times New Roman" panose="02020603050405020304" pitchFamily="18" charset="0"/>
              </a:rPr>
              <a:t>В качестве параметра оценки выбран коэффициент детерминации (R2); оптимизация подбора </a:t>
            </a:r>
            <a:r>
              <a:rPr lang="ru-RU" sz="2200" dirty="0" err="1">
                <a:solidFill>
                  <a:srgbClr val="000000"/>
                </a:solidFill>
                <a:effectLst/>
                <a:latin typeface="ALS Sector Regular (Основной текст)"/>
                <a:ea typeface="Arial" panose="020B0604020202020204" pitchFamily="34" charset="0"/>
                <a:cs typeface="Times New Roman" panose="02020603050405020304" pitchFamily="18" charset="0"/>
              </a:rPr>
              <a:t>гиперпараметров</a:t>
            </a:r>
            <a:r>
              <a:rPr lang="ru-RU" sz="2200" dirty="0">
                <a:solidFill>
                  <a:srgbClr val="000000"/>
                </a:solidFill>
                <a:effectLst/>
                <a:latin typeface="ALS Sector Regular (Основной текст)"/>
                <a:ea typeface="Arial" panose="020B0604020202020204" pitchFamily="34" charset="0"/>
                <a:cs typeface="Times New Roman" panose="02020603050405020304" pitchFamily="18" charset="0"/>
              </a:rPr>
              <a:t> модели с помощью выбора по сетке и перекрёстной проверки; подстановка оптимальных </a:t>
            </a:r>
            <a:r>
              <a:rPr lang="ru-RU" sz="2200" dirty="0" err="1">
                <a:solidFill>
                  <a:srgbClr val="000000"/>
                </a:solidFill>
                <a:effectLst/>
                <a:latin typeface="ALS Sector Regular (Основной текст)"/>
                <a:ea typeface="Arial" panose="020B0604020202020204" pitchFamily="34" charset="0"/>
                <a:cs typeface="Times New Roman" panose="02020603050405020304" pitchFamily="18" charset="0"/>
              </a:rPr>
              <a:t>гиперпараметров</a:t>
            </a:r>
            <a:r>
              <a:rPr lang="ru-RU" sz="2200" dirty="0">
                <a:solidFill>
                  <a:srgbClr val="000000"/>
                </a:solidFill>
                <a:effectLst/>
                <a:latin typeface="ALS Sector Regular (Основной текст)"/>
                <a:ea typeface="Arial" panose="020B0604020202020204" pitchFamily="34" charset="0"/>
                <a:cs typeface="Times New Roman" panose="02020603050405020304" pitchFamily="18" charset="0"/>
              </a:rPr>
              <a:t> в модель; оценка полученных данных. </a:t>
            </a:r>
            <a:endParaRPr lang="ru-RU" sz="2200" dirty="0">
              <a:effectLst/>
              <a:latin typeface="ALS Sector Regular (Основной текст)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indent="180000" algn="just"/>
            <a:r>
              <a:rPr lang="ru-RU" sz="2200" dirty="0">
                <a:solidFill>
                  <a:srgbClr val="000000"/>
                </a:solidFill>
                <a:effectLst/>
                <a:latin typeface="ALS Sector Regular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Модель после настройки </a:t>
            </a:r>
            <a:r>
              <a:rPr lang="ru-RU" sz="2200" dirty="0" err="1">
                <a:solidFill>
                  <a:srgbClr val="000000"/>
                </a:solidFill>
                <a:effectLst/>
                <a:latin typeface="ALS Sector Regular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гиперпараметров</a:t>
            </a:r>
            <a:r>
              <a:rPr lang="ru-RU" sz="2200" dirty="0">
                <a:solidFill>
                  <a:srgbClr val="000000"/>
                </a:solidFill>
                <a:effectLst/>
                <a:latin typeface="ALS Sector Regular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 показала результат немного лучше. Однако, ниже, чем базовая модель. Все использованные модели не справились с задачей. Результат неудовлетворительный.</a:t>
            </a:r>
            <a:endParaRPr lang="ru-RU" sz="2200" dirty="0">
              <a:effectLst/>
              <a:latin typeface="ALS Sector Regular (Основной текст)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200" dirty="0">
                <a:solidFill>
                  <a:srgbClr val="000000"/>
                </a:solidFill>
                <a:effectLst/>
                <a:latin typeface="ALS Sector Regular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ALS Sector Regular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178829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224647" y="1333690"/>
            <a:ext cx="7574740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200" dirty="0">
                <a:effectLst/>
                <a:latin typeface="ALS Sector Regular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Предобработка данных</a:t>
            </a:r>
            <a:r>
              <a:rPr lang="ru-RU" sz="2200" dirty="0">
                <a:latin typeface="ALS Sector Regular (Основной текст)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ru-RU" sz="2200" dirty="0">
                <a:effectLst/>
                <a:latin typeface="ALS Sector Regular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и обучение модели</a:t>
            </a:r>
            <a:endParaRPr lang="ru-RU" sz="2200" dirty="0">
              <a:effectLst/>
              <a:latin typeface="ALS Sector Regular (Основной текст)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dirty="0">
              <a:latin typeface="ALS Sector Regular (Основной текст)"/>
            </a:endParaRPr>
          </a:p>
          <a:p>
            <a:endParaRPr lang="ru-RU" sz="2200" dirty="0">
              <a:latin typeface="ALS Sector Regular (Основной текст)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Практическая часть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85D019F-6E4A-49DA-9F9C-97EE2642668B}"/>
              </a:ext>
            </a:extLst>
          </p:cNvPr>
          <p:cNvSpPr txBox="1"/>
          <p:nvPr/>
        </p:nvSpPr>
        <p:spPr>
          <a:xfrm>
            <a:off x="298628" y="5524310"/>
            <a:ext cx="115947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80000" algn="ctr"/>
            <a:r>
              <a:rPr lang="ru-RU" sz="2200" dirty="0">
                <a:solidFill>
                  <a:srgbClr val="000000"/>
                </a:solidFill>
                <a:effectLst/>
                <a:latin typeface="ALS Sector Regular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Результаты оценки точности по MАЕ и R2 для прогнозирования величины "Модуль упругости при растяжении, ГПа" и "Прочность при растяжении, МПа" соответственно.</a:t>
            </a:r>
            <a:endParaRPr lang="ru-RU" sz="2200" dirty="0">
              <a:latin typeface="ALS Sector Regular (Основной текст)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9651C0F-33AF-4AEA-9593-55958878A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031" y="1986677"/>
            <a:ext cx="3841675" cy="3370208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6F533708-BE0B-4439-B8BD-72C16A066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549" y="1934380"/>
            <a:ext cx="3841675" cy="333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7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224646" y="1333690"/>
            <a:ext cx="1074815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200" dirty="0">
                <a:effectLst/>
                <a:latin typeface="ALS Sector Regular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Нейронная сеть, для рекомендации с</a:t>
            </a:r>
            <a:r>
              <a:rPr lang="ru-RU" sz="2200" dirty="0">
                <a:effectLst/>
                <a:latin typeface="ALS Sector Regular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оотношения «матрица – наполнитель».</a:t>
            </a:r>
            <a:endParaRPr lang="ru-RU" sz="2200" dirty="0">
              <a:effectLst/>
              <a:latin typeface="ALS Sector Regular (Основной текст)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dirty="0">
              <a:latin typeface="ALS Sector Regular (Основной текст)"/>
            </a:endParaRPr>
          </a:p>
          <a:p>
            <a:endParaRPr lang="ru-RU" sz="2200" dirty="0">
              <a:latin typeface="ALS Sector Regular (Основной текст)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Практическая часть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85D019F-6E4A-49DA-9F9C-97EE2642668B}"/>
              </a:ext>
            </a:extLst>
          </p:cNvPr>
          <p:cNvSpPr txBox="1"/>
          <p:nvPr/>
        </p:nvSpPr>
        <p:spPr>
          <a:xfrm>
            <a:off x="298628" y="5524310"/>
            <a:ext cx="115947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80000" algn="ctr"/>
            <a:r>
              <a:rPr lang="ru-RU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Построение нейронной сети после определения лучших параметров</a:t>
            </a:r>
            <a:endParaRPr lang="ru-RU" sz="2000" dirty="0">
              <a:latin typeface="ALS Sector Regular (Основной текст)"/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6A3F199-3DE4-434A-AE9E-8F8D142ED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48" y="1927243"/>
            <a:ext cx="3467856" cy="349614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BFCE0E8-7479-48BB-B6A5-359BF6A52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704" y="1934380"/>
            <a:ext cx="3621182" cy="3489003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3E3E3EC4-D465-4575-B8BF-9F80FFFAC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802" y="1934380"/>
            <a:ext cx="3329940" cy="34890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439A564-12B1-4E2F-BCDE-E396BFF3DA0F}"/>
              </a:ext>
            </a:extLst>
          </p:cNvPr>
          <p:cNvSpPr txBox="1"/>
          <p:nvPr/>
        </p:nvSpPr>
        <p:spPr>
          <a:xfrm>
            <a:off x="737847" y="5893642"/>
            <a:ext cx="1067582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2200" dirty="0">
                <a:solidFill>
                  <a:srgbClr val="000000"/>
                </a:solidFill>
                <a:effectLst/>
                <a:latin typeface="ALS Sector Regular (Основной текст)"/>
                <a:ea typeface="Arial" panose="020B0604020202020204" pitchFamily="34" charset="0"/>
                <a:cs typeface="Times New Roman" panose="02020603050405020304" pitchFamily="18" charset="0"/>
              </a:rPr>
              <a:t>В результате можно сделать вывод о том, что нейронная сеть обучилась выдавать среднее значение соотношения «матрица-наполнитель».</a:t>
            </a:r>
            <a:endParaRPr lang="ru-RU" sz="2200" dirty="0">
              <a:effectLst/>
              <a:latin typeface="ALS Sector Regular (Основной текст)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59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224646" y="1333690"/>
            <a:ext cx="1074815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200" dirty="0">
                <a:effectLst/>
                <a:latin typeface="ALS Sector Regular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</a:t>
            </a:r>
            <a:endParaRPr lang="ru-RU" sz="2200" dirty="0">
              <a:effectLst/>
              <a:latin typeface="ALS Sector Regular (Основной текст)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Практическая часть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85D019F-6E4A-49DA-9F9C-97EE2642668B}"/>
              </a:ext>
            </a:extLst>
          </p:cNvPr>
          <p:cNvSpPr txBox="1"/>
          <p:nvPr/>
        </p:nvSpPr>
        <p:spPr>
          <a:xfrm>
            <a:off x="298628" y="5524310"/>
            <a:ext cx="11594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80000" algn="ctr"/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Скриншоты веб-приложения</a:t>
            </a:r>
            <a:endParaRPr lang="ru-RU" sz="2000" dirty="0">
              <a:latin typeface="ALS Sector Regular (Основной текст)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590FC68-AAAF-4573-9D04-A163097275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82" y="1862800"/>
            <a:ext cx="5012690" cy="260477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613C46F-2772-4CE3-B6D2-CBEB80088B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430" y="2384476"/>
            <a:ext cx="5005705" cy="252984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9BF4DFC-8933-48D7-9FAE-84B1E83F54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285" y="2857432"/>
            <a:ext cx="5015230" cy="250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5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1015</TotalTime>
  <Words>484</Words>
  <Application>Microsoft Office PowerPoint</Application>
  <PresentationFormat>Широкоэкранный</PresentationFormat>
  <Paragraphs>37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ALS Sector Regular</vt:lpstr>
      <vt:lpstr>ALS Sector Regular (Основной текст)</vt:lpstr>
      <vt:lpstr>Noto Sans Symbols</vt:lpstr>
      <vt:lpstr>ALS Sector Bold</vt:lpstr>
      <vt:lpstr>Calibri</vt:lpstr>
      <vt:lpstr>Open Sans</vt:lpstr>
      <vt:lpstr>Arial</vt:lpstr>
      <vt:lpstr>If,kjyVUNE_28012021</vt:lpstr>
      <vt:lpstr>ВЫПУСКНАЯ КВАЛИФИКАЦИОННАЯ РАБОТА  на тему: «Прогнозирование конечных свойств новых материалов (композиционных материалов)».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Ярослава</cp:lastModifiedBy>
  <cp:revision>106</cp:revision>
  <dcterms:created xsi:type="dcterms:W3CDTF">2021-02-24T09:03:25Z</dcterms:created>
  <dcterms:modified xsi:type="dcterms:W3CDTF">2023-05-01T21:38:22Z</dcterms:modified>
</cp:coreProperties>
</file>