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conomica"/>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italic.fntdata"/><Relationship Id="rId22" Type="http://schemas.openxmlformats.org/officeDocument/2006/relationships/font" Target="fonts/OpenSans-regular.fntdata"/><Relationship Id="rId21" Type="http://schemas.openxmlformats.org/officeDocument/2006/relationships/font" Target="fonts/Economica-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Economica-bold.fntdata"/><Relationship Id="rId18" Type="http://schemas.openxmlformats.org/officeDocument/2006/relationships/font" Target="fonts/Economic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2801ff4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2801ff4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2801ff4d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2801ff4d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2801ff4d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2801ff4d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2801ff4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2801ff4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2801ff4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2801ff4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2801ff4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2801ff4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2801ff4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2801ff4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2801ff4d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2801ff4d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2801ff4d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2801ff4d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2801ff4d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2801ff4d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2801ff4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2801ff4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4"/>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4"/>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8"/>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2805450" y="821300"/>
            <a:ext cx="3618600" cy="175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uk" sz="2400">
                <a:latin typeface="Open Sans"/>
                <a:ea typeface="Open Sans"/>
                <a:cs typeface="Open Sans"/>
                <a:sym typeface="Open Sans"/>
              </a:rPr>
              <a:t>Інформаційна система для рієлторського агентства. Back-end</a:t>
            </a:r>
            <a:endParaRPr sz="2400">
              <a:latin typeface="Open Sans"/>
              <a:ea typeface="Open Sans"/>
              <a:cs typeface="Open Sans"/>
              <a:sym typeface="Open Sans"/>
            </a:endParaRPr>
          </a:p>
        </p:txBody>
      </p:sp>
      <p:sp>
        <p:nvSpPr>
          <p:cNvPr id="63" name="Google Shape;63;p13"/>
          <p:cNvSpPr txBox="1"/>
          <p:nvPr>
            <p:ph idx="1" type="subTitle"/>
          </p:nvPr>
        </p:nvSpPr>
        <p:spPr>
          <a:xfrm>
            <a:off x="1948250" y="3635125"/>
            <a:ext cx="5087400" cy="15327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SzPct val="117647"/>
              <a:buNone/>
            </a:pPr>
            <a:r>
              <a:rPr lang="uk">
                <a:latin typeface="Times New Roman"/>
                <a:ea typeface="Times New Roman"/>
                <a:cs typeface="Times New Roman"/>
                <a:sym typeface="Times New Roman"/>
              </a:rPr>
              <a:t>Виконав:</a:t>
            </a:r>
            <a:endParaRPr>
              <a:latin typeface="Times New Roman"/>
              <a:ea typeface="Times New Roman"/>
              <a:cs typeface="Times New Roman"/>
              <a:sym typeface="Times New Roman"/>
            </a:endParaRPr>
          </a:p>
          <a:p>
            <a:pPr indent="0" lvl="0" marL="0" rtl="0" algn="l">
              <a:spcBef>
                <a:spcPts val="0"/>
              </a:spcBef>
              <a:spcAft>
                <a:spcPts val="0"/>
              </a:spcAft>
              <a:buSzPct val="117647"/>
              <a:buNone/>
            </a:pPr>
            <a:r>
              <a:rPr lang="uk">
                <a:latin typeface="Times New Roman"/>
                <a:ea typeface="Times New Roman"/>
                <a:cs typeface="Times New Roman"/>
                <a:sym typeface="Times New Roman"/>
              </a:rPr>
              <a:t>ст. гр. ПЗП-22-7 Кравцов Я. П.</a:t>
            </a:r>
            <a:endParaRPr>
              <a:latin typeface="Times New Roman"/>
              <a:ea typeface="Times New Roman"/>
              <a:cs typeface="Times New Roman"/>
              <a:sym typeface="Times New Roman"/>
            </a:endParaRPr>
          </a:p>
          <a:p>
            <a:pPr indent="0" lvl="0" marL="0" rtl="0" algn="l">
              <a:spcBef>
                <a:spcPts val="0"/>
              </a:spcBef>
              <a:spcAft>
                <a:spcPts val="0"/>
              </a:spcAft>
              <a:buSzPct val="117647"/>
              <a:buNone/>
            </a:pPr>
            <a:r>
              <a:rPr lang="uk">
                <a:latin typeface="Times New Roman"/>
                <a:ea typeface="Times New Roman"/>
                <a:cs typeface="Times New Roman"/>
                <a:sym typeface="Times New Roman"/>
              </a:rPr>
              <a:t>Науковий керівник:</a:t>
            </a:r>
            <a:endParaRPr>
              <a:latin typeface="Times New Roman"/>
              <a:ea typeface="Times New Roman"/>
              <a:cs typeface="Times New Roman"/>
              <a:sym typeface="Times New Roman"/>
            </a:endParaRPr>
          </a:p>
          <a:p>
            <a:pPr indent="0" lvl="0" marL="0" rtl="0" algn="l">
              <a:spcBef>
                <a:spcPts val="0"/>
              </a:spcBef>
              <a:spcAft>
                <a:spcPts val="0"/>
              </a:spcAft>
              <a:buSzPct val="117647"/>
              <a:buNone/>
            </a:pPr>
            <a:r>
              <a:rPr lang="uk">
                <a:latin typeface="Times New Roman"/>
                <a:ea typeface="Times New Roman"/>
                <a:cs typeface="Times New Roman"/>
                <a:sym typeface="Times New Roman"/>
              </a:rPr>
              <a:t>ст. викл. кафедри ПІ Олійник О.В.</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7647"/>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SzPct val="117647"/>
              <a:buNone/>
            </a:pPr>
            <a:r>
              <a:rPr lang="uk">
                <a:latin typeface="Times New Roman"/>
                <a:ea typeface="Times New Roman"/>
                <a:cs typeface="Times New Roman"/>
                <a:sym typeface="Times New Roman"/>
              </a:rPr>
              <a:t>24 червня 2025</a:t>
            </a:r>
            <a:endParaRPr>
              <a:latin typeface="Times New Roman"/>
              <a:ea typeface="Times New Roman"/>
              <a:cs typeface="Times New Roman"/>
              <a:sym typeface="Times New Roman"/>
            </a:endParaRPr>
          </a:p>
        </p:txBody>
      </p:sp>
      <p:pic>
        <p:nvPicPr>
          <p:cNvPr id="64" name="Google Shape;64;p13"/>
          <p:cNvPicPr preferRelativeResize="0"/>
          <p:nvPr/>
        </p:nvPicPr>
        <p:blipFill rotWithShape="1">
          <a:blip r:embed="rId3">
            <a:alphaModFix/>
          </a:blip>
          <a:srcRect b="0" l="0" r="0" t="0"/>
          <a:stretch/>
        </p:blipFill>
        <p:spPr>
          <a:xfrm>
            <a:off x="268925" y="4359500"/>
            <a:ext cx="862250" cy="581750"/>
          </a:xfrm>
          <a:prstGeom prst="rect">
            <a:avLst/>
          </a:prstGeom>
          <a:noFill/>
          <a:ln>
            <a:noFill/>
          </a:ln>
        </p:spPr>
      </p:pic>
      <p:pic>
        <p:nvPicPr>
          <p:cNvPr id="65" name="Google Shape;65;p13"/>
          <p:cNvPicPr preferRelativeResize="0"/>
          <p:nvPr/>
        </p:nvPicPr>
        <p:blipFill rotWithShape="1">
          <a:blip r:embed="rId4">
            <a:alphaModFix/>
          </a:blip>
          <a:srcRect b="0" l="0" r="0" t="0"/>
          <a:stretch/>
        </p:blipFill>
        <p:spPr>
          <a:xfrm>
            <a:off x="204725" y="170825"/>
            <a:ext cx="2133975" cy="389775"/>
          </a:xfrm>
          <a:prstGeom prst="rect">
            <a:avLst/>
          </a:prstGeom>
          <a:noFill/>
          <a:ln>
            <a:noFill/>
          </a:ln>
        </p:spPr>
      </p:pic>
      <p:pic>
        <p:nvPicPr>
          <p:cNvPr id="66" name="Google Shape;66;p13"/>
          <p:cNvPicPr preferRelativeResize="0"/>
          <p:nvPr/>
        </p:nvPicPr>
        <p:blipFill rotWithShape="1">
          <a:blip r:embed="rId5">
            <a:alphaModFix/>
          </a:blip>
          <a:srcRect b="0" l="0" r="0" t="0"/>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sz="3600"/>
              <a:t>Маршрут запиту на перегляд нерухомості</a:t>
            </a:r>
            <a:endParaRPr sz="3600"/>
          </a:p>
        </p:txBody>
      </p:sp>
      <p:sp>
        <p:nvSpPr>
          <p:cNvPr id="127" name="Google Shape;127;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8" name="Google Shape;128;p22"/>
          <p:cNvPicPr preferRelativeResize="0"/>
          <p:nvPr/>
        </p:nvPicPr>
        <p:blipFill>
          <a:blip r:embed="rId3">
            <a:alphaModFix/>
          </a:blip>
          <a:stretch>
            <a:fillRect/>
          </a:stretch>
        </p:blipFill>
        <p:spPr>
          <a:xfrm>
            <a:off x="1615375" y="1174363"/>
            <a:ext cx="6127524" cy="3455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Висновки</a:t>
            </a:r>
            <a:endParaRPr/>
          </a:p>
        </p:txBody>
      </p:sp>
      <p:sp>
        <p:nvSpPr>
          <p:cNvPr id="134" name="Google Shape;134;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1200"/>
              </a:spcBef>
              <a:spcAft>
                <a:spcPts val="1200"/>
              </a:spcAft>
              <a:buNone/>
            </a:pPr>
            <a:r>
              <a:rPr lang="uk">
                <a:latin typeface="Times New Roman"/>
                <a:ea typeface="Times New Roman"/>
                <a:cs typeface="Times New Roman"/>
                <a:sym typeface="Times New Roman"/>
              </a:rPr>
              <a:t>Розроблено серверну частину веб-платформи для нерухомості на базі Nest.js, MySQL та Sequelize-TypeScript із трирівневою архітектурою та UML-моделюванням. Визначено ключові можливості — автентифікація, CRUD-операції, інтегровані чати, генерація описів через OpenAI та рекомендації на основі Faiss. Реалізовано модульну структуру (Auth, User, Property, Chat, AI, Recommendations), захист маршрутів JWT та обробку медіа через Multer. Отримано надійне, масштабоване REST API з підтвердженою через Swagger UI коректністю основних ендпоінтів.</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11700" y="315925"/>
            <a:ext cx="8520600" cy="42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uk"/>
              <a:t>Дякую за увагу</a:t>
            </a:r>
            <a:endParaRPr/>
          </a:p>
        </p:txBody>
      </p:sp>
      <p:sp>
        <p:nvSpPr>
          <p:cNvPr id="140" name="Google Shape;140;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00" y="315925"/>
            <a:ext cx="8520600" cy="100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uk"/>
              <a:t>Дослідження тенденцій на ринку нерухомості</a:t>
            </a:r>
            <a:endParaRPr/>
          </a:p>
        </p:txBody>
      </p:sp>
      <p:sp>
        <p:nvSpPr>
          <p:cNvPr id="72" name="Google Shape;72;p14"/>
          <p:cNvSpPr txBox="1"/>
          <p:nvPr>
            <p:ph idx="1" type="body"/>
          </p:nvPr>
        </p:nvSpPr>
        <p:spPr>
          <a:xfrm>
            <a:off x="311700" y="1225225"/>
            <a:ext cx="4118100" cy="33540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uk" sz="1100">
                <a:latin typeface="Times New Roman"/>
                <a:ea typeface="Times New Roman"/>
                <a:cs typeface="Times New Roman"/>
                <a:sym typeface="Times New Roman"/>
              </a:rPr>
              <a:t>Нинішні спостереження свідчать про низку трансформацій у секторі нерухомості, що визначають нові підходи до попиту, управління об’єктами та поведінки клієнтів:</a:t>
            </a:r>
            <a:endParaRPr sz="1100">
              <a:latin typeface="Times New Roman"/>
              <a:ea typeface="Times New Roman"/>
              <a:cs typeface="Times New Roman"/>
              <a:sym typeface="Times New Roman"/>
            </a:endParaRPr>
          </a:p>
          <a:p>
            <a:pPr indent="-298450" lvl="0" marL="457200" rtl="0" algn="l">
              <a:spcBef>
                <a:spcPts val="1200"/>
              </a:spcBef>
              <a:spcAft>
                <a:spcPts val="0"/>
              </a:spcAft>
              <a:buSzPts val="1100"/>
              <a:buFont typeface="Arial"/>
              <a:buChar char="●"/>
            </a:pPr>
            <a:r>
              <a:rPr b="1" lang="uk" sz="1100">
                <a:latin typeface="Times New Roman"/>
                <a:ea typeface="Times New Roman"/>
                <a:cs typeface="Times New Roman"/>
                <a:sym typeface="Times New Roman"/>
              </a:rPr>
              <a:t>Гібридні формати проживання:</a:t>
            </a:r>
            <a:r>
              <a:rPr lang="uk" sz="1100">
                <a:latin typeface="Times New Roman"/>
                <a:ea typeface="Times New Roman"/>
                <a:cs typeface="Times New Roman"/>
                <a:sym typeface="Times New Roman"/>
              </a:rPr>
              <a:t> Поєднання роботи з дому та офісу стимулює зацікавленість у квартирах із виділеними коворкінг-зонами або окремими кабінетами.</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Arial"/>
              <a:buChar char="●"/>
            </a:pPr>
            <a:r>
              <a:rPr b="1" lang="uk" sz="1100">
                <a:latin typeface="Times New Roman"/>
                <a:ea typeface="Times New Roman"/>
                <a:cs typeface="Times New Roman"/>
                <a:sym typeface="Times New Roman"/>
              </a:rPr>
              <a:t>Надійність інвестицій:</a:t>
            </a:r>
            <a:r>
              <a:rPr lang="uk" sz="1100">
                <a:latin typeface="Times New Roman"/>
                <a:ea typeface="Times New Roman"/>
                <a:cs typeface="Times New Roman"/>
                <a:sym typeface="Times New Roman"/>
              </a:rPr>
              <a:t> На фоні економічних коливань нерухомість дедалі частіше розглядають як захищений засіб збереження капіталу.</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Arial"/>
              <a:buChar char="●"/>
            </a:pPr>
            <a:r>
              <a:rPr b="1" lang="uk" sz="1100">
                <a:latin typeface="Times New Roman"/>
                <a:ea typeface="Times New Roman"/>
                <a:cs typeface="Times New Roman"/>
                <a:sym typeface="Times New Roman"/>
              </a:rPr>
              <a:t>Розумні будівлі:</a:t>
            </a:r>
            <a:r>
              <a:rPr lang="uk" sz="1100">
                <a:latin typeface="Times New Roman"/>
                <a:ea typeface="Times New Roman"/>
                <a:cs typeface="Times New Roman"/>
                <a:sym typeface="Times New Roman"/>
              </a:rPr>
              <a:t> Впровадження IoT-рішень для контролю клімату, безпеки та енергозбереження підвищує ефективність експлуатації об’єктів.</a:t>
            </a:r>
            <a:endParaRPr sz="1100">
              <a:latin typeface="Times New Roman"/>
              <a:ea typeface="Times New Roman"/>
              <a:cs typeface="Times New Roman"/>
              <a:sym typeface="Times New Roman"/>
            </a:endParaRPr>
          </a:p>
          <a:p>
            <a:pPr indent="-298450" lvl="0" marL="457200" rtl="0" algn="l">
              <a:spcBef>
                <a:spcPts val="0"/>
              </a:spcBef>
              <a:spcAft>
                <a:spcPts val="0"/>
              </a:spcAft>
              <a:buSzPts val="1100"/>
              <a:buFont typeface="Arial"/>
              <a:buChar char="●"/>
            </a:pPr>
            <a:r>
              <a:rPr b="1" lang="uk" sz="1100">
                <a:latin typeface="Times New Roman"/>
                <a:ea typeface="Times New Roman"/>
                <a:cs typeface="Times New Roman"/>
                <a:sym typeface="Times New Roman"/>
              </a:rPr>
              <a:t>Аналітика поведінки:</a:t>
            </a:r>
            <a:r>
              <a:rPr lang="uk" sz="1100">
                <a:latin typeface="Times New Roman"/>
                <a:ea typeface="Times New Roman"/>
                <a:cs typeface="Times New Roman"/>
                <a:sym typeface="Times New Roman"/>
              </a:rPr>
              <a:t> Застосування алгоритмів машинного навчання дозволяє прогнозувати вподобання покупців та орендарів, оптимізуючи маркетингові стратегії.</a:t>
            </a:r>
            <a:endParaRPr>
              <a:latin typeface="Times New Roman"/>
              <a:ea typeface="Times New Roman"/>
              <a:cs typeface="Times New Roman"/>
              <a:sym typeface="Times New Roman"/>
            </a:endParaRPr>
          </a:p>
        </p:txBody>
      </p:sp>
      <p:pic>
        <p:nvPicPr>
          <p:cNvPr id="73" name="Google Shape;73;p14"/>
          <p:cNvPicPr preferRelativeResize="0"/>
          <p:nvPr/>
        </p:nvPicPr>
        <p:blipFill>
          <a:blip r:embed="rId3">
            <a:alphaModFix/>
          </a:blip>
          <a:stretch>
            <a:fillRect/>
          </a:stretch>
        </p:blipFill>
        <p:spPr>
          <a:xfrm>
            <a:off x="4429700" y="1225225"/>
            <a:ext cx="4455076" cy="2520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uk"/>
              <a:t>Аналіз існуючих рішень (DOM.RIA)</a:t>
            </a:r>
            <a:endParaRPr/>
          </a:p>
        </p:txBody>
      </p:sp>
      <p:sp>
        <p:nvSpPr>
          <p:cNvPr id="79" name="Google Shape;79;p15"/>
          <p:cNvSpPr txBox="1"/>
          <p:nvPr>
            <p:ph idx="1" type="body"/>
          </p:nvPr>
        </p:nvSpPr>
        <p:spPr>
          <a:xfrm>
            <a:off x="5397600" y="1225225"/>
            <a:ext cx="3434700" cy="23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1400">
                <a:latin typeface="Times New Roman"/>
                <a:ea typeface="Times New Roman"/>
                <a:cs typeface="Times New Roman"/>
                <a:sym typeface="Times New Roman"/>
              </a:rPr>
              <a:t>Переваги: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зручний інтерфейс;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наявність верифікованих об'єктів;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мобільний застосунок.</a:t>
            </a:r>
            <a:endParaRPr sz="1400">
              <a:latin typeface="Times New Roman"/>
              <a:ea typeface="Times New Roman"/>
              <a:cs typeface="Times New Roman"/>
              <a:sym typeface="Times New Roman"/>
            </a:endParaRPr>
          </a:p>
          <a:p>
            <a:pPr indent="0" lvl="0" marL="0" rtl="0" algn="l">
              <a:spcBef>
                <a:spcPts val="0"/>
              </a:spcBef>
              <a:spcAft>
                <a:spcPts val="0"/>
              </a:spcAft>
              <a:buNone/>
            </a:pPr>
            <a:r>
              <a:rPr lang="uk" sz="1400">
                <a:latin typeface="Times New Roman"/>
                <a:ea typeface="Times New Roman"/>
                <a:cs typeface="Times New Roman"/>
                <a:sym typeface="Times New Roman"/>
              </a:rPr>
              <a:t>Недоліки: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відсутність інтеграції AI;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немає генерації описів;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відсутній чат-бот для консультацій;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підтримка лише двох мов.</a:t>
            </a:r>
            <a:endParaRPr sz="1400">
              <a:latin typeface="Times New Roman"/>
              <a:ea typeface="Times New Roman"/>
              <a:cs typeface="Times New Roman"/>
              <a:sym typeface="Times New Roman"/>
            </a:endParaRPr>
          </a:p>
        </p:txBody>
      </p:sp>
      <p:pic>
        <p:nvPicPr>
          <p:cNvPr id="80" name="Google Shape;80;p15"/>
          <p:cNvPicPr preferRelativeResize="0"/>
          <p:nvPr/>
        </p:nvPicPr>
        <p:blipFill>
          <a:blip r:embed="rId3">
            <a:alphaModFix/>
          </a:blip>
          <a:stretch>
            <a:fillRect/>
          </a:stretch>
        </p:blipFill>
        <p:spPr>
          <a:xfrm>
            <a:off x="311700" y="1225225"/>
            <a:ext cx="4912050" cy="305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Аналіз існуючих рішень(</a:t>
            </a:r>
            <a:r>
              <a:rPr lang="uk"/>
              <a:t>Zillow)</a:t>
            </a:r>
            <a:endParaRPr/>
          </a:p>
        </p:txBody>
      </p:sp>
      <p:sp>
        <p:nvSpPr>
          <p:cNvPr id="86" name="Google Shape;86;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1400">
                <a:latin typeface="Times New Roman"/>
                <a:ea typeface="Times New Roman"/>
                <a:cs typeface="Times New Roman"/>
                <a:sym typeface="Times New Roman"/>
              </a:rPr>
              <a:t>Переваги: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інтерактивна карта;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прогноз вартості житла;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рекомендації на основі </a:t>
            </a:r>
            <a:endParaRPr sz="1400">
              <a:latin typeface="Times New Roman"/>
              <a:ea typeface="Times New Roman"/>
              <a:cs typeface="Times New Roman"/>
              <a:sym typeface="Times New Roman"/>
            </a:endParaRPr>
          </a:p>
          <a:p>
            <a:pPr indent="0" lvl="0" marL="0" rtl="0" algn="l">
              <a:spcBef>
                <a:spcPts val="0"/>
              </a:spcBef>
              <a:spcAft>
                <a:spcPts val="0"/>
              </a:spcAft>
              <a:buNone/>
            </a:pPr>
            <a:r>
              <a:rPr lang="uk" sz="1400">
                <a:latin typeface="Times New Roman"/>
                <a:ea typeface="Times New Roman"/>
                <a:cs typeface="Times New Roman"/>
                <a:sym typeface="Times New Roman"/>
              </a:rPr>
              <a:t>переглядів.</a:t>
            </a:r>
            <a:endParaRPr sz="1400">
              <a:latin typeface="Times New Roman"/>
              <a:ea typeface="Times New Roman"/>
              <a:cs typeface="Times New Roman"/>
              <a:sym typeface="Times New Roman"/>
            </a:endParaRPr>
          </a:p>
          <a:p>
            <a:pPr indent="0" lvl="0" marL="0" rtl="0" algn="l">
              <a:spcBef>
                <a:spcPts val="0"/>
              </a:spcBef>
              <a:spcAft>
                <a:spcPts val="0"/>
              </a:spcAft>
              <a:buNone/>
            </a:pPr>
            <a:r>
              <a:rPr lang="uk" sz="1400">
                <a:latin typeface="Times New Roman"/>
                <a:ea typeface="Times New Roman"/>
                <a:cs typeface="Times New Roman"/>
                <a:sym typeface="Times New Roman"/>
              </a:rPr>
              <a:t>Недоліки: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обмежена інтеграція AI у чатах;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відсутність</a:t>
            </a:r>
            <a:r>
              <a:rPr lang="uk" sz="1400">
                <a:latin typeface="Times New Roman"/>
                <a:ea typeface="Times New Roman"/>
                <a:cs typeface="Times New Roman"/>
                <a:sym typeface="Times New Roman"/>
              </a:rPr>
              <a:t> </a:t>
            </a:r>
            <a:r>
              <a:rPr lang="uk" sz="1400">
                <a:latin typeface="Times New Roman"/>
                <a:ea typeface="Times New Roman"/>
                <a:cs typeface="Times New Roman"/>
                <a:sym typeface="Times New Roman"/>
              </a:rPr>
              <a:t>автоматичної генерації описів.</a:t>
            </a:r>
            <a:endParaRPr sz="1400">
              <a:latin typeface="Times New Roman"/>
              <a:ea typeface="Times New Roman"/>
              <a:cs typeface="Times New Roman"/>
              <a:sym typeface="Times New Roman"/>
            </a:endParaRPr>
          </a:p>
        </p:txBody>
      </p:sp>
      <p:pic>
        <p:nvPicPr>
          <p:cNvPr id="87" name="Google Shape;87;p16"/>
          <p:cNvPicPr preferRelativeResize="0"/>
          <p:nvPr/>
        </p:nvPicPr>
        <p:blipFill>
          <a:blip r:embed="rId3">
            <a:alphaModFix/>
          </a:blip>
          <a:stretch>
            <a:fillRect/>
          </a:stretch>
        </p:blipFill>
        <p:spPr>
          <a:xfrm>
            <a:off x="4475725" y="1225225"/>
            <a:ext cx="4356575" cy="1895475"/>
          </a:xfrm>
          <a:prstGeom prst="rect">
            <a:avLst/>
          </a:prstGeom>
          <a:noFill/>
          <a:ln cap="flat" cmpd="sng" w="6350">
            <a:solidFill>
              <a:srgbClr val="000000"/>
            </a:solidFill>
            <a:prstDash val="solid"/>
            <a:miter lim="8000"/>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Аналіз існуючих рішень(Rightmove)</a:t>
            </a:r>
            <a:endParaRPr/>
          </a:p>
        </p:txBody>
      </p:sp>
      <p:sp>
        <p:nvSpPr>
          <p:cNvPr id="93" name="Google Shape;93;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uk" sz="1400">
                <a:latin typeface="Times New Roman"/>
                <a:ea typeface="Times New Roman"/>
                <a:cs typeface="Times New Roman"/>
                <a:sym typeface="Times New Roman"/>
              </a:rPr>
              <a:t>Переваги: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багата база даних;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зручна фільтрація.</a:t>
            </a:r>
            <a:endParaRPr sz="1400">
              <a:latin typeface="Times New Roman"/>
              <a:ea typeface="Times New Roman"/>
              <a:cs typeface="Times New Roman"/>
              <a:sym typeface="Times New Roman"/>
            </a:endParaRPr>
          </a:p>
          <a:p>
            <a:pPr indent="0" lvl="0" marL="0" rtl="0" algn="l">
              <a:spcBef>
                <a:spcPts val="0"/>
              </a:spcBef>
              <a:spcAft>
                <a:spcPts val="0"/>
              </a:spcAft>
              <a:buNone/>
            </a:pPr>
            <a:r>
              <a:rPr lang="uk" sz="1400">
                <a:latin typeface="Times New Roman"/>
                <a:ea typeface="Times New Roman"/>
                <a:cs typeface="Times New Roman"/>
                <a:sym typeface="Times New Roman"/>
              </a:rPr>
              <a:t>Недоліки: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відсутність інтелектуальних рішень; </a:t>
            </a:r>
            <a:endParaRPr sz="1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uk" sz="1400">
                <a:latin typeface="Times New Roman"/>
                <a:ea typeface="Times New Roman"/>
                <a:cs typeface="Times New Roman"/>
                <a:sym typeface="Times New Roman"/>
              </a:rPr>
              <a:t>немає інтеграції з месенджерами або перекладу.</a:t>
            </a:r>
            <a:endParaRPr sz="1400">
              <a:latin typeface="Times New Roman"/>
              <a:ea typeface="Times New Roman"/>
              <a:cs typeface="Times New Roman"/>
              <a:sym typeface="Times New Roman"/>
            </a:endParaRPr>
          </a:p>
          <a:p>
            <a:pPr indent="0" lvl="0" marL="0" rtl="0" algn="l">
              <a:spcBef>
                <a:spcPts val="0"/>
              </a:spcBef>
              <a:spcAft>
                <a:spcPts val="0"/>
              </a:spcAft>
              <a:buNone/>
            </a:pPr>
            <a:r>
              <a:t/>
            </a:r>
            <a:endParaRPr sz="1400">
              <a:latin typeface="Times New Roman"/>
              <a:ea typeface="Times New Roman"/>
              <a:cs typeface="Times New Roman"/>
              <a:sym typeface="Times New Roman"/>
            </a:endParaRPr>
          </a:p>
        </p:txBody>
      </p:sp>
      <p:pic>
        <p:nvPicPr>
          <p:cNvPr id="94" name="Google Shape;94;p17"/>
          <p:cNvPicPr preferRelativeResize="0"/>
          <p:nvPr/>
        </p:nvPicPr>
        <p:blipFill>
          <a:blip r:embed="rId3">
            <a:alphaModFix/>
          </a:blip>
          <a:stretch>
            <a:fillRect/>
          </a:stretch>
        </p:blipFill>
        <p:spPr>
          <a:xfrm>
            <a:off x="4368875" y="1147225"/>
            <a:ext cx="4775127" cy="250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Постановка задачі </a:t>
            </a:r>
            <a:endParaRPr/>
          </a:p>
        </p:txBody>
      </p:sp>
      <p:sp>
        <p:nvSpPr>
          <p:cNvPr id="100" name="Google Shape;100;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61111"/>
              <a:buFont typeface="Arial"/>
              <a:buNone/>
            </a:pPr>
            <a:r>
              <a:rPr lang="uk">
                <a:latin typeface="Times New Roman"/>
                <a:ea typeface="Times New Roman"/>
                <a:cs typeface="Times New Roman"/>
                <a:sym typeface="Times New Roman"/>
              </a:rPr>
              <a:t>Необхідно розробити інноваційну веб-платформу для рієлторського агентства, яка виходить за межі звичайного каталогу оголошень і виступає як «розумний» сервіс для швидкої, індивідуалізованої та багатоканальної взаємодії з клієнтами. Система повинна працювати цілодобово, забезпечувати адаптивний дизайн для будь-яких пристроїв, включати розширений механізм пошуку та інтегровані інтерактивні карти. Крім того, планується впровадження AI-помічника на базі ChatGPT для консультацій користувачів, автоматизоване формування текстових описів об’єктів, підтримку кількох мов і зв’язок із популярними месенджерами (Telegram, Viber, WhatsApp). Завдяки цьому платформа охопить увесь цикл пошуку нерухомості — від детального перегляду пропозицій до оперативних консультацій у реальному часі, що сприятиме покращенню сервісу та підвищенню конкурентної переваги агентства.</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a:t>Приклад використання</a:t>
            </a:r>
            <a:endParaRPr/>
          </a:p>
        </p:txBody>
      </p:sp>
      <p:sp>
        <p:nvSpPr>
          <p:cNvPr id="106" name="Google Shape;106;p19"/>
          <p:cNvSpPr txBox="1"/>
          <p:nvPr>
            <p:ph idx="1" type="body"/>
          </p:nvPr>
        </p:nvSpPr>
        <p:spPr>
          <a:xfrm>
            <a:off x="311700" y="1225225"/>
            <a:ext cx="37812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100000"/>
              <a:buFont typeface="Arial"/>
              <a:buNone/>
            </a:pPr>
            <a:r>
              <a:rPr lang="uk" sz="1100">
                <a:latin typeface="Arial"/>
                <a:ea typeface="Arial"/>
                <a:cs typeface="Arial"/>
                <a:sym typeface="Arial"/>
              </a:rPr>
              <a:t>На рівні серверної частини система забезпечує низку відкритих REST-ендпоінтів, доступних без автентифікації:</a:t>
            </a:r>
            <a:endParaRPr sz="1100">
              <a:latin typeface="Arial"/>
              <a:ea typeface="Arial"/>
              <a:cs typeface="Arial"/>
              <a:sym typeface="Arial"/>
            </a:endParaRPr>
          </a:p>
          <a:p>
            <a:pPr indent="-293211" lvl="0" marL="457200" rtl="0" algn="l">
              <a:lnSpc>
                <a:spcPct val="115000"/>
              </a:lnSpc>
              <a:spcBef>
                <a:spcPts val="0"/>
              </a:spcBef>
              <a:spcAft>
                <a:spcPts val="0"/>
              </a:spcAft>
              <a:buSzPct val="100000"/>
              <a:buFont typeface="Arial"/>
              <a:buChar char="●"/>
            </a:pPr>
            <a:r>
              <a:rPr b="1" lang="uk" sz="1100">
                <a:latin typeface="Arial"/>
                <a:ea typeface="Arial"/>
                <a:cs typeface="Arial"/>
                <a:sym typeface="Arial"/>
              </a:rPr>
              <a:t>Отримання переліку об’єктів нерухомостії</a:t>
            </a:r>
            <a:br>
              <a:rPr b="1" lang="uk" sz="1100">
                <a:latin typeface="Arial"/>
                <a:ea typeface="Arial"/>
                <a:cs typeface="Arial"/>
                <a:sym typeface="Arial"/>
              </a:rPr>
            </a:br>
            <a:r>
              <a:rPr lang="uk" sz="1100">
                <a:latin typeface="Arial"/>
                <a:ea typeface="Arial"/>
                <a:cs typeface="Arial"/>
                <a:sym typeface="Arial"/>
              </a:rPr>
              <a:t> Повертає список доступних оголошень із базовою інформацією (назва, локація, ціна).</a:t>
            </a:r>
            <a:endParaRPr sz="1100">
              <a:latin typeface="Arial"/>
              <a:ea typeface="Arial"/>
              <a:cs typeface="Arial"/>
              <a:sym typeface="Arial"/>
            </a:endParaRPr>
          </a:p>
          <a:p>
            <a:pPr indent="-293211" lvl="0" marL="457200" rtl="0" algn="l">
              <a:lnSpc>
                <a:spcPct val="115000"/>
              </a:lnSpc>
              <a:spcBef>
                <a:spcPts val="0"/>
              </a:spcBef>
              <a:spcAft>
                <a:spcPts val="0"/>
              </a:spcAft>
              <a:buSzPct val="100000"/>
              <a:buFont typeface="Arial"/>
              <a:buChar char="●"/>
            </a:pPr>
            <a:r>
              <a:rPr b="1" lang="uk" sz="1100">
                <a:latin typeface="Arial"/>
                <a:ea typeface="Arial"/>
                <a:cs typeface="Arial"/>
                <a:sym typeface="Arial"/>
              </a:rPr>
              <a:t>Фільтрація та пошук</a:t>
            </a:r>
            <a:br>
              <a:rPr b="1" lang="uk" sz="1100">
                <a:latin typeface="Arial"/>
                <a:ea typeface="Arial"/>
                <a:cs typeface="Arial"/>
                <a:sym typeface="Arial"/>
              </a:rPr>
            </a:br>
            <a:r>
              <a:rPr lang="uk" sz="1100">
                <a:latin typeface="Arial"/>
                <a:ea typeface="Arial"/>
                <a:cs typeface="Arial"/>
                <a:sym typeface="Arial"/>
              </a:rPr>
              <a:t> Дозволяє відбирати об’єкти за типом (оренда/продаж) та довільними параметрами (ціна, регіон тощо).</a:t>
            </a:r>
            <a:endParaRPr sz="1100">
              <a:latin typeface="Arial"/>
              <a:ea typeface="Arial"/>
              <a:cs typeface="Arial"/>
              <a:sym typeface="Arial"/>
            </a:endParaRPr>
          </a:p>
          <a:p>
            <a:pPr indent="-293211" lvl="0" marL="457200" rtl="0" algn="l">
              <a:lnSpc>
                <a:spcPct val="115000"/>
              </a:lnSpc>
              <a:spcBef>
                <a:spcPts val="0"/>
              </a:spcBef>
              <a:spcAft>
                <a:spcPts val="0"/>
              </a:spcAft>
              <a:buSzPct val="100000"/>
              <a:buFont typeface="Arial"/>
              <a:buChar char="●"/>
            </a:pPr>
            <a:r>
              <a:rPr b="1" lang="uk" sz="1100">
                <a:latin typeface="Arial"/>
                <a:ea typeface="Arial"/>
                <a:cs typeface="Arial"/>
                <a:sym typeface="Arial"/>
              </a:rPr>
              <a:t>Отримання детальної інформації про об’єкт</a:t>
            </a:r>
            <a:br>
              <a:rPr b="1" lang="uk" sz="1100">
                <a:latin typeface="Arial"/>
                <a:ea typeface="Arial"/>
                <a:cs typeface="Arial"/>
                <a:sym typeface="Arial"/>
              </a:rPr>
            </a:br>
            <a:r>
              <a:rPr lang="uk" sz="1100">
                <a:latin typeface="Arial"/>
                <a:ea typeface="Arial"/>
                <a:cs typeface="Arial"/>
                <a:sym typeface="Arial"/>
              </a:rPr>
              <a:t> Повертає повний опис нерухомості: фото, характеристики, карту, умови оренди/продажу.</a:t>
            </a:r>
            <a:endParaRPr sz="1100">
              <a:latin typeface="Arial"/>
              <a:ea typeface="Arial"/>
              <a:cs typeface="Arial"/>
              <a:sym typeface="Arial"/>
            </a:endParaRPr>
          </a:p>
          <a:p>
            <a:pPr indent="-293211" lvl="0" marL="457200" rtl="0" algn="l">
              <a:lnSpc>
                <a:spcPct val="115000"/>
              </a:lnSpc>
              <a:spcBef>
                <a:spcPts val="0"/>
              </a:spcBef>
              <a:spcAft>
                <a:spcPts val="0"/>
              </a:spcAft>
              <a:buSzPct val="100000"/>
              <a:buFont typeface="Arial"/>
              <a:buChar char="●"/>
            </a:pPr>
            <a:r>
              <a:rPr b="1" lang="uk" sz="1100">
                <a:latin typeface="Arial"/>
                <a:ea typeface="Arial"/>
                <a:cs typeface="Arial"/>
                <a:sym typeface="Arial"/>
              </a:rPr>
              <a:t>Надсилання заявки на купівлю або орендуї</a:t>
            </a:r>
            <a:br>
              <a:rPr b="1" lang="uk" sz="1100">
                <a:latin typeface="Arial"/>
                <a:ea typeface="Arial"/>
                <a:cs typeface="Arial"/>
                <a:sym typeface="Arial"/>
              </a:rPr>
            </a:br>
            <a:r>
              <a:rPr lang="uk" sz="1100">
                <a:latin typeface="Arial"/>
                <a:ea typeface="Arial"/>
                <a:cs typeface="Arial"/>
                <a:sym typeface="Arial"/>
              </a:rPr>
              <a:t> Приймає дані клієнта (ім’я, контакт, id об’єкта, коментар) і створює запис у черзі обробки.</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lang="uk" sz="1100">
                <a:latin typeface="Arial"/>
                <a:ea typeface="Arial"/>
                <a:cs typeface="Arial"/>
                <a:sym typeface="Arial"/>
              </a:rPr>
              <a:t>Ці відкриті ендпоінти забезпечують швидкий і зручний доступ до ключових можливостей платформи без необхідності реєстрації, що сприяє залученню ширшої аудиторії.</a:t>
            </a:r>
            <a:endParaRPr sz="1100">
              <a:latin typeface="Arial"/>
              <a:ea typeface="Arial"/>
              <a:cs typeface="Arial"/>
              <a:sym typeface="Arial"/>
            </a:endParaRPr>
          </a:p>
          <a:p>
            <a:pPr indent="0" lvl="0" marL="0" rtl="0" algn="l">
              <a:lnSpc>
                <a:spcPct val="115000"/>
              </a:lnSpc>
              <a:spcBef>
                <a:spcPts val="0"/>
              </a:spcBef>
              <a:spcAft>
                <a:spcPts val="0"/>
              </a:spcAft>
              <a:buNone/>
            </a:pPr>
            <a:r>
              <a:t/>
            </a:r>
            <a:endParaRPr b="1"/>
          </a:p>
        </p:txBody>
      </p:sp>
      <p:pic>
        <p:nvPicPr>
          <p:cNvPr id="107" name="Google Shape;107;p19" title="Use case diagram - Page 1.png"/>
          <p:cNvPicPr preferRelativeResize="0"/>
          <p:nvPr/>
        </p:nvPicPr>
        <p:blipFill>
          <a:blip r:embed="rId3">
            <a:alphaModFix/>
          </a:blip>
          <a:stretch>
            <a:fillRect/>
          </a:stretch>
        </p:blipFill>
        <p:spPr>
          <a:xfrm>
            <a:off x="4092875" y="1290625"/>
            <a:ext cx="4739425" cy="34550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13" name="Google Shape;113;p20"/>
          <p:cNvSpPr txBox="1"/>
          <p:nvPr>
            <p:ph idx="1" type="body"/>
          </p:nvPr>
        </p:nvSpPr>
        <p:spPr>
          <a:xfrm>
            <a:off x="311700" y="1225225"/>
            <a:ext cx="4860600" cy="356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uk" sz="1000">
                <a:latin typeface="Times New Roman"/>
                <a:ea typeface="Times New Roman"/>
                <a:cs typeface="Times New Roman"/>
                <a:sym typeface="Times New Roman"/>
              </a:rPr>
              <a:t>Використовувані технології (бекенд)</a:t>
            </a:r>
            <a:endParaRPr b="1"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Arial"/>
              <a:buChar char="●"/>
            </a:pPr>
            <a:r>
              <a:rPr b="1" lang="uk" sz="1000">
                <a:latin typeface="Times New Roman"/>
                <a:ea typeface="Times New Roman"/>
                <a:cs typeface="Times New Roman"/>
                <a:sym typeface="Times New Roman"/>
              </a:rPr>
              <a:t>Мова програмування та фреймворк:</a:t>
            </a:r>
            <a:br>
              <a:rPr b="1"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TypeScript із NestJS для побудови модульної, масштабованої архітектури REST API.</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Arial"/>
              <a:buChar char="●"/>
            </a:pPr>
            <a:r>
              <a:rPr b="1" lang="uk" sz="1000">
                <a:latin typeface="Times New Roman"/>
                <a:ea typeface="Times New Roman"/>
                <a:cs typeface="Times New Roman"/>
                <a:sym typeface="Times New Roman"/>
              </a:rPr>
              <a:t>ORM та база даних:</a:t>
            </a:r>
            <a:br>
              <a:rPr b="1"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MySQL як основна СУБД;</a:t>
            </a:r>
            <a:br>
              <a:rPr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sequelize-typescript для опису моделей, міграцій і зв’язків «один-до-одного» / «один-до-багатьох».</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Arial"/>
              <a:buChar char="●"/>
            </a:pPr>
            <a:r>
              <a:rPr b="1" lang="uk" sz="1000">
                <a:latin typeface="Times New Roman"/>
                <a:ea typeface="Times New Roman"/>
                <a:cs typeface="Times New Roman"/>
                <a:sym typeface="Times New Roman"/>
              </a:rPr>
              <a:t>Аутентифікація та авторизація:</a:t>
            </a:r>
            <a:br>
              <a:rPr b="1"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JWT (JSON Web Token) для видачі та валідації токенів;</a:t>
            </a:r>
            <a:br>
              <a:rPr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Guards NestJS для реалізації ролей (адміністратор, агент, користувач).</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Arial"/>
              <a:buChar char="●"/>
            </a:pPr>
            <a:r>
              <a:rPr b="1" lang="uk" sz="1000">
                <a:latin typeface="Times New Roman"/>
                <a:ea typeface="Times New Roman"/>
                <a:cs typeface="Times New Roman"/>
                <a:sym typeface="Times New Roman"/>
              </a:rPr>
              <a:t>Безпека та конфігурація мережі:</a:t>
            </a:r>
            <a:br>
              <a:rPr b="1"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CORS для обмеження доменів-джеюрі;</a:t>
            </a:r>
            <a:br>
              <a:rPr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HTTPS (SSL/TLS) для шифрування трафіку;</a:t>
            </a:r>
            <a:br>
              <a:rPr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Заголовки безпеки (Helmet).</a:t>
            </a:r>
            <a:endParaRPr sz="1000">
              <a:latin typeface="Times New Roman"/>
              <a:ea typeface="Times New Roman"/>
              <a:cs typeface="Times New Roman"/>
              <a:sym typeface="Times New Roman"/>
            </a:endParaRPr>
          </a:p>
          <a:p>
            <a:pPr indent="-292100" lvl="0" marL="457200" rtl="0" algn="l">
              <a:lnSpc>
                <a:spcPct val="115000"/>
              </a:lnSpc>
              <a:spcBef>
                <a:spcPts val="0"/>
              </a:spcBef>
              <a:spcAft>
                <a:spcPts val="0"/>
              </a:spcAft>
              <a:buSzPts val="1000"/>
              <a:buFont typeface="Arial"/>
              <a:buChar char="●"/>
            </a:pPr>
            <a:r>
              <a:rPr b="1" lang="uk" sz="1000">
                <a:latin typeface="Times New Roman"/>
                <a:ea typeface="Times New Roman"/>
                <a:cs typeface="Times New Roman"/>
                <a:sym typeface="Times New Roman"/>
              </a:rPr>
              <a:t>Документування API:</a:t>
            </a:r>
            <a:br>
              <a:rPr b="1" lang="uk" sz="1000">
                <a:latin typeface="Times New Roman"/>
                <a:ea typeface="Times New Roman"/>
                <a:cs typeface="Times New Roman"/>
                <a:sym typeface="Times New Roman"/>
              </a:rPr>
            </a:br>
            <a:r>
              <a:rPr lang="uk" sz="1000">
                <a:latin typeface="Times New Roman"/>
                <a:ea typeface="Times New Roman"/>
                <a:cs typeface="Times New Roman"/>
                <a:sym typeface="Times New Roman"/>
              </a:rPr>
              <a:t> – Swagger (OpenAPI) через модуль @nestjs/swagger для генерування інтерактивної документації.</a:t>
            </a:r>
            <a:endParaRPr sz="1000">
              <a:latin typeface="Times New Roman"/>
              <a:ea typeface="Times New Roman"/>
              <a:cs typeface="Times New Roman"/>
              <a:sym typeface="Times New Roman"/>
            </a:endParaRPr>
          </a:p>
        </p:txBody>
      </p:sp>
      <p:pic>
        <p:nvPicPr>
          <p:cNvPr id="114" name="Google Shape;114;p20"/>
          <p:cNvPicPr preferRelativeResize="0"/>
          <p:nvPr/>
        </p:nvPicPr>
        <p:blipFill>
          <a:blip r:embed="rId3">
            <a:alphaModFix/>
          </a:blip>
          <a:stretch>
            <a:fillRect/>
          </a:stretch>
        </p:blipFill>
        <p:spPr>
          <a:xfrm>
            <a:off x="5172300" y="1504450"/>
            <a:ext cx="3718723" cy="258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uk" sz="3600"/>
              <a:t>Маршрут стоврення нерухомості</a:t>
            </a:r>
            <a:endParaRPr sz="3600"/>
          </a:p>
        </p:txBody>
      </p:sp>
      <p:sp>
        <p:nvSpPr>
          <p:cNvPr id="120" name="Google Shape;120;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21" name="Google Shape;121;p21"/>
          <p:cNvPicPr preferRelativeResize="0"/>
          <p:nvPr/>
        </p:nvPicPr>
        <p:blipFill>
          <a:blip r:embed="rId3">
            <a:alphaModFix/>
          </a:blip>
          <a:stretch>
            <a:fillRect/>
          </a:stretch>
        </p:blipFill>
        <p:spPr>
          <a:xfrm>
            <a:off x="2447825" y="1225225"/>
            <a:ext cx="3592076" cy="3721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