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1" r:id="rId2"/>
    <p:sldId id="382" r:id="rId3"/>
    <p:sldId id="383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3C73A8-42F9-458C-A36E-A83A729F8A3D}" type="datetimeFigureOut">
              <a:rPr lang="he-IL" smtClean="0"/>
              <a:pPr/>
              <a:t>ג'/שבט/תשפ"ג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E294B7-F44B-469B-9DF3-1E6EF319A060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מלבן 6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grpSp>
        <p:nvGrpSpPr>
          <p:cNvPr id="16" name="קבוצה 15"/>
          <p:cNvGrpSpPr/>
          <p:nvPr userDrawn="1"/>
        </p:nvGrpSpPr>
        <p:grpSpPr>
          <a:xfrm>
            <a:off x="9982200" y="-6786"/>
            <a:ext cx="1724024" cy="1266008"/>
            <a:chOff x="9818819" y="-226604"/>
            <a:chExt cx="1724024" cy="1266008"/>
          </a:xfrm>
        </p:grpSpPr>
        <p:pic>
          <p:nvPicPr>
            <p:cNvPr id="17" name="תמונה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819" y="-226604"/>
              <a:ext cx="1724024" cy="1266008"/>
            </a:xfrm>
            <a:prstGeom prst="rect">
              <a:avLst/>
            </a:prstGeom>
          </p:spPr>
        </p:pic>
        <p:sp>
          <p:nvSpPr>
            <p:cNvPr id="18" name="Rectangle 6"/>
            <p:cNvSpPr/>
            <p:nvPr/>
          </p:nvSpPr>
          <p:spPr>
            <a:xfrm>
              <a:off x="10047419" y="221734"/>
              <a:ext cx="1268872" cy="65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539" y="415473"/>
              <a:ext cx="1082584" cy="263623"/>
            </a:xfrm>
            <a:prstGeom prst="rect">
              <a:avLst/>
            </a:prstGeom>
          </p:spPr>
        </p:pic>
      </p:grpSp>
      <p:sp>
        <p:nvSpPr>
          <p:cNvPr id="20" name="Rectangle 4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gradFill flip="none" rotWithShape="1">
            <a:gsLst>
              <a:gs pos="29000">
                <a:srgbClr val="7030A0">
                  <a:alpha val="50000"/>
                </a:srgbClr>
              </a:gs>
              <a:gs pos="83000">
                <a:srgbClr val="00B0F0">
                  <a:alpha val="4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591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0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38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13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699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62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60400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rgbClr val="136DEE"/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685800"/>
            <a:ext cx="109728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404040"/>
                </a:solidFill>
                <a:latin typeface="Source Sans Pro Light"/>
                <a:ea typeface="Source Sans Pro Light"/>
                <a:cs typeface="Source Sans Pro Light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1864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2" y="30138"/>
            <a:ext cx="9259514" cy="1325563"/>
          </a:xfrm>
        </p:spPr>
        <p:txBody>
          <a:bodyPr/>
          <a:lstStyle>
            <a:lvl1pPr algn="r" rtl="1">
              <a:defRPr>
                <a:solidFill>
                  <a:srgbClr val="0D47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1" y="1539851"/>
            <a:ext cx="10906898" cy="4637112"/>
          </a:xfrm>
        </p:spPr>
        <p:txBody>
          <a:bodyPr/>
          <a:lstStyle>
            <a:lvl1pPr algn="r" rtl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3C73A8-42F9-458C-A36E-A83A729F8A3D}" type="datetimeFigureOut">
              <a:rPr lang="he-IL" smtClean="0"/>
              <a:pPr/>
              <a:t>ג'/שבט/תשפ"ג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E294B7-F44B-469B-9DF3-1E6EF319A06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קבוצה 15"/>
          <p:cNvGrpSpPr/>
          <p:nvPr userDrawn="1"/>
        </p:nvGrpSpPr>
        <p:grpSpPr>
          <a:xfrm>
            <a:off x="9982200" y="-6786"/>
            <a:ext cx="1724024" cy="1266008"/>
            <a:chOff x="9818819" y="-226604"/>
            <a:chExt cx="1724024" cy="1266008"/>
          </a:xfrm>
        </p:grpSpPr>
        <p:pic>
          <p:nvPicPr>
            <p:cNvPr id="17" name="תמונה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819" y="-226604"/>
              <a:ext cx="1724024" cy="1266008"/>
            </a:xfrm>
            <a:prstGeom prst="rect">
              <a:avLst/>
            </a:prstGeom>
          </p:spPr>
        </p:pic>
        <p:sp>
          <p:nvSpPr>
            <p:cNvPr id="18" name="Rectangle 6"/>
            <p:cNvSpPr/>
            <p:nvPr/>
          </p:nvSpPr>
          <p:spPr>
            <a:xfrm>
              <a:off x="10047419" y="221734"/>
              <a:ext cx="1268872" cy="65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539" y="415473"/>
              <a:ext cx="1082584" cy="263623"/>
            </a:xfrm>
            <a:prstGeom prst="rect">
              <a:avLst/>
            </a:prstGeom>
          </p:spPr>
        </p:pic>
      </p:grpSp>
      <p:sp>
        <p:nvSpPr>
          <p:cNvPr id="20" name="Rectangle 4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gradFill flip="none" rotWithShape="1">
            <a:gsLst>
              <a:gs pos="29000">
                <a:srgbClr val="7030A0">
                  <a:alpha val="50000"/>
                </a:srgbClr>
              </a:gs>
              <a:gs pos="83000">
                <a:srgbClr val="00B0F0">
                  <a:alpha val="4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676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38"/>
            <a:ext cx="9063865" cy="1325563"/>
          </a:xfrm>
        </p:spPr>
        <p:txBody>
          <a:bodyPr/>
          <a:lstStyle>
            <a:lvl1pPr algn="r" rtl="1">
              <a:defRPr>
                <a:solidFill>
                  <a:srgbClr val="0D47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מלבן 6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e-IL"/>
          </a:p>
        </p:txBody>
      </p:sp>
      <p:grpSp>
        <p:nvGrpSpPr>
          <p:cNvPr id="18" name="קבוצה 17"/>
          <p:cNvGrpSpPr/>
          <p:nvPr userDrawn="1"/>
        </p:nvGrpSpPr>
        <p:grpSpPr>
          <a:xfrm>
            <a:off x="9982200" y="-6786"/>
            <a:ext cx="1724024" cy="1266008"/>
            <a:chOff x="9818819" y="-226604"/>
            <a:chExt cx="1724024" cy="1266008"/>
          </a:xfrm>
        </p:grpSpPr>
        <p:pic>
          <p:nvPicPr>
            <p:cNvPr id="19" name="תמונה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819" y="-226604"/>
              <a:ext cx="1724024" cy="1266008"/>
            </a:xfrm>
            <a:prstGeom prst="rect">
              <a:avLst/>
            </a:prstGeom>
          </p:spPr>
        </p:pic>
        <p:sp>
          <p:nvSpPr>
            <p:cNvPr id="20" name="Rectangle 6"/>
            <p:cNvSpPr/>
            <p:nvPr/>
          </p:nvSpPr>
          <p:spPr>
            <a:xfrm>
              <a:off x="10047419" y="221734"/>
              <a:ext cx="1268872" cy="651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539" y="415473"/>
              <a:ext cx="1082584" cy="263623"/>
            </a:xfrm>
            <a:prstGeom prst="rect">
              <a:avLst/>
            </a:prstGeom>
          </p:spPr>
        </p:pic>
      </p:grpSp>
      <p:sp>
        <p:nvSpPr>
          <p:cNvPr id="22" name="Rectangle 4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gradFill flip="none" rotWithShape="1">
            <a:gsLst>
              <a:gs pos="29000">
                <a:srgbClr val="7030A0">
                  <a:alpha val="50000"/>
                </a:srgbClr>
              </a:gs>
              <a:gs pos="83000">
                <a:srgbClr val="00B0F0">
                  <a:alpha val="4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2" name="Picture 2" descr="iMac-mock-up-diferents-view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1" y="1905000"/>
            <a:ext cx="5484839" cy="4572000"/>
          </a:xfrm>
          <a:prstGeom prst="rect">
            <a:avLst/>
          </a:prstGeom>
        </p:spPr>
      </p:pic>
      <p:sp>
        <p:nvSpPr>
          <p:cNvPr id="13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759201" y="2311401"/>
            <a:ext cx="4539177" cy="27424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89587"/>
            <a:ext cx="10515600" cy="2687022"/>
          </a:xfrm>
        </p:spPr>
        <p:txBody>
          <a:bodyPr anchor="b"/>
          <a:lstStyle>
            <a:lvl1pPr algn="ctr" rtl="1">
              <a:defRPr sz="6000">
                <a:solidFill>
                  <a:srgbClr val="0D47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76609"/>
            <a:ext cx="10515600" cy="1413041"/>
          </a:xfrm>
        </p:spPr>
        <p:txBody>
          <a:bodyPr/>
          <a:lstStyle>
            <a:lvl1pPr marL="0" indent="0" algn="ctr" rtl="1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rtl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3C73A8-42F9-458C-A36E-A83A729F8A3D}" type="datetimeFigureOut">
              <a:rPr lang="he-IL" smtClean="0"/>
              <a:pPr/>
              <a:t>ג'/שבט/תשפ"ג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E294B7-F44B-469B-9DF3-1E6EF319A060}" type="slidenum">
              <a:rPr lang="he-IL" smtClean="0"/>
              <a:pPr/>
              <a:t>‹#›</a:t>
            </a:fld>
            <a:endParaRPr lang="he-IL"/>
          </a:p>
        </p:txBody>
      </p:sp>
      <p:grpSp>
        <p:nvGrpSpPr>
          <p:cNvPr id="7" name="קבוצה 6"/>
          <p:cNvGrpSpPr/>
          <p:nvPr userDrawn="1"/>
        </p:nvGrpSpPr>
        <p:grpSpPr>
          <a:xfrm>
            <a:off x="3712875" y="-24939"/>
            <a:ext cx="4766250" cy="3500012"/>
            <a:chOff x="2600325" y="-1300163"/>
            <a:chExt cx="6991350" cy="5133975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325" y="-1300163"/>
              <a:ext cx="6991350" cy="5133975"/>
            </a:xfrm>
            <a:prstGeom prst="rect">
              <a:avLst/>
            </a:prstGeom>
          </p:spPr>
        </p:pic>
        <p:sp>
          <p:nvSpPr>
            <p:cNvPr id="9" name="Rectangle 5"/>
            <p:cNvSpPr/>
            <p:nvPr/>
          </p:nvSpPr>
          <p:spPr>
            <a:xfrm>
              <a:off x="3458095" y="290945"/>
              <a:ext cx="5178829" cy="28845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932" y="1520364"/>
              <a:ext cx="4404135" cy="10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16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1" y="1905000"/>
            <a:ext cx="5484839" cy="4572000"/>
          </a:xfrm>
          <a:prstGeom prst="rect">
            <a:avLst/>
          </a:prstGeom>
        </p:spPr>
      </p:pic>
      <p:sp>
        <p:nvSpPr>
          <p:cNvPr id="19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3759201" y="2311401"/>
            <a:ext cx="4539177" cy="2742420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660400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733" b="0">
                <a:solidFill>
                  <a:srgbClr val="136DE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" y="685800"/>
            <a:ext cx="10972800" cy="431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00" b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695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972300"/>
          </a:xfrm>
          <a:prstGeom prst="rect">
            <a:avLst/>
          </a:prstGeom>
          <a:gradFill flip="none" rotWithShape="1">
            <a:gsLst>
              <a:gs pos="29000">
                <a:srgbClr val="7030A0"/>
              </a:gs>
              <a:gs pos="83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682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3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89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3A8-42F9-458C-A36E-A83A729F8A3D}" type="datetimeFigureOut">
              <a:rPr lang="he-IL" smtClean="0"/>
              <a:t>ג'/שבט/תשפ"ג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94B7-F44B-469B-9DF3-1E6EF319A0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846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3C73A8-42F9-458C-A36E-A83A729F8A3D}" type="datetimeFigureOut">
              <a:rPr lang="he-IL" smtClean="0"/>
              <a:pPr/>
              <a:t>ג'/שבט/תשפ"ג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E294B7-F44B-469B-9DF3-1E6EF319A06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52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תכתבו סטופר (</a:t>
            </a:r>
            <a:r>
              <a:rPr lang="en-US" dirty="0"/>
              <a:t>Stopwatch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/>
              <a:t>עליכם לכתוב סטופר. לסטופר יש שתי כפתורים ומסך. כפתור אחד הוא "התחל" וכפתור שני הוא "עצור". באמצעות </a:t>
            </a:r>
            <a:r>
              <a:rPr lang="en-US" dirty="0" err="1"/>
              <a:t>setTimeout</a:t>
            </a:r>
            <a:r>
              <a:rPr lang="he-IL" dirty="0"/>
              <a:t>, תעשו שלאחר כל שנייה הסטופר יתעדכן ב</a:t>
            </a:r>
            <a:r>
              <a:rPr lang="en-US" dirty="0"/>
              <a:t>LIVE</a:t>
            </a:r>
            <a:r>
              <a:rPr lang="he-IL" dirty="0"/>
              <a:t> באמצעות </a:t>
            </a:r>
            <a:r>
              <a:rPr lang="en-US" dirty="0"/>
              <a:t>DOM</a:t>
            </a:r>
            <a:r>
              <a:rPr lang="he-IL" dirty="0"/>
              <a:t>. באופן כללי, ב־</a:t>
            </a:r>
            <a:r>
              <a:rPr lang="en-US" dirty="0"/>
              <a:t>Scope</a:t>
            </a:r>
            <a:r>
              <a:rPr lang="he-IL" dirty="0"/>
              <a:t> הגלובלי יהיה לכם משתנה שיחזיק את כמות השניות של הסטופר. תהיה לכם פונקציה שתוכלו להפעיל ב</a:t>
            </a:r>
            <a:r>
              <a:rPr lang="en-US" dirty="0" err="1"/>
              <a:t>setTimeout</a:t>
            </a:r>
            <a:r>
              <a:rPr lang="he-IL" dirty="0"/>
              <a:t> שתעדכן כל שנייה את המשתנה הגלובלי ותדפיס אותו למסך ב</a:t>
            </a:r>
            <a:r>
              <a:rPr lang="en-US" dirty="0"/>
              <a:t>DOM</a:t>
            </a:r>
            <a:r>
              <a:rPr lang="he-IL" dirty="0"/>
              <a:t>.</a:t>
            </a:r>
          </a:p>
          <a:p>
            <a:pPr marL="0" indent="0" algn="just">
              <a:buNone/>
            </a:pPr>
            <a:endParaRPr lang="he-IL" dirty="0"/>
          </a:p>
          <a:p>
            <a:pPr marL="0" indent="0" algn="just">
              <a:buNone/>
            </a:pPr>
            <a:r>
              <a:rPr lang="he-IL" dirty="0"/>
              <a:t>בונוס: לכתוב את המטלה ב</a:t>
            </a:r>
            <a:r>
              <a:rPr lang="en-US" dirty="0"/>
              <a:t>OOP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11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תדמו קבלת מידע משרת חיצוני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/>
              <a:t>תכתבו פונקצייה בשם </a:t>
            </a:r>
            <a:r>
              <a:rPr lang="en-US" dirty="0" err="1"/>
              <a:t>callGoogleUsers</a:t>
            </a:r>
            <a:r>
              <a:rPr lang="he-IL" dirty="0"/>
              <a:t>. לפונקצייה הזו יש שלושה פרמטרים. שניים מהפרמטרים הם </a:t>
            </a:r>
            <a:r>
              <a:rPr lang="en-US" dirty="0"/>
              <a:t>callbacks</a:t>
            </a:r>
            <a:r>
              <a:rPr lang="he-IL" dirty="0"/>
              <a:t>. הפרמטר הראשון, שאינו </a:t>
            </a:r>
            <a:r>
              <a:rPr lang="en-US" dirty="0"/>
              <a:t>callback</a:t>
            </a:r>
            <a:r>
              <a:rPr lang="he-IL" dirty="0"/>
              <a:t>, הוא פשוט מידע שאתם מעבירים לגוגל. במקרה הזה, המשתנה צריך להכיל מספר </a:t>
            </a:r>
            <a:r>
              <a:rPr lang="en-US" dirty="0"/>
              <a:t>ID</a:t>
            </a:r>
            <a:r>
              <a:rPr lang="he-IL" dirty="0"/>
              <a:t> של המשתמש שאת האינפורמציה שלו אתם מבקשים לקבל. בנוסף, יהיו לכם שתי פונקציות שתכתבו: </a:t>
            </a:r>
            <a:r>
              <a:rPr lang="en-US" dirty="0" err="1"/>
              <a:t>onSuccess</a:t>
            </a:r>
            <a:r>
              <a:rPr lang="he-IL" dirty="0"/>
              <a:t> ו</a:t>
            </a:r>
            <a:r>
              <a:rPr lang="en-US" dirty="0"/>
              <a:t>on</a:t>
            </a:r>
            <a:r>
              <a:rPr lang="en-GB" dirty="0"/>
              <a:t>Failure</a:t>
            </a:r>
            <a:r>
              <a:rPr lang="he-IL" dirty="0"/>
              <a:t>. כל אחת מהפונקציות הללו תחזיר לכם הודעה בפורמט של </a:t>
            </a:r>
            <a:r>
              <a:rPr lang="en-US" dirty="0"/>
              <a:t>string</a:t>
            </a:r>
            <a:r>
              <a:rPr lang="he-IL" dirty="0"/>
              <a:t> של הצלחה או כשלון. אם הצלחתם, עליכם להחזיר הודעה </a:t>
            </a:r>
            <a:r>
              <a:rPr lang="en-US" dirty="0"/>
              <a:t>The use information for &lt;insert user id&gt; has been retrieved.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47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בניית עמוד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/>
              <a:t>עליכם לבנות מערכת שיש בה 3 מחלקות. מחלקה ראשונה (שיכול להיות שעשיתם בעבר, ואם כן, תוכלו להשתמש בה) תיצור לתוך הדף </a:t>
            </a:r>
            <a:r>
              <a:rPr lang="en-US" dirty="0"/>
              <a:t>HTML</a:t>
            </a:r>
            <a:r>
              <a:rPr lang="he-IL" dirty="0"/>
              <a:t> שלכם אלמנט </a:t>
            </a:r>
            <a:r>
              <a:rPr lang="en-US" dirty="0"/>
              <a:t>HTML</a:t>
            </a:r>
            <a:r>
              <a:rPr lang="he-IL" dirty="0"/>
              <a:t> לפי קריטריונים שאתם שולחים למחלקה בקונסטרקטור: שם התאג, שם המאפיין, תוכן של המאפיין ותוכן של האלמנט. מחלקה שנייה 'תקרא' טופס שכתבתם ב</a:t>
            </a:r>
            <a:r>
              <a:rPr lang="en-US" dirty="0"/>
              <a:t>HTML</a:t>
            </a:r>
            <a:r>
              <a:rPr lang="he-IL" dirty="0"/>
              <a:t>, ומתוך הקריאה תייצר באמצעות המחלקה הראשונה אלמנט </a:t>
            </a:r>
            <a:r>
              <a:rPr lang="en-US" dirty="0"/>
              <a:t>HTML</a:t>
            </a:r>
            <a:r>
              <a:rPr lang="he-IL" dirty="0"/>
              <a:t> לעמוד לפי הבקשה של המשתמש. עליכם לכתוב את שתי המחלקות בקבצים נפרדים מהקובץ ריצה הראשי. </a:t>
            </a:r>
            <a:r>
              <a:rPr lang="he-IL" b="1" dirty="0"/>
              <a:t>יש לעשות שימוש במודולים.</a:t>
            </a:r>
          </a:p>
        </p:txBody>
      </p:sp>
    </p:spTree>
    <p:extLst>
      <p:ext uri="{BB962C8B-B14F-4D97-AF65-F5344CB8AC3E}">
        <p14:creationId xmlns:p14="http://schemas.microsoft.com/office/powerpoint/2010/main" val="14026659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Mission Gothic Regular</vt:lpstr>
      <vt:lpstr>Source Sans Pro Light</vt:lpstr>
      <vt:lpstr>1_Office Theme</vt:lpstr>
      <vt:lpstr>תכתבו סטופר (Stopwatch)</vt:lpstr>
      <vt:lpstr>תדמו קבלת מידע משרת חיצוני</vt:lpstr>
      <vt:lpstr>מערכת בניית עמוד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תכתבו סטופר (Stopwatch)</dc:title>
  <dc:creator>Eliyahu Rotenberg</dc:creator>
  <cp:lastModifiedBy>Eliyahu Rotenberg</cp:lastModifiedBy>
  <cp:revision>3</cp:revision>
  <dcterms:created xsi:type="dcterms:W3CDTF">2023-01-25T15:32:28Z</dcterms:created>
  <dcterms:modified xsi:type="dcterms:W3CDTF">2023-01-25T15:47:13Z</dcterms:modified>
</cp:coreProperties>
</file>