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D0E5-2191-4E52-B8C9-C96EBDBBAE03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F814D-D720-46E9-B3E9-988CC831F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814D-D720-46E9-B3E9-988CC831F9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3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Гол.діаг</a:t>
            </a:r>
            <a:r>
              <a:rPr lang="uk-UA" dirty="0" smtClean="0"/>
              <a:t> </a:t>
            </a:r>
            <a:r>
              <a:rPr lang="uk-UA" baseline="0" dirty="0" smtClean="0"/>
              <a:t>– розподілення між числовими елементами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814D-D720-46E9-B3E9-988CC831F9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Виконання візуалізації</a:t>
            </a:r>
            <a:r>
              <a:rPr lang="uk-UA" baseline="0" dirty="0" smtClean="0"/>
              <a:t> багатомірних наборів даних.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визначає, найкращий спосіб для того, щоб подати ці дані, використовуючи меншу кількість обчислень.</a:t>
            </a:r>
            <a:endParaRPr lang="ru-RU" dirty="0" smtClean="0"/>
          </a:p>
          <a:p>
            <a:r>
              <a:rPr lang="uk-UA" dirty="0" smtClean="0"/>
              <a:t>Використовується умовна ймовірність</a:t>
            </a:r>
            <a:r>
              <a:rPr lang="uk-UA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814D-D720-46E9-B3E9-988CC831F9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6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МЕТОД ЛІКТЯ</a:t>
            </a:r>
            <a:r>
              <a:rPr lang="uk-UA" baseline="0" dirty="0" smtClean="0"/>
              <a:t>.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Ієрархічний метод кластеризації.</a:t>
            </a:r>
            <a:r>
              <a:rPr lang="uk-UA" baseline="0" dirty="0" smtClean="0"/>
              <a:t> Швидкий кластерний аналіз. Дані не підготовляються, але повинен знати про число кластерів.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814D-D720-46E9-B3E9-988CC831F9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9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Підхід знизу вверх. Об’єднання відносно</a:t>
            </a:r>
            <a:r>
              <a:rPr lang="uk-UA" baseline="0" dirty="0" smtClean="0"/>
              <a:t> критеріїв.</a:t>
            </a:r>
            <a:endParaRPr lang="en-US" baseline="0" dirty="0" smtClean="0"/>
          </a:p>
          <a:p>
            <a:r>
              <a:rPr lang="en-US" baseline="0" dirty="0" smtClean="0"/>
              <a:t>1 ward – </a:t>
            </a:r>
            <a:r>
              <a:rPr lang="uk-UA" baseline="0" dirty="0" smtClean="0"/>
              <a:t>аналогічний до цільової функції к-</a:t>
            </a:r>
            <a:r>
              <a:rPr lang="uk-UA" baseline="0" dirty="0" err="1" smtClean="0"/>
              <a:t>мин</a:t>
            </a:r>
            <a:endParaRPr lang="uk-UA" baseline="0" dirty="0" smtClean="0"/>
          </a:p>
          <a:p>
            <a:r>
              <a:rPr lang="uk-UA" baseline="0" dirty="0" smtClean="0"/>
              <a:t>2 – повний зв’язок(мінімізація максимальної </a:t>
            </a:r>
            <a:r>
              <a:rPr lang="uk-UA" baseline="0" dirty="0" err="1" smtClean="0"/>
              <a:t>вістані</a:t>
            </a:r>
            <a:r>
              <a:rPr lang="uk-UA" baseline="0" dirty="0" smtClean="0"/>
              <a:t>)</a:t>
            </a:r>
          </a:p>
          <a:p>
            <a:r>
              <a:rPr lang="uk-UA" baseline="0" dirty="0" smtClean="0"/>
              <a:t>3-мінімізація середньої відстані</a:t>
            </a:r>
          </a:p>
          <a:p>
            <a:r>
              <a:rPr lang="uk-UA" baseline="0" dirty="0" smtClean="0"/>
              <a:t>4-мінімізація тих, що найближче.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814D-D720-46E9-B3E9-988CC831F9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9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Граф</a:t>
            </a:r>
            <a:r>
              <a:rPr lang="uk-UA" baseline="0" dirty="0" smtClean="0"/>
              <a:t> подібності + проектування на менший простір(для зменшення відстані між точками) після чого кластеризація звичайним методом кластеризації.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814D-D720-46E9-B3E9-988CC831F9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62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814D-D720-46E9-B3E9-988CC831F9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78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7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4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9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83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2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0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8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FBF5-AF09-4290-BE09-D2CB19D49F50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652A16-9D79-4CC9-A4CB-487A3601BC3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6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78590" y="736984"/>
            <a:ext cx="8637073" cy="2385039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600" dirty="0" smtClean="0"/>
              <a:t>Дипломна робота на тему:</a:t>
            </a:r>
            <a:br>
              <a:rPr lang="uk-UA" sz="3600" dirty="0" smtClean="0"/>
            </a:b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2800" dirty="0" smtClean="0"/>
              <a:t>«програмний модуль для оцінювання взаємозв’язку енергоспоживання та якості життя населення»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67452" y="4301913"/>
            <a:ext cx="4650377" cy="1863755"/>
          </a:xfrm>
        </p:spPr>
        <p:txBody>
          <a:bodyPr>
            <a:normAutofit/>
          </a:bodyPr>
          <a:lstStyle/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Артеменко Ярослав Костянтинович</a:t>
            </a:r>
          </a:p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Група: КМ-63</a:t>
            </a:r>
          </a:p>
          <a:p>
            <a:r>
              <a:rPr lang="uk-UA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старший викладач кафедри ПМА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Копичко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Сергій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Миколайович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6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491010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забезпечення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2400" dirty="0"/>
              <a:t>вивід інформації та її редагування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010" y="2081437"/>
            <a:ext cx="3766514" cy="3449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2870" y="2975259"/>
            <a:ext cx="3997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Форма для створення нового екземпляру даних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1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8516" y="464885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забезпечення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2400" dirty="0"/>
              <a:t>вивід інформації та її редагування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145" y="2442754"/>
            <a:ext cx="4991797" cy="2953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1324" y="2952206"/>
            <a:ext cx="3700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Форма редагування даних для відповідної країни</a:t>
            </a:r>
          </a:p>
        </p:txBody>
      </p:sp>
    </p:spTree>
    <p:extLst>
      <p:ext uri="{BB962C8B-B14F-4D97-AF65-F5344CB8AC3E}">
        <p14:creationId xmlns:p14="http://schemas.microsoft.com/office/powerpoint/2010/main" val="375050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517136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</a:t>
            </a:r>
            <a:r>
              <a:rPr lang="uk-UA" dirty="0" smtClean="0"/>
              <a:t>забезпечення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sz="2200" dirty="0" smtClean="0"/>
              <a:t>пошук інформації</a:t>
            </a:r>
            <a:endParaRPr lang="ru-RU" sz="22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603997"/>
            <a:ext cx="4230765" cy="29531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749" y="2603997"/>
            <a:ext cx="4249104" cy="29531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68435" y="2085405"/>
            <a:ext cx="360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Пошук по назві країни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342590" y="2085405"/>
            <a:ext cx="317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 smtClean="0"/>
              <a:t>Пошук по назві континенту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027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556325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забезпечення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2200" dirty="0" smtClean="0"/>
              <a:t>Візуалізація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Побудова </a:t>
            </a:r>
            <a:r>
              <a:rPr lang="uk-UA" dirty="0"/>
              <a:t>матриці кореляцій </a:t>
            </a:r>
            <a:r>
              <a:rPr lang="uk-UA" dirty="0" err="1"/>
              <a:t>Scatter-Matrix</a:t>
            </a:r>
            <a:endParaRPr lang="uk-UA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67" y="2015732"/>
            <a:ext cx="4079288" cy="3728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09297" y="3741038"/>
                <a:ext cx="2824699" cy="752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97" y="3741038"/>
                <a:ext cx="2824699" cy="752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11895" y="4610424"/>
            <a:ext cx="46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Формула для обчислення матриці розсіяння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3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556325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забезпечення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2200" dirty="0"/>
              <a:t>Візуалізація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Алгоритм </a:t>
            </a:r>
            <a:r>
              <a:rPr lang="uk-UA" dirty="0"/>
              <a:t>зменшення розмірності (t-SNE)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11" y="2646000"/>
            <a:ext cx="3065127" cy="32305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083" y="2646000"/>
            <a:ext cx="2740515" cy="3230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4323539" y="1358199"/>
            <a:ext cx="461665" cy="22801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uk-UA" dirty="0" smtClean="0"/>
              <a:t>Звичайна візуалізація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889125" y="2608553"/>
            <a:ext cx="233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Візуалізація з використанням алгоритму </a:t>
            </a:r>
            <a:r>
              <a:rPr lang="en-US" dirty="0" smtClean="0"/>
              <a:t>t-SNE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693093"/>
                <a:ext cx="3596626" cy="809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uk-UA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uk-UA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m:rPr>
                          <m:nor/>
                        </m:rPr>
                        <a:rPr lang="uk-UA"/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93093"/>
                <a:ext cx="3596626" cy="809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594485" y="4748100"/>
            <a:ext cx="2372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О</a:t>
            </a:r>
            <a:r>
              <a:rPr lang="uk-UA" dirty="0" smtClean="0"/>
              <a:t>бчислення </a:t>
            </a:r>
            <a:r>
              <a:rPr lang="uk-UA" dirty="0"/>
              <a:t>умовної ймовірності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36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556324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забезпечення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2200" dirty="0" smtClean="0"/>
              <a:t>методи кластеризації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Метод кластеризації K-</a:t>
            </a:r>
            <a:r>
              <a:rPr lang="uk-UA" dirty="0" err="1"/>
              <a:t>Means</a:t>
            </a:r>
            <a:endParaRPr lang="uk-UA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25" y="3043645"/>
            <a:ext cx="3213463" cy="264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88524" y="2674313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Оптимальна кількість кластерів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774237" y="1831066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Результат кластеризація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180" y="2200398"/>
            <a:ext cx="4088673" cy="3728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25241" y="3043645"/>
                <a:ext cx="2299091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41" y="3043645"/>
                <a:ext cx="2299091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136262" y="4112399"/>
            <a:ext cx="2488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Мінімізація критерію суми квадратів всередині кластеру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27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554557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забезпечення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2200" dirty="0"/>
              <a:t>методи кластеризації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4557335" cy="3450613"/>
          </a:xfrm>
        </p:spPr>
        <p:txBody>
          <a:bodyPr/>
          <a:lstStyle/>
          <a:p>
            <a:r>
              <a:rPr lang="uk-UA" dirty="0" err="1"/>
              <a:t>Агломеративний</a:t>
            </a:r>
            <a:r>
              <a:rPr lang="uk-UA" dirty="0"/>
              <a:t> метод </a:t>
            </a:r>
            <a:r>
              <a:rPr lang="uk-UA" dirty="0" smtClean="0"/>
              <a:t>кластеризації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Порівняння звичайної візуалізації даних та результату кластеризації.</a:t>
            </a:r>
            <a:endParaRPr lang="uk-UA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58" y="2015732"/>
            <a:ext cx="4932267" cy="3702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7978" y="4064450"/>
                <a:ext cx="279454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uk-UA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𝑠𝑗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),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8" y="4064450"/>
                <a:ext cx="2794548" cy="391646"/>
              </a:xfrm>
              <a:prstGeom prst="rect">
                <a:avLst/>
              </a:prstGeom>
              <a:blipFill>
                <a:blip r:embed="rId4"/>
                <a:stretch>
                  <a:fillRect t="-9375" r="-1089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97978" y="4456096"/>
                <a:ext cx="3608873" cy="519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uk-UA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𝑟𝑖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𝑠𝑗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</a:t>
                </a:r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8" y="4456096"/>
                <a:ext cx="3608873" cy="519181"/>
              </a:xfrm>
              <a:prstGeom prst="rect">
                <a:avLst/>
              </a:prstGeom>
              <a:blipFill>
                <a:blip r:embed="rId5"/>
                <a:stretch>
                  <a:fillRect t="-74118" r="-507" b="-115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97978" y="4955528"/>
                <a:ext cx="2899896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𝑚𝑖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𝑟𝑖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𝑠𝑗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8" y="4955528"/>
                <a:ext cx="2899896" cy="411395"/>
              </a:xfrm>
              <a:prstGeom prst="rect">
                <a:avLst/>
              </a:prstGeom>
              <a:blipFill>
                <a:blip r:embed="rId6"/>
                <a:stretch>
                  <a:fillRect t="-153731" r="-21429" b="-2283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582451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забезпечення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2200" dirty="0"/>
              <a:t>методи кластеризації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4243827" cy="3450613"/>
          </a:xfrm>
        </p:spPr>
        <p:txBody>
          <a:bodyPr/>
          <a:lstStyle/>
          <a:p>
            <a:r>
              <a:rPr lang="uk-UA" dirty="0" smtClean="0"/>
              <a:t>Спектральний метод кластеризації</a:t>
            </a:r>
          </a:p>
          <a:p>
            <a:endParaRPr lang="uk-UA" dirty="0" smtClean="0"/>
          </a:p>
          <a:p>
            <a:pPr marL="0" indent="0">
              <a:buNone/>
            </a:pPr>
            <a:r>
              <a:rPr lang="uk-UA" dirty="0"/>
              <a:t>Порівняння звичайної візуалізації даних та результату кластеризації.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029" y="2015732"/>
            <a:ext cx="4929825" cy="3704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82547" y="3867906"/>
                <a:ext cx="1417696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47" y="3867906"/>
                <a:ext cx="1417696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26863" y="4747762"/>
                <a:ext cx="17290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&amp;0,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3" y="4747762"/>
                <a:ext cx="1729063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56797" y="5627618"/>
                <a:ext cx="1269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7" y="5627618"/>
                <a:ext cx="12691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64845" y="4123168"/>
            <a:ext cx="29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Ступінь вузла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64845" y="4918193"/>
            <a:ext cx="200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Матриця ступенів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64845" y="5627618"/>
            <a:ext cx="1978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Матриця </a:t>
            </a:r>
            <a:r>
              <a:rPr lang="uk-UA" dirty="0" err="1" smtClean="0"/>
              <a:t>Кіргхофа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4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3672114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200" dirty="0"/>
              <a:t>Результати роботи програмного забезпечення</a:t>
            </a:r>
            <a:r>
              <a:rPr lang="uk-UA" sz="1800" dirty="0"/>
              <a:t/>
            </a:r>
            <a:br>
              <a:rPr lang="uk-UA" sz="1800" dirty="0"/>
            </a:br>
            <a:r>
              <a:rPr lang="uk-UA" sz="1800" dirty="0"/>
              <a:t/>
            </a:r>
            <a:br>
              <a:rPr lang="uk-UA" sz="1800" dirty="0"/>
            </a:br>
            <a:r>
              <a:rPr lang="uk-UA" sz="1800" dirty="0"/>
              <a:t>методи кластеризації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7988" y="2042941"/>
            <a:ext cx="2430993" cy="874432"/>
          </a:xfrm>
        </p:spPr>
        <p:txBody>
          <a:bodyPr/>
          <a:lstStyle/>
          <a:p>
            <a:r>
              <a:rPr lang="uk-UA" dirty="0" smtClean="0"/>
              <a:t>Побудова </a:t>
            </a:r>
            <a:r>
              <a:rPr lang="uk-UA" dirty="0" err="1" smtClean="0"/>
              <a:t>дендрограми</a:t>
            </a:r>
            <a:r>
              <a:rPr lang="uk-UA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1" y="1"/>
            <a:ext cx="8665029" cy="60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1288" y="541284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забезпечення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2200" dirty="0"/>
              <a:t>методи кластеризації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126" y="1967345"/>
            <a:ext cx="7467601" cy="41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Актуальність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В сучасний час енергія, а саме енергозабезпечення є невід’ємним чинником не тільки для забезпечення благополучного та комфортного життя населення, а також для зросту соціально-економічного стану у всіх країнах </a:t>
            </a:r>
            <a:r>
              <a:rPr lang="uk-UA" dirty="0" smtClean="0"/>
              <a:t>світу.</a:t>
            </a:r>
          </a:p>
          <a:p>
            <a:r>
              <a:rPr lang="uk-UA" dirty="0"/>
              <a:t>Очевидним є те, що збільшення використання енергії супроводжується підвищенням рівня </a:t>
            </a:r>
            <a:r>
              <a:rPr lang="uk-UA" dirty="0" smtClean="0"/>
              <a:t>життя.</a:t>
            </a:r>
          </a:p>
          <a:p>
            <a:r>
              <a:rPr lang="uk-UA" dirty="0"/>
              <a:t>Також </a:t>
            </a:r>
            <a:r>
              <a:rPr lang="uk-UA" u="sng" dirty="0"/>
              <a:t>актуальність розробки</a:t>
            </a:r>
            <a:r>
              <a:rPr lang="uk-UA" dirty="0"/>
              <a:t> даного програмного забезпечення </a:t>
            </a:r>
            <a:r>
              <a:rPr lang="uk-UA" dirty="0" smtClean="0"/>
              <a:t>полягає </a:t>
            </a:r>
            <a:r>
              <a:rPr lang="uk-UA" dirty="0"/>
              <a:t>у тому, що немає систем, які виконують оцінювання відповідних </a:t>
            </a:r>
            <a:r>
              <a:rPr lang="uk-UA"/>
              <a:t>даних </a:t>
            </a:r>
            <a:r>
              <a:rPr lang="uk-UA" smtClean="0"/>
              <a:t>відразу.</a:t>
            </a:r>
            <a:r>
              <a:rPr lang="uk-UA" smtClean="0"/>
              <a:t> </a:t>
            </a:r>
            <a:endParaRPr lang="uk-UA" dirty="0" smtClean="0"/>
          </a:p>
          <a:p>
            <a:r>
              <a:rPr lang="uk-UA" dirty="0" smtClean="0"/>
              <a:t>Дана дипломна робота виконується по плану наукових робіт Інституту </a:t>
            </a:r>
            <a:r>
              <a:rPr lang="uk-UA" dirty="0"/>
              <a:t>демографії та соціальних досліджень ім. М.В. </a:t>
            </a:r>
            <a:r>
              <a:rPr lang="uk-UA" dirty="0" err="1"/>
              <a:t>Птухи</a:t>
            </a:r>
            <a:r>
              <a:rPr lang="uk-UA" dirty="0"/>
              <a:t> НАН </a:t>
            </a:r>
            <a:r>
              <a:rPr lang="uk-UA" dirty="0" smtClean="0"/>
              <a:t>України.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3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514233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Результати роботи програмного забезпечення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2200" dirty="0" smtClean="0"/>
              <a:t>Порівняння метрик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774" y="2520197"/>
            <a:ext cx="7344800" cy="2343477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3815105" y="4049902"/>
            <a:ext cx="889243" cy="305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661327" y="3086245"/>
            <a:ext cx="889243" cy="305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689559" y="3115448"/>
            <a:ext cx="889243" cy="305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598696" y="3115447"/>
            <a:ext cx="889243" cy="305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76162" y="4507102"/>
            <a:ext cx="889243" cy="305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982042" y="3115449"/>
            <a:ext cx="889243" cy="305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sz="2400" dirty="0" smtClean="0"/>
              <a:t>У рамках даного дипломного проектування:</a:t>
            </a:r>
          </a:p>
          <a:p>
            <a:pPr marL="0" indent="0">
              <a:buNone/>
            </a:pPr>
            <a:endParaRPr lang="uk-UA" sz="2400" dirty="0" smtClean="0"/>
          </a:p>
          <a:p>
            <a:r>
              <a:rPr lang="uk-UA" dirty="0" smtClean="0"/>
              <a:t>Проведено якісний огляд та аналіз існуючих систем.</a:t>
            </a:r>
          </a:p>
          <a:p>
            <a:r>
              <a:rPr lang="uk-UA" dirty="0" smtClean="0"/>
              <a:t>Проведено якісний огляд та аналіз методів, які можна використовувати для розв’язання поставленої задачі та обрано метод кластерного аналізу.</a:t>
            </a:r>
          </a:p>
          <a:p>
            <a:r>
              <a:rPr lang="uk-UA" dirty="0" smtClean="0"/>
              <a:t>Вхідні дані перенесено до бази даних </a:t>
            </a:r>
            <a:r>
              <a:rPr lang="en-US" dirty="0" smtClean="0"/>
              <a:t>PostgreSQL</a:t>
            </a:r>
            <a:r>
              <a:rPr lang="uk-UA" dirty="0" smtClean="0"/>
              <a:t>, з якими можна виконувати</a:t>
            </a:r>
            <a:r>
              <a:rPr lang="en-US" dirty="0" smtClean="0"/>
              <a:t> CRUD</a:t>
            </a:r>
            <a:r>
              <a:rPr lang="uk-UA" dirty="0" smtClean="0"/>
              <a:t> операції. Також користувач має змогу виконувати пошук по всім даним за критерієм.</a:t>
            </a:r>
          </a:p>
          <a:p>
            <a:r>
              <a:rPr lang="uk-UA" dirty="0" smtClean="0"/>
              <a:t>Система створена у вигляді веб-застосунку.</a:t>
            </a:r>
            <a:endParaRPr lang="en-US" dirty="0" smtClean="0"/>
          </a:p>
          <a:p>
            <a:r>
              <a:rPr lang="uk-UA" dirty="0" smtClean="0"/>
              <a:t>Програмне забезпечення розроблено відразу для кількох методів</a:t>
            </a:r>
            <a:r>
              <a:rPr lang="en-US" dirty="0" smtClean="0"/>
              <a:t> </a:t>
            </a:r>
            <a:r>
              <a:rPr lang="uk-UA" dirty="0" smtClean="0"/>
              <a:t>кластеризації та візуалізації даних. Ефективність методів кластеризації порівнюється між собою.</a:t>
            </a:r>
          </a:p>
          <a:p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00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 smtClean="0"/>
              <a:t>Дякую за увагу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77" y="3531203"/>
            <a:ext cx="6856852" cy="191165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9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</a:t>
            </a:r>
            <a:r>
              <a:rPr lang="uk-UA" dirty="0" smtClean="0"/>
              <a:t>і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173" y="2028795"/>
            <a:ext cx="11389210" cy="3450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sz="2900" dirty="0"/>
              <a:t>Метою даної дипломної роботи є створення математичного та програмного забезпечення системи для оцінювання взаємозв’язку енергоспоживання та якості життя населення. </a:t>
            </a:r>
            <a:endParaRPr lang="uk-UA" sz="2900" dirty="0" smtClean="0"/>
          </a:p>
          <a:p>
            <a:pPr marL="0" indent="0">
              <a:buNone/>
            </a:pPr>
            <a:r>
              <a:rPr lang="uk-UA" sz="2900" dirty="0" smtClean="0"/>
              <a:t>Для цього потрібно розв’язати наступні завдання:</a:t>
            </a:r>
          </a:p>
          <a:p>
            <a:pPr marL="0" indent="0">
              <a:buNone/>
            </a:pPr>
            <a:endParaRPr lang="uk-UA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Провести огляд та якісний аналіз існуючих </a:t>
            </a:r>
            <a:r>
              <a:rPr lang="uk-UA" dirty="0" smtClean="0"/>
              <a:t>рішень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Провести огляд та якісний аналіз математичних методів розв’язання задачі, які будуть використовуватись для оцінювання взаємозв’язку якості життя та </a:t>
            </a:r>
            <a:r>
              <a:rPr lang="uk-UA" dirty="0" smtClean="0"/>
              <a:t>енергозабезпечення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Підготувати вхідні дані для </a:t>
            </a:r>
            <a:r>
              <a:rPr lang="uk-UA" dirty="0" smtClean="0"/>
              <a:t>аналізу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Розробити програмне забезпечення для реалізації обраного </a:t>
            </a:r>
            <a:r>
              <a:rPr lang="uk-UA" dirty="0" smtClean="0"/>
              <a:t>методу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Провести тестування розробленого продукту та аналіз отриманих </a:t>
            </a:r>
            <a:r>
              <a:rPr lang="uk-UA" dirty="0" smtClean="0"/>
              <a:t>результатів</a:t>
            </a:r>
            <a:endParaRPr lang="ru-RU" dirty="0"/>
          </a:p>
          <a:p>
            <a:endParaRPr lang="uk-UA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7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Існуючі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800" dirty="0" smtClean="0"/>
              <a:t>Було розглянуто такі рішення для даної задачі:</a:t>
            </a:r>
          </a:p>
          <a:p>
            <a:pPr marL="0" indent="0">
              <a:buNone/>
            </a:pPr>
            <a:endParaRPr lang="uk-UA" sz="2800" dirty="0" smtClean="0"/>
          </a:p>
          <a:p>
            <a:r>
              <a:rPr lang="uk-UA" dirty="0"/>
              <a:t>Дослідження програми розвитку Організації Об’єднаних </a:t>
            </a:r>
            <a:r>
              <a:rPr lang="uk-UA" dirty="0" smtClean="0"/>
              <a:t>Націй</a:t>
            </a:r>
          </a:p>
          <a:p>
            <a:r>
              <a:rPr lang="uk-UA" dirty="0"/>
              <a:t>Дослідження токійського технологічного інституту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4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Порівняння існуючих систем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382922"/>
              </p:ext>
            </p:extLst>
          </p:nvPr>
        </p:nvGraphicFramePr>
        <p:xfrm>
          <a:off x="969290" y="2003062"/>
          <a:ext cx="10567851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617">
                  <a:extLst>
                    <a:ext uri="{9D8B030D-6E8A-4147-A177-3AD203B41FA5}">
                      <a16:colId xmlns:a16="http://schemas.microsoft.com/office/drawing/2014/main" val="3639424857"/>
                    </a:ext>
                  </a:extLst>
                </a:gridCol>
                <a:gridCol w="3522617">
                  <a:extLst>
                    <a:ext uri="{9D8B030D-6E8A-4147-A177-3AD203B41FA5}">
                      <a16:colId xmlns:a16="http://schemas.microsoft.com/office/drawing/2014/main" val="712389500"/>
                    </a:ext>
                  </a:extLst>
                </a:gridCol>
                <a:gridCol w="3522617">
                  <a:extLst>
                    <a:ext uri="{9D8B030D-6E8A-4147-A177-3AD203B41FA5}">
                      <a16:colId xmlns:a16="http://schemas.microsoft.com/office/drawing/2014/main" val="2353574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                               Рішення</a:t>
                      </a:r>
                    </a:p>
                    <a:p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Категорія порівняння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Дослідження ПРООН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Дослідження токійського технологічного інституту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2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Тип надання інформація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Графічно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Графічно та за допомогою чисельних обчислень, де результати занесені в відповідні таблиці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9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Детальність надання інформації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Текстове описання тематики та надання графічного представлення результату без детального опису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Текстове описання тематики, надання достатньої кількості результатів за допомогою графічних представлень та чисельних обчислень, які занесені в відповідні таблиці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1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Описання отриманих результатів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надано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Надано в детальному описі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2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3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Методи розв’язання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323717"/>
            <a:ext cx="3669060" cy="3450613"/>
          </a:xfrm>
        </p:spPr>
        <p:txBody>
          <a:bodyPr/>
          <a:lstStyle/>
          <a:p>
            <a:pPr marL="0" indent="0">
              <a:buNone/>
            </a:pPr>
            <a:endParaRPr lang="uk-UA" dirty="0"/>
          </a:p>
          <a:p>
            <a:r>
              <a:rPr lang="uk-UA" dirty="0" smtClean="0"/>
              <a:t>Кластерний аналіз</a:t>
            </a:r>
          </a:p>
          <a:p>
            <a:r>
              <a:rPr lang="uk-UA" dirty="0" smtClean="0"/>
              <a:t>Факторний аналіз</a:t>
            </a:r>
          </a:p>
          <a:p>
            <a:r>
              <a:rPr lang="uk-UA" dirty="0" smtClean="0"/>
              <a:t>Регресійний аналіз</a:t>
            </a:r>
          </a:p>
          <a:p>
            <a:r>
              <a:rPr lang="uk-UA" dirty="0" smtClean="0"/>
              <a:t>Кореляційний аналіз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53216" y="2063865"/>
            <a:ext cx="4859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Для поставленої задачі було обрано метод кластерного аналізу, оскільки:</a:t>
            </a:r>
          </a:p>
          <a:p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найбільше </a:t>
            </a:r>
            <a:r>
              <a:rPr lang="uk-UA" dirty="0"/>
              <a:t>підходить до поставленої задачі і дозволяє визначити кластери (групи) елементів зі схожими </a:t>
            </a:r>
            <a:r>
              <a:rPr lang="uk-UA" dirty="0" smtClean="0"/>
              <a:t>властивостями.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був запропонований </a:t>
            </a:r>
            <a:r>
              <a:rPr lang="uk-UA" dirty="0"/>
              <a:t>Інститутом демографії та соціальних досліджень ім. М.В. </a:t>
            </a:r>
            <a:r>
              <a:rPr lang="uk-UA" dirty="0" err="1"/>
              <a:t>Птухи</a:t>
            </a:r>
            <a:r>
              <a:rPr lang="uk-UA" dirty="0"/>
              <a:t> НАН </a:t>
            </a:r>
            <a:r>
              <a:rPr lang="uk-UA" dirty="0" smtClean="0"/>
              <a:t>України у рамках наукових досліджень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2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Математичне забезпечення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80" y="2015732"/>
            <a:ext cx="4478958" cy="3614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dirty="0" smtClean="0"/>
              <a:t>Методи візуалізації:</a:t>
            </a:r>
          </a:p>
          <a:p>
            <a:r>
              <a:rPr lang="uk-UA" sz="1800" dirty="0"/>
              <a:t>Побудова матриці кореляцій </a:t>
            </a:r>
            <a:r>
              <a:rPr lang="uk-UA" sz="1800" dirty="0" err="1" smtClean="0"/>
              <a:t>Scatter-Matrix</a:t>
            </a:r>
            <a:endParaRPr lang="uk-UA" sz="1800" dirty="0" smtClean="0"/>
          </a:p>
          <a:p>
            <a:r>
              <a:rPr lang="uk-UA" sz="1800" dirty="0" smtClean="0"/>
              <a:t>Алгоритм </a:t>
            </a:r>
            <a:r>
              <a:rPr lang="uk-UA" sz="1800" dirty="0"/>
              <a:t>зменшення розмірності (t-SNE</a:t>
            </a:r>
            <a:r>
              <a:rPr lang="uk-UA" sz="1800" dirty="0" smtClean="0"/>
              <a:t>)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2400" dirty="0" smtClean="0"/>
              <a:t>Методи кластеризації:</a:t>
            </a:r>
          </a:p>
          <a:p>
            <a:r>
              <a:rPr lang="uk-UA" dirty="0"/>
              <a:t>Метод кластеризації </a:t>
            </a:r>
            <a:r>
              <a:rPr lang="uk-UA" dirty="0" smtClean="0"/>
              <a:t>K-</a:t>
            </a:r>
            <a:r>
              <a:rPr lang="uk-UA" dirty="0" err="1" smtClean="0"/>
              <a:t>Means</a:t>
            </a:r>
            <a:endParaRPr lang="uk-UA" dirty="0" smtClean="0"/>
          </a:p>
          <a:p>
            <a:r>
              <a:rPr lang="uk-UA" dirty="0" err="1"/>
              <a:t>Агломеративний</a:t>
            </a:r>
            <a:r>
              <a:rPr lang="uk-UA" dirty="0"/>
              <a:t> метод </a:t>
            </a:r>
            <a:r>
              <a:rPr lang="uk-UA" dirty="0" smtClean="0"/>
              <a:t>кластеризації</a:t>
            </a:r>
            <a:endParaRPr lang="uk-UA" dirty="0"/>
          </a:p>
          <a:p>
            <a:r>
              <a:rPr lang="uk-UA" dirty="0"/>
              <a:t>Спектральний метод кластеризації </a:t>
            </a:r>
            <a:endParaRPr lang="uk-UA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06194" y="2693146"/>
            <a:ext cx="4379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Міри: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ARI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(Adjusted rand index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uk-U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AMI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Adjusted mutual info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Homogenity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Completeness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measure</a:t>
            </a:r>
            <a:endParaRPr lang="uk-U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Silhouette</a:t>
            </a:r>
            <a:endParaRPr lang="uk-UA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Вхідні дані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400" dirty="0" smtClean="0"/>
              <a:t>Сутність з наступними атрибутами:</a:t>
            </a:r>
          </a:p>
          <a:p>
            <a:pPr marL="0" indent="0">
              <a:buNone/>
            </a:pPr>
            <a:endParaRPr lang="uk-UA" sz="2400" dirty="0" smtClean="0"/>
          </a:p>
          <a:p>
            <a:r>
              <a:rPr lang="uk-UA" dirty="0" smtClean="0"/>
              <a:t>Назва країни</a:t>
            </a:r>
          </a:p>
          <a:p>
            <a:r>
              <a:rPr lang="uk-UA" dirty="0" smtClean="0"/>
              <a:t>Індекс людського розвитку (ІЛР) </a:t>
            </a:r>
          </a:p>
          <a:p>
            <a:r>
              <a:rPr lang="uk-UA" dirty="0" smtClean="0"/>
              <a:t>Кількість використаної енергії</a:t>
            </a:r>
          </a:p>
          <a:p>
            <a:r>
              <a:rPr lang="uk-UA" dirty="0" smtClean="0"/>
              <a:t>Континент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39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425696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Результати роботи програмного забезпечення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2400" dirty="0" smtClean="0"/>
              <a:t>вивід інформації та її редагування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" y="2016125"/>
            <a:ext cx="7158446" cy="3449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651" y="2213316"/>
            <a:ext cx="3905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New data </a:t>
            </a:r>
            <a:r>
              <a:rPr lang="uk-UA" dirty="0" smtClean="0"/>
              <a:t>– клавіша для створення нових даних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Edit</a:t>
            </a:r>
            <a:r>
              <a:rPr lang="en-US" dirty="0" smtClean="0"/>
              <a:t> </a:t>
            </a:r>
            <a:r>
              <a:rPr lang="uk-UA" dirty="0" smtClean="0"/>
              <a:t>– редагування існуючих даних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uk-UA" dirty="0" smtClean="0"/>
              <a:t> – видалення даних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24651" y="4010297"/>
            <a:ext cx="3905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Country</a:t>
            </a:r>
            <a:r>
              <a:rPr lang="uk-UA" dirty="0" smtClean="0"/>
              <a:t> – назва країни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Index</a:t>
            </a:r>
            <a:r>
              <a:rPr lang="uk-UA" dirty="0" smtClean="0"/>
              <a:t> – ІЛР</a:t>
            </a:r>
            <a:endParaRPr lang="en-US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Usage</a:t>
            </a:r>
            <a:r>
              <a:rPr lang="uk-UA" dirty="0" smtClean="0"/>
              <a:t> – кількість використаної енергії</a:t>
            </a:r>
            <a:endParaRPr lang="en-US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Continent</a:t>
            </a:r>
            <a:r>
              <a:rPr lang="uk-UA" dirty="0" smtClean="0"/>
              <a:t> – назва континенту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3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936</TotalTime>
  <Words>770</Words>
  <Application>Microsoft Office PowerPoint</Application>
  <PresentationFormat>Широкоэкранный</PresentationFormat>
  <Paragraphs>149</Paragraphs>
  <Slides>22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Gill Sans MT</vt:lpstr>
      <vt:lpstr>Times New Roman</vt:lpstr>
      <vt:lpstr>Gallery</vt:lpstr>
      <vt:lpstr>Дипломна робота на тему:   «програмний модуль для оцінювання взаємозв’язку енергоспоживання та якості життя населення»</vt:lpstr>
      <vt:lpstr>Актуальність роботи</vt:lpstr>
      <vt:lpstr>Постановка задачі </vt:lpstr>
      <vt:lpstr>Існуючі системи</vt:lpstr>
      <vt:lpstr>Порівняння існуючих систем</vt:lpstr>
      <vt:lpstr>Методи розв’язання задачі</vt:lpstr>
      <vt:lpstr>Математичне забезпечення </vt:lpstr>
      <vt:lpstr>Вхідні дані</vt:lpstr>
      <vt:lpstr>Результати роботи програмного забезпечення  вивід інформації та її редагування</vt:lpstr>
      <vt:lpstr>Результати роботи програмного забезпечення  вивід інформації та її редагування</vt:lpstr>
      <vt:lpstr>Результати роботи програмного забезпечення  вивід інформації та її редагування</vt:lpstr>
      <vt:lpstr>Результати роботи програмного забезпечення  пошук інформації</vt:lpstr>
      <vt:lpstr>Результати роботи програмного забезпечення  Візуалізація даних</vt:lpstr>
      <vt:lpstr>Результати роботи програмного забезпечення  Візуалізація даних</vt:lpstr>
      <vt:lpstr>Результати роботи програмного забезпечення  методи кластеризації</vt:lpstr>
      <vt:lpstr>Результати роботи програмного забезпечення  методи кластеризації</vt:lpstr>
      <vt:lpstr>Результати роботи програмного забезпечення  методи кластеризації</vt:lpstr>
      <vt:lpstr>Результати роботи програмного забезпечення  методи кластеризації</vt:lpstr>
      <vt:lpstr>Результати роботи програмного забезпечення  методи кластеризації</vt:lpstr>
      <vt:lpstr>Результати роботи програмного забезпечення  Порівняння метрик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Артеменко</dc:creator>
  <cp:lastModifiedBy>Ярослав Артеменко</cp:lastModifiedBy>
  <cp:revision>42</cp:revision>
  <dcterms:created xsi:type="dcterms:W3CDTF">2020-05-16T11:08:26Z</dcterms:created>
  <dcterms:modified xsi:type="dcterms:W3CDTF">2020-06-10T19:43:19Z</dcterms:modified>
</cp:coreProperties>
</file>