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00C655-EFF3-4AAF-BD4E-AA3BA5C8344B}">
  <a:tblStyle styleId="{A700C655-EFF3-4AAF-BD4E-AA3BA5C8344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2" name="Google Shape;3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0" name="Google Shape;3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2" name="Google Shape;3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5" name="Google Shape;3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9" name="Google Shape;3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3" name="Google Shape;38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6" name="Google Shape;3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9" name="Google Shape;40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python.org/3/library/unittest.html#unittest.TestCase.assertIn" TargetMode="External"/><Relationship Id="rId10" Type="http://schemas.openxmlformats.org/officeDocument/2006/relationships/hyperlink" Target="https://docs.python.org/3/library/unittest.html#unittest.TestCase.assertIsNotNone" TargetMode="External"/><Relationship Id="rId13" Type="http://schemas.openxmlformats.org/officeDocument/2006/relationships/hyperlink" Target="https://docs.python.org/3/library/unittest.html#unittest.TestCase.assertIsInstance" TargetMode="External"/><Relationship Id="rId12" Type="http://schemas.openxmlformats.org/officeDocument/2006/relationships/hyperlink" Target="https://docs.python.org/3/library/unittest.html#unittest.TestCase.assertNotI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python.org/3/library/unittest.html#unittest.TestCase.assertEqual" TargetMode="External"/><Relationship Id="rId4" Type="http://schemas.openxmlformats.org/officeDocument/2006/relationships/hyperlink" Target="https://docs.python.org/3/library/unittest.html#unittest.TestCase.assertNotEqual" TargetMode="External"/><Relationship Id="rId9" Type="http://schemas.openxmlformats.org/officeDocument/2006/relationships/hyperlink" Target="https://docs.python.org/3/library/unittest.html#unittest.TestCase.assertIsNone" TargetMode="External"/><Relationship Id="rId15" Type="http://schemas.openxmlformats.org/officeDocument/2006/relationships/hyperlink" Target="https://docs.python.org/3/library/unittest.html#unittest.TestCase.assertRaises" TargetMode="External"/><Relationship Id="rId14" Type="http://schemas.openxmlformats.org/officeDocument/2006/relationships/hyperlink" Target="https://docs.python.org/3/library/unittest.html#unittest.TestCase.assertNotIsInstance" TargetMode="External"/><Relationship Id="rId17" Type="http://schemas.openxmlformats.org/officeDocument/2006/relationships/hyperlink" Target="https://docs.python.org/3/library/unittest.html#unittest.TestCase.assertWarns" TargetMode="External"/><Relationship Id="rId16" Type="http://schemas.openxmlformats.org/officeDocument/2006/relationships/hyperlink" Target="https://docs.python.org/3/library/unittest.html#unittest.TestCase.assertRaisesRegex" TargetMode="External"/><Relationship Id="rId5" Type="http://schemas.openxmlformats.org/officeDocument/2006/relationships/hyperlink" Target="https://docs.python.org/3/library/unittest.html#unittest.TestCase.assertTrue" TargetMode="External"/><Relationship Id="rId6" Type="http://schemas.openxmlformats.org/officeDocument/2006/relationships/hyperlink" Target="https://docs.python.org/3/library/unittest.html#unittest.TestCase.assertFalse" TargetMode="External"/><Relationship Id="rId18" Type="http://schemas.openxmlformats.org/officeDocument/2006/relationships/hyperlink" Target="https://docs.python.org/3/library/unittest.html#unittest.TestCase.assertWarnsRegex" TargetMode="External"/><Relationship Id="rId7" Type="http://schemas.openxmlformats.org/officeDocument/2006/relationships/hyperlink" Target="https://docs.python.org/3/library/unittest.html#unittest.TestCase.assertIs" TargetMode="External"/><Relationship Id="rId8" Type="http://schemas.openxmlformats.org/officeDocument/2006/relationships/hyperlink" Target="https://docs.python.org/3/library/unittest.html#unittest.TestCase.assertIsNot" TargetMode="Externa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python.org/3/library/unittest.html#unittest.TestCase.assertCountEqual" TargetMode="External"/><Relationship Id="rId10" Type="http://schemas.openxmlformats.org/officeDocument/2006/relationships/hyperlink" Target="https://docs.python.org/3/library/unittest.html#unittest.TestCase.assertNotRegex" TargetMode="External"/><Relationship Id="rId13" Type="http://schemas.openxmlformats.org/officeDocument/2006/relationships/hyperlink" Target="https://docs.python.org/3/library/unittest.html#unittest.TestCase.assertSequenceEqual" TargetMode="External"/><Relationship Id="rId12" Type="http://schemas.openxmlformats.org/officeDocument/2006/relationships/hyperlink" Target="https://docs.python.org/3/library/unittest.html#unittest.TestCase.assertMultiLineEqua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3/library/unittest.html#unittest.TestCase.assertAlmostEqual" TargetMode="External"/><Relationship Id="rId4" Type="http://schemas.openxmlformats.org/officeDocument/2006/relationships/hyperlink" Target="https://docs.python.org/3/library/unittest.html#unittest.TestCase.assertNotAlmostEqual" TargetMode="External"/><Relationship Id="rId9" Type="http://schemas.openxmlformats.org/officeDocument/2006/relationships/hyperlink" Target="https://docs.python.org/3/library/unittest.html#unittest.TestCase.assertRegex" TargetMode="External"/><Relationship Id="rId15" Type="http://schemas.openxmlformats.org/officeDocument/2006/relationships/hyperlink" Target="https://docs.python.org/3/library/unittest.html#unittest.TestCase.assertTupleEqual" TargetMode="External"/><Relationship Id="rId14" Type="http://schemas.openxmlformats.org/officeDocument/2006/relationships/hyperlink" Target="https://docs.python.org/3/library/unittest.html#unittest.TestCase.assertListEqual" TargetMode="External"/><Relationship Id="rId17" Type="http://schemas.openxmlformats.org/officeDocument/2006/relationships/hyperlink" Target="https://docs.python.org/3/library/unittest.html#unittest.TestCase.assertDictEqual" TargetMode="External"/><Relationship Id="rId16" Type="http://schemas.openxmlformats.org/officeDocument/2006/relationships/hyperlink" Target="https://docs.python.org/3/library/unittest.html#unittest.TestCase.assertSetEqual" TargetMode="External"/><Relationship Id="rId5" Type="http://schemas.openxmlformats.org/officeDocument/2006/relationships/hyperlink" Target="https://docs.python.org/3/library/unittest.html#unittest.TestCase.assertGreater" TargetMode="External"/><Relationship Id="rId6" Type="http://schemas.openxmlformats.org/officeDocument/2006/relationships/hyperlink" Target="https://docs.python.org/3/library/unittest.html#unittest.TestCase.assertGreaterEqual" TargetMode="External"/><Relationship Id="rId7" Type="http://schemas.openxmlformats.org/officeDocument/2006/relationships/hyperlink" Target="https://docs.python.org/3/library/unittest.html#unittest.TestCase.assertLess" TargetMode="External"/><Relationship Id="rId8" Type="http://schemas.openxmlformats.org/officeDocument/2006/relationships/hyperlink" Target="https://docs.python.org/3/library/unittest.html#unittest.TestCase.assertLessEqua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948" y="1"/>
            <a:ext cx="673705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878" y="1104440"/>
            <a:ext cx="2219665" cy="91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5947" y="2391743"/>
            <a:ext cx="2615592" cy="1075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3299" y="692150"/>
            <a:ext cx="5986412" cy="567922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95124" y="4002598"/>
            <a:ext cx="40301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ru-RU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ru-RU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123" y="2391743"/>
            <a:ext cx="3488767" cy="149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95123" y="5909714"/>
            <a:ext cx="156018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18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219226" y="796415"/>
            <a:ext cx="8664715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Фундаментальная теория тестирования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219226" y="1617139"/>
            <a:ext cx="86647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Серьёзность (severity)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показывает степень ущерба, который наносится проекту существованием дефекта. Severity выставляется тестировщиком.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219226" y="2415293"/>
            <a:ext cx="11972774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b="1" i="1" lang="ru-RU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Блокирующий (S1 – Blocker)</a:t>
            </a:r>
            <a:endParaRPr b="1" i="1"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i="1" lang="ru-RU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тестирование значительной части функциональности вообще недоступно. Блокирующая ошибка, приводящая приложение в нерабочее          состояние, в результате которого дальнейшая работа с тестируемой системой или ее ключевыми функциями становится невозможна.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b="1" i="1" lang="ru-RU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Критический (S2 – Critical)</a:t>
            </a:r>
            <a:br>
              <a:rPr i="1" lang="ru-RU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ru-RU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критическая ошибка, неправильно работающая ключевая бизнес-логика, дыра в системе безопасности, проблема, приведшая к временному падению сервера или приводящая в нерабочее состояние некоторую часть системы, то есть не работает важная часть одной какой-либо функции либо не работает значительная часть, но имеется workaround (обходной путь/другие входные точки), позволяющий продолжить тестирование.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b="1" i="1" lang="ru-RU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Значительный (S3 – Major)</a:t>
            </a:r>
            <a:br>
              <a:rPr i="1" lang="ru-RU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ru-RU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не работает важная часть одной какой-либо функции/бизнес-логики, но при выполнении специфических условий, либо есть workaround, позволяющий продолжить ее тестирование либо не работает не очень значительная часть какой-либо функции. Также относится к дефектам с высокими visibility – обычно не сильно влияющие на функциональность дефекты дизайна, которые, однако, сразу бросаются в глаза.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b="1" i="1" lang="ru-RU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Незначительный (S4 – Minor)</a:t>
            </a:r>
            <a:br>
              <a:rPr i="1" lang="ru-RU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ru-RU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часто ошибки GUI, которые не влияют на функциональность, но портят юзабилити или внешний вид. Также незначительные функциональные дефекты, либо которые воспроизводятся на определенном устройстве.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b="1" i="1" lang="ru-RU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Тривиальный (S5 – Trivial)</a:t>
            </a:r>
            <a:br>
              <a:rPr i="1" lang="ru-RU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ru-RU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почти всегда дефекты на GUI — опечатки в тексте, несоответствие шрифта и оттенка и т.п., либо плохо воспроизводимая ошибка, не касающаяся бизнес-логики, проблема сторонних библиотек или сервисов, проблема, не оказывающая никакого влияния на общее качество продукта.</a:t>
            </a:r>
            <a:endParaRPr b="0" i="1"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219226" y="796415"/>
            <a:ext cx="8664715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Фундаментальная теория тестирования</a:t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219226" y="1617139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Классификация по уровню детализации приложения</a:t>
            </a:r>
            <a:endParaRPr i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219226" y="2087463"/>
            <a:ext cx="6096000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Модульное тестирование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— проводится для тестирования какого-либо одного логически выделенного и изолированного элемента (модуля) системы в коде. Проводится самими разработчиками, так как предполагает полный доступ к коду.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Интеграционное тестирование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— тестирование, направленное на проверку корректности взаимодействия нескольких модулей, объединенных в единое целое.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Системное тестирование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— процесс тестирования системы, на котором проводится не только функциональное тестирование, но и оценка характеристик качества системы — ее устойчивости, надежности, безопасности и производительности.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Приёмочное тестирование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— проверяет соответствие системы потребностям, требованиям и бизнес-процессам пользователя.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259489" y="788026"/>
            <a:ext cx="11869310" cy="62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Frameworks для проведения автономного тестирования в Python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278539" y="1613118"/>
            <a:ext cx="812723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unittest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– это framework для тестирования, входящий в стандартную библиотеку языка Python. Его архитектура выполнена в стиле xUnit. xUnit представляет собой семейство framework’ов для тестирования в разных языках программирования, в Java – это JUnit, C# – NUnit и т.д. Если вы уже сталкивались с данным каркасов в других языках, то это упростит понимание unittest. 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259489" y="3140325"/>
            <a:ext cx="814628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pytest - 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довольно мощный инструмент для тестирования, и многие разработчики оставляют свой выбор на нем. pytest по “духу” ближе к языку Python нежели unittest. Как было сказано выше, unittest в своей базе – xUnit, что накладывает определенные обязательства при разработке тестов (создание классов-наследников от unittest.TestCase, выполнение определенной процедуры запуска тестов и т.п.). При разработке на pytest ничего этого делать не нужно, вы просто пишете функции, которые должны начинаться с “test_” и используете assert’ы, встроенные в Python (unittest используется свои). 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259489" y="788026"/>
            <a:ext cx="10394529" cy="62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Пример тестирования приложения без </a:t>
            </a:r>
            <a:r>
              <a:rPr b="1" i="1" lang="ru-RU" sz="3600"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278539" y="1614340"/>
            <a:ext cx="461507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Рассмотрим простейший модуль Python, который содержит ряд функций, и разберем пример того, как можно было бы его протестировать без использования framework’а. Наш модуль будет представлять собой библиотеку, содержащую функции для выполнения простых арифметический действий.</a:t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259489" y="3881433"/>
            <a:ext cx="15308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Модуль calc.py:</a:t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4541932"/>
            <a:ext cx="23241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/>
          <p:nvPr/>
        </p:nvSpPr>
        <p:spPr>
          <a:xfrm>
            <a:off x="5180684" y="1558867"/>
            <a:ext cx="363946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того, чтобы протестировать эту библиотеку, мы можем создать отдельный файл с названием test_calc.py и поместить туда функции, которые проверяют корректность работы функций из calc.py.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8820150" y="1218816"/>
            <a:ext cx="18901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Модуль test_calc.py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0150" y="1552575"/>
            <a:ext cx="3371850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259490" y="788026"/>
            <a:ext cx="11266984" cy="62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Пример тестирования приложения с использованием </a:t>
            </a:r>
            <a:r>
              <a:rPr b="1" i="1" lang="ru-RU" sz="3200">
                <a:latin typeface="Calibri"/>
                <a:ea typeface="Calibri"/>
                <a:cs typeface="Calibri"/>
                <a:sym typeface="Calibri"/>
              </a:rPr>
              <a:t>unittest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7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278539" y="1613118"/>
            <a:ext cx="500652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Теперь посмотрим как можно было бы протестировать набор функций из 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calc.py</a:t>
            </a:r>
            <a:r>
              <a:rPr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с помощью 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unittest</a:t>
            </a:r>
            <a:r>
              <a:rPr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этого сделаем следующие действия: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AutoNum type="arabicPeriod"/>
            </a:pPr>
            <a:r>
              <a:rPr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Создадим файл с именем 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utest_calc.py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AutoNum type="arabicPeriod"/>
            </a:pPr>
            <a:r>
              <a:rPr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Добавим в него следующий код</a:t>
            </a:r>
            <a:endParaRPr b="0" i="0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3632768"/>
            <a:ext cx="340042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/>
          <p:nvPr/>
        </p:nvSpPr>
        <p:spPr>
          <a:xfrm>
            <a:off x="5359516" y="1613118"/>
            <a:ext cx="27202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Запустим файл utest_calc.py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9516" y="2155440"/>
            <a:ext cx="236220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5359516" y="2521059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Такой формат запуска предполагает вывод минимальной информации. В данном случае все тесты успешно завершились.</a:t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5359516" y="3195228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Запуск можно сделать с запросом расширенной информации по пройденным тестам, для этого необходимо добавить ключ -v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9516" y="3879858"/>
            <a:ext cx="26670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9516" y="4255938"/>
            <a:ext cx="45529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259490" y="788026"/>
            <a:ext cx="8557339" cy="62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Основные структурные элементы </a:t>
            </a:r>
            <a:r>
              <a:rPr b="1" i="1" lang="ru-RU" sz="3600">
                <a:latin typeface="Calibri"/>
                <a:ea typeface="Calibri"/>
                <a:cs typeface="Calibri"/>
                <a:sym typeface="Calibri"/>
              </a:rPr>
              <a:t>unittest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8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259488" y="1737450"/>
            <a:ext cx="855733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 fixture 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– обеспечивает подготовку окружения для выполнения тестов, а также организацию мероприятий по их корректному завершению (например очистка ресурсов). Подготовка окружения может включать в себя создание баз данных, запуск необходим серверов и т.п.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259489" y="3019659"/>
            <a:ext cx="85573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 case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– это элементарная единица тестирования, в рамках которой проверяется работа компонента тестируемой программы (метод, класс, поведение и т.п.). Для реализации этой сущности используется класс TestCase.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259489" y="4055647"/>
            <a:ext cx="85573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 suite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– это коллекция тестов, которая может в себя включать как отдельные test case’ы так и целые коллекции (т.е. можно создавать коллекции коллекций). Коллекции используются с целью объединения тестов для совместного запуска.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259488" y="5091635"/>
            <a:ext cx="855733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 runner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– это компонент, которые оркестрирует (координирует взаимодействие) запуск тестов и предоставляет пользователю результат их выполнения. Test runner может иметь графический интерфейс, текстовый интерфейс или возвращать какое-то заранее заданное значение, которое будет описывать результат прохождения тестов.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259490" y="788026"/>
            <a:ext cx="7298991" cy="62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Интерфейс командной строки (</a:t>
            </a:r>
            <a:r>
              <a:rPr b="1" i="1" lang="ru-RU" sz="3600">
                <a:latin typeface="Calibri"/>
                <a:ea typeface="Calibri"/>
                <a:cs typeface="Calibri"/>
                <a:sym typeface="Calibri"/>
              </a:rPr>
              <a:t>CLI</a:t>
            </a: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9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9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259488" y="1614340"/>
            <a:ext cx="72989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CLI позволяет запускать тесты из целого модуля, класса или даже обращаться к конкретному тесту.</a:t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259488" y="2404105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Запуск всех тестов в модуле utest_calc.py.</a:t>
            </a:r>
            <a:endParaRPr/>
          </a:p>
        </p:txBody>
      </p:sp>
      <p:pic>
        <p:nvPicPr>
          <p:cNvPr id="270" name="Google Shape;2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8" y="2947649"/>
            <a:ext cx="22193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/>
          <p:nvPr/>
        </p:nvSpPr>
        <p:spPr>
          <a:xfrm>
            <a:off x="259488" y="3429000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Запуск тестов из класса CalcTest.</a:t>
            </a:r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88" y="4020305"/>
            <a:ext cx="297180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/>
          <p:nvPr/>
        </p:nvSpPr>
        <p:spPr>
          <a:xfrm>
            <a:off x="183288" y="4520047"/>
            <a:ext cx="45564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Запуск теста test_sub().</a:t>
            </a:r>
            <a:endParaRPr/>
          </a:p>
        </p:txBody>
      </p:sp>
      <p:pic>
        <p:nvPicPr>
          <p:cNvPr id="274" name="Google Shape;27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401" y="5110693"/>
            <a:ext cx="334327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9"/>
          <p:cNvSpPr/>
          <p:nvPr/>
        </p:nvSpPr>
        <p:spPr>
          <a:xfrm>
            <a:off x="5002635" y="2404105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Если осуществить запуск без указания модуля с тестами, будет запущен Test Discovery.</a:t>
            </a:r>
            <a:endParaRPr/>
          </a:p>
        </p:txBody>
      </p:sp>
      <p:pic>
        <p:nvPicPr>
          <p:cNvPr id="276" name="Google Shape;27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2635" y="3176249"/>
            <a:ext cx="14859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259491" y="788026"/>
            <a:ext cx="7139600" cy="62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Работа с TestCase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0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0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259488" y="1614340"/>
            <a:ext cx="621015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Как уже было сказано – основным строительным элементом при написании тестов с использованием unittest является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TestCase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Он представляет собой класс, который должен являться базовым для всех остальных классов, методы которых будут тестировать те или иные автономные единицы исходной программы.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8" y="3388990"/>
            <a:ext cx="334327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/>
          <p:nvPr/>
        </p:nvSpPr>
        <p:spPr>
          <a:xfrm>
            <a:off x="6469639" y="1614340"/>
            <a:ext cx="5722361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 выборе имени класса наследника от TestCase можете руководствоваться следующим правилом: [ИмяТестируемойСущности]Tests. [ИмяТестируемойСущности] – это некоторая логическая единица, тесты для которой нужно написать. В нашем случае – это калькулятор, поэтому мы выбрали имя CalcTests. Если бы у нашего калькулятора был большой набор поддерживаемых функций, то тестирование простых функций (сложение, вычитание, умножение и деление) можно было бы вынести в отдельный класс и назвать его например так: CalcSimpleActionsTests. 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3862251" y="4592693"/>
            <a:ext cx="832974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того, чтобы метод класса выполнялся как тест, необходимо, чтобы он начинался со слова test. Несмотря на то, что методы framework’а unittest написаны не в соответствии с PEP 8 (ввиду того, что идейно он наследник xUnit), мы все же рекомендуем следовать правилам стиля для Python везде, где это возможно. Поэтому имена тестов будем начинать с префикса test_. Далее, под словом тест будем понимать метод класса-наследника от TestCase, который начинается с префикса test_.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259491" y="788026"/>
            <a:ext cx="7139600" cy="62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Работа с TestCase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1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1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259489" y="1614340"/>
            <a:ext cx="62101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Все методы класса TestCase можно разделить на три группы:</a:t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259489" y="2157884"/>
            <a:ext cx="6096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методы, используемые при запуске тестов;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методы, используемые при непосредственном написании тестов (проверка условий, сообщение об ошибках);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методы, позволяющие собирать информацию о самом тесте.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259489" y="3686313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Рассмотрим методы этих групп более подробно. Остановимся только на тех методах, которые могут быть полезны в первую очередь, при разработке тестов. 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259490" y="788026"/>
            <a:ext cx="10914645" cy="62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Методы, используемые при запуске тестов.</a:t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2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259489" y="1614340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setUp()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Метод вызывается перед запуском теста. Как правило, используется для подготовки окружения для теста.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5716812" y="1614340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tearDown()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Метод вызывается после завершения работы теста. Используется для “приборки” за тестом. 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259489" y="2650327"/>
            <a:ext cx="1091464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Заметим, что методы setUp() и tearDown() вызываются для всех тестов в рамках класса, в котором они переопределены. По умолчанию, эти методы ничего не делают. Если их добавить в utest_calc.py, то перед [после] тестов test_add(), test_sub(), test_mul(), test_div() будут выполнены setUp() [tearDown()].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test TestCase setUp/tearDown work" id="311" name="Google Shape;3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3686314"/>
            <a:ext cx="570547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2"/>
          <p:cNvSpPr/>
          <p:nvPr/>
        </p:nvSpPr>
        <p:spPr>
          <a:xfrm>
            <a:off x="6355489" y="3563203"/>
            <a:ext cx="583651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setUpClass()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Метод действует на уровне класса, т.е. выполняется перед запуском тестов класса. При этом синтаксис требует наличие декоратора @classmethod.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5488" y="4722301"/>
            <a:ext cx="239077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2"/>
          <p:cNvSpPr/>
          <p:nvPr/>
        </p:nvSpPr>
        <p:spPr>
          <a:xfrm>
            <a:off x="6355488" y="5393437"/>
            <a:ext cx="583651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tearDownClass()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Запускается после выполнения всех методов класса, требует наличия декоратора @classmethod.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5488" y="6253223"/>
            <a:ext cx="20764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219226" y="796415"/>
            <a:ext cx="9000275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Тестирование программного обеспечения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b="0" i="0" sz="1800" u="none" cap="none" strike="noStrike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59489" y="1617139"/>
            <a:ext cx="1013447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Тестирование программного обеспечения (Software Testing)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- проверка соответствия между реальным и ожидаемым поведением программы, осуществляемая на конечном наборе тестов, выбранном определенным образом.  </a:t>
            </a: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более широком смысле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тестирование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- это одна из техник контроля качества, включающая в себя активности по планированию работ (</a:t>
            </a: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 Management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), проектированию тестов (</a:t>
            </a: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 Design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), выполнению тестирования (</a:t>
            </a: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 Execution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и анализу полученных результатов (</a:t>
            </a: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 Analysis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19226" y="3153957"/>
            <a:ext cx="1017473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Верификация (Verification)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- это процесс оценки системы или её компонентов с целью определения удовлетворяют ли результаты текущего этапа разработки условиям, сформированным в начале этого этапа. Т.е. выполняются ли наши цели, сроки, задачи по разработке проекта, определенные в начале текущей фазы.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19226" y="4444554"/>
            <a:ext cx="1017473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Валидация (Validation)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- это определение соответствия разрабатываемого ПО ожиданиям и потребностям пользователя, требованиям к системе.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219225" y="5238278"/>
            <a:ext cx="101747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План Тестирования (Test Plan)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- это документ, описывающий весь объем работ по тестированию, начиная с описания объекта, стратегии, расписания, критериев начала и окончания тестирования, до необходимого в процессе работы оборудования, специальных знаний, а также оценки рисков с вариантами их разрешения.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type="title"/>
          </p:nvPr>
        </p:nvSpPr>
        <p:spPr>
          <a:xfrm>
            <a:off x="259489" y="829432"/>
            <a:ext cx="11932511" cy="529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Методы, используемые при непосредственном написании тестов</a:t>
            </a:r>
            <a:endParaRPr/>
          </a:p>
        </p:txBody>
      </p:sp>
      <p:sp>
        <p:nvSpPr>
          <p:cNvPr id="322" name="Google Shape;322;p33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3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3"/>
          <p:cNvSpPr/>
          <p:nvPr/>
        </p:nvSpPr>
        <p:spPr>
          <a:xfrm>
            <a:off x="259489" y="1604874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TestCase класс предоставляет набор assert-методов для проверки и генерации ошибок:</a:t>
            </a:r>
            <a:endParaRPr/>
          </a:p>
        </p:txBody>
      </p:sp>
      <p:graphicFrame>
        <p:nvGraphicFramePr>
          <p:cNvPr id="325" name="Google Shape;325;p33"/>
          <p:cNvGraphicFramePr/>
          <p:nvPr/>
        </p:nvGraphicFramePr>
        <p:xfrm>
          <a:off x="259489" y="22618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{A700C655-EFF3-4AAF-BD4E-AA3BA5C8344B}</a:tableStyleId>
              </a:tblPr>
              <a:tblGrid>
                <a:gridCol w="2324025"/>
                <a:gridCol w="2324025"/>
              </a:tblGrid>
              <a:tr h="36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assertEqual(a, b)</a:t>
                      </a:r>
                      <a:endParaRPr b="0" sz="1600" u="none" cap="none" strike="noStrike"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a == b</a:t>
                      </a:r>
                      <a:endParaRPr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assertNotEqual(a, b)</a:t>
                      </a:r>
                      <a:endParaRPr b="0" sz="1600" u="none" cap="none" strike="noStrike"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a != b</a:t>
                      </a:r>
                      <a:endParaRPr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assertTrue(x)</a:t>
                      </a:r>
                      <a:endParaRPr b="0" sz="1600" u="none" cap="none" strike="noStrike"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bool(x) is True</a:t>
                      </a:r>
                      <a:endParaRPr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assertFalse(x)</a:t>
                      </a:r>
                      <a:endParaRPr b="0" sz="1600" u="none" cap="none" strike="noStrike"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bool(x) is False</a:t>
                      </a:r>
                      <a:endParaRPr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assertIs(a, b)</a:t>
                      </a:r>
                      <a:endParaRPr b="0" sz="1600" u="none" cap="none" strike="noStrike"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a is b</a:t>
                      </a:r>
                      <a:endParaRPr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8"/>
                        </a:rPr>
                        <a:t>assertIsNot(a, b)</a:t>
                      </a:r>
                      <a:endParaRPr b="0" sz="1600" u="none" cap="none" strike="noStrike"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a is not b</a:t>
                      </a:r>
                      <a:endParaRPr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9"/>
                        </a:rPr>
                        <a:t>assertIsNone(x)</a:t>
                      </a:r>
                      <a:endParaRPr b="0" sz="1600" u="none" cap="none" strike="noStrike"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x is None</a:t>
                      </a:r>
                      <a:endParaRPr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10"/>
                        </a:rPr>
                        <a:t>assertIsNotNone(x)</a:t>
                      </a:r>
                      <a:endParaRPr b="0" sz="1600" u="none" cap="none" strike="noStrike"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x is not None</a:t>
                      </a:r>
                      <a:endParaRPr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11"/>
                        </a:rPr>
                        <a:t>assertIn(a, b)</a:t>
                      </a:r>
                      <a:endParaRPr b="0" sz="1600" u="none" cap="none" strike="noStrike"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a in b</a:t>
                      </a:r>
                      <a:endParaRPr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12"/>
                        </a:rPr>
                        <a:t>assertNotIn(a, b)</a:t>
                      </a:r>
                      <a:endParaRPr b="0" sz="1600" u="none" cap="none" strike="noStrike"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a not in b</a:t>
                      </a:r>
                      <a:endParaRPr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13"/>
                        </a:rPr>
                        <a:t>assertIsInstance(a, b)</a:t>
                      </a:r>
                      <a:endParaRPr b="0" sz="1600" u="none" cap="none" strike="noStrike"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isinstance(a, b)</a:t>
                      </a:r>
                      <a:endParaRPr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14"/>
                        </a:rPr>
                        <a:t>assertNotIsInstance(a, b)</a:t>
                      </a:r>
                      <a:endParaRPr b="0" sz="1600" u="none" cap="none" strike="noStrike"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not isinstance(a, b)</a:t>
                      </a:r>
                      <a:endParaRPr/>
                    </a:p>
                  </a:txBody>
                  <a:tcPr marT="59300" marB="59300" marR="118600" marL="11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6" name="Google Shape;326;p33"/>
          <p:cNvSpPr/>
          <p:nvPr/>
        </p:nvSpPr>
        <p:spPr>
          <a:xfrm>
            <a:off x="6355489" y="1604874"/>
            <a:ext cx="58365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Assert’ы</a:t>
            </a:r>
            <a:r>
              <a:rPr lang="ru-RU" sz="16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 для контроля выбрасываемых исключений и warning’ов:</a:t>
            </a:r>
            <a:endParaRPr/>
          </a:p>
        </p:txBody>
      </p:sp>
      <p:graphicFrame>
        <p:nvGraphicFramePr>
          <p:cNvPr id="327" name="Google Shape;327;p33"/>
          <p:cNvGraphicFramePr/>
          <p:nvPr/>
        </p:nvGraphicFramePr>
        <p:xfrm>
          <a:off x="6030228" y="2436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{A700C655-EFF3-4AAF-BD4E-AA3BA5C8344B}</a:tableStyleId>
              </a:tblPr>
              <a:tblGrid>
                <a:gridCol w="3080875"/>
                <a:gridCol w="3080875"/>
              </a:tblGrid>
              <a:tr h="56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5"/>
                        </a:rPr>
                        <a:t>assertRaises(exc, fun, *args, **kwds)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325" marB="66325" marR="132675" marL="132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Функция fun(*args, **kwds) вызывает исключение exc</a:t>
                      </a:r>
                      <a:endParaRPr/>
                    </a:p>
                  </a:txBody>
                  <a:tcPr marT="66325" marB="66325" marR="132675" marL="132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7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6"/>
                        </a:rPr>
                        <a:t>assertRaisesRegex(exc, r, fun, *args, **kwds)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325" marB="66325" marR="132675" marL="132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Функция fun(*args, **kwds) вызывает исключение exc, сообщение которого совпадает с регулярным выражением r</a:t>
                      </a:r>
                      <a:endParaRPr/>
                    </a:p>
                  </a:txBody>
                  <a:tcPr marT="66325" marB="66325" marR="132675" marL="132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7"/>
                        </a:rPr>
                        <a:t>assertWarns(warn, fun, *args, **kwds)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325" marB="66325" marR="132675" marL="132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Функция fun(*args, **kwds) выдает сообщение warn</a:t>
                      </a:r>
                      <a:endParaRPr/>
                    </a:p>
                  </a:txBody>
                  <a:tcPr marT="66325" marB="66325" marR="132675" marL="132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1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/>
                        </a:rPr>
                        <a:t>assertWarnsRegex(warn, r, fun, *args, **kwds)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6325" marB="66325" marR="132675" marL="132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Функция fun(*args, **kwds) выдает сообщение warn и оно совпадает с регулярным выражением r</a:t>
                      </a:r>
                      <a:endParaRPr/>
                    </a:p>
                  </a:txBody>
                  <a:tcPr marT="66325" marB="66325" marR="132675" marL="132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type="title"/>
          </p:nvPr>
        </p:nvSpPr>
        <p:spPr>
          <a:xfrm>
            <a:off x="259489" y="829432"/>
            <a:ext cx="11932511" cy="529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Методы, используемые при непосредственном написании тестов</a:t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4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259489" y="1604874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Assert’ы для проверки различных ситуаций:</a:t>
            </a:r>
            <a:endParaRPr/>
          </a:p>
        </p:txBody>
      </p:sp>
      <p:graphicFrame>
        <p:nvGraphicFramePr>
          <p:cNvPr id="337" name="Google Shape;337;p34"/>
          <p:cNvGraphicFramePr/>
          <p:nvPr/>
        </p:nvGraphicFramePr>
        <p:xfrm>
          <a:off x="259489" y="2189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{A700C655-EFF3-4AAF-BD4E-AA3BA5C8344B}</a:tableStyleId>
              </a:tblPr>
              <a:tblGrid>
                <a:gridCol w="2974175"/>
                <a:gridCol w="297417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assertAlmostEqual(a, b)</a:t>
                      </a:r>
                      <a:endParaRPr b="0" sz="1600" u="none" cap="none" strike="noStrike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round(a-b, 7) == 0</a:t>
                      </a:r>
                      <a:endParaRPr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assertNotAlmostEqual(a, b)</a:t>
                      </a:r>
                      <a:endParaRPr b="0" sz="1600" u="none" cap="none" strike="noStrike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round(a-b, 7) != 0</a:t>
                      </a:r>
                      <a:endParaRPr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assertGreater(a, b)</a:t>
                      </a:r>
                      <a:endParaRPr b="0" sz="1600" u="none" cap="none" strike="noStrike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a &gt; b</a:t>
                      </a:r>
                      <a:endParaRPr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assertGreaterEqual(a, b)</a:t>
                      </a:r>
                      <a:endParaRPr b="0" sz="1600" u="none" cap="none" strike="noStrike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a &gt;= b</a:t>
                      </a:r>
                      <a:endParaRPr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assertLess(a, b)</a:t>
                      </a:r>
                      <a:endParaRPr b="0" sz="1600" u="none" cap="none" strike="noStrike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a &lt; b</a:t>
                      </a:r>
                      <a:endParaRPr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8"/>
                        </a:rPr>
                        <a:t>assertLessEqual(a, b)</a:t>
                      </a:r>
                      <a:endParaRPr b="0" sz="1600" u="none" cap="none" strike="noStrike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a &lt;= b</a:t>
                      </a:r>
                      <a:endParaRPr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9"/>
                        </a:rPr>
                        <a:t>assertRegex(s, r)</a:t>
                      </a:r>
                      <a:endParaRPr b="0" sz="1600" u="none" cap="none" strike="noStrike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r.search(s)</a:t>
                      </a:r>
                      <a:endParaRPr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10"/>
                        </a:rPr>
                        <a:t>assertNotRegex(s, r)</a:t>
                      </a:r>
                      <a:endParaRPr b="0" sz="1600" u="none" cap="none" strike="noStrike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not r.search(s)</a:t>
                      </a:r>
                      <a:endParaRPr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11"/>
                        </a:rPr>
                        <a:t>assertCountEqual(a, b)</a:t>
                      </a:r>
                      <a:endParaRPr b="0" sz="1600" u="none" cap="none" strike="noStrike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a и b имеют одинаковые элементы (порядок неважен)</a:t>
                      </a:r>
                      <a:endParaRPr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8" name="Google Shape;338;p34"/>
          <p:cNvSpPr/>
          <p:nvPr/>
        </p:nvSpPr>
        <p:spPr>
          <a:xfrm>
            <a:off x="6355489" y="1604874"/>
            <a:ext cx="583651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Типо-зависимые assert’ы, которые используются при вызове assertEqual(). Приводятся на тот случай, если необходимо использовать конкретный метод.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9" name="Google Shape;339;p34"/>
          <p:cNvGraphicFramePr/>
          <p:nvPr/>
        </p:nvGraphicFramePr>
        <p:xfrm>
          <a:off x="6355489" y="26822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{A700C655-EFF3-4AAF-BD4E-AA3BA5C8344B}</a:tableStyleId>
              </a:tblPr>
              <a:tblGrid>
                <a:gridCol w="2918250"/>
                <a:gridCol w="291825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12"/>
                        </a:rPr>
                        <a:t>assertMultiLineEqual(a, b)</a:t>
                      </a:r>
                      <a:endParaRPr b="0" sz="1600" u="none" cap="none" strike="noStrike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строки (strings)</a:t>
                      </a:r>
                      <a:endParaRPr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13"/>
                        </a:rPr>
                        <a:t>assertSequenceEqual(a, b)</a:t>
                      </a:r>
                      <a:endParaRPr b="0" sz="1600" u="none" cap="none" strike="noStrike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последовательности (sequences)</a:t>
                      </a:r>
                      <a:endParaRPr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14"/>
                        </a:rPr>
                        <a:t>assertListEqual(a, b)</a:t>
                      </a:r>
                      <a:endParaRPr b="0" sz="1600" u="none" cap="none" strike="noStrike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списки (lists)</a:t>
                      </a:r>
                      <a:endParaRPr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15"/>
                        </a:rPr>
                        <a:t>assertTupleEqual(a, b)</a:t>
                      </a:r>
                      <a:endParaRPr b="0" sz="1600" u="none" cap="none" strike="noStrike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кортежи (tuplse)</a:t>
                      </a:r>
                      <a:endParaRPr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16"/>
                        </a:rPr>
                        <a:t>assertSetEqual(a, b)</a:t>
                      </a:r>
                      <a:endParaRPr b="0" sz="1600" u="none" cap="none" strike="noStrike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множества или неизменяемые множества (frozensets)</a:t>
                      </a:r>
                      <a:endParaRPr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sng" cap="none" strike="noStrike">
                          <a:solidFill>
                            <a:schemeClr val="hlink"/>
                          </a:solidFill>
                          <a:hlinkClick r:id="rId17"/>
                        </a:rPr>
                        <a:t>assertDictEqual(a, b)</a:t>
                      </a:r>
                      <a:endParaRPr b="0" sz="1600" u="none" cap="none" strike="noStrike"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600" u="none" cap="none" strike="noStrike"/>
                        <a:t>словари (dicts)</a:t>
                      </a:r>
                      <a:endParaRPr/>
                    </a:p>
                  </a:txBody>
                  <a:tcPr marT="66675" marB="66675" marR="133350" marL="133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DED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>
            <p:ph type="title"/>
          </p:nvPr>
        </p:nvSpPr>
        <p:spPr>
          <a:xfrm>
            <a:off x="259489" y="706234"/>
            <a:ext cx="11932511" cy="529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Класс TestSuite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5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5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259489" y="1358478"/>
            <a:ext cx="101596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Класс TestSuite используется для объединения тестов в группы, которые могут включать в себя как отдельные тесты так и заранее созданные группы. Помимо этого, TestSuite предоставляет интерфейс, позволяющий TestRunner’у, запускать тесты. Разберем более подробно методы класса TestSuite.</a:t>
            </a:r>
            <a:endParaRPr/>
          </a:p>
        </p:txBody>
      </p:sp>
      <p:sp>
        <p:nvSpPr>
          <p:cNvPr id="349" name="Google Shape;349;p35"/>
          <p:cNvSpPr/>
          <p:nvPr/>
        </p:nvSpPr>
        <p:spPr>
          <a:xfrm>
            <a:off x="259489" y="2312673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addTest(test)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Добавляет TestCase или TestSuite в группу.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259489" y="3020646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addTests(tests)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Добавляет все TestCase и TestSuite объекты в группу, итеративно проходя по элементам переменной tests.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259489" y="3974841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run(result)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Запускает тесты из данной группы.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5"/>
          <p:cNvSpPr/>
          <p:nvPr/>
        </p:nvSpPr>
        <p:spPr>
          <a:xfrm>
            <a:off x="259489" y="4682814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countTestCases()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Возвращает количество тестов в данной группе (включает в себя как отдельные тесты, так и подгруппы).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259489" y="706234"/>
            <a:ext cx="11932511" cy="529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Класс TestSuite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6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6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259489" y="1358478"/>
            <a:ext cx="12470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calc_tests.py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1820230"/>
            <a:ext cx="34861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6"/>
          <p:cNvSpPr/>
          <p:nvPr/>
        </p:nvSpPr>
        <p:spPr>
          <a:xfrm>
            <a:off x="5044580" y="1358478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запуска тестов дополнительно создадим модуль test_runner.py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4580" y="2066451"/>
            <a:ext cx="43148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6"/>
          <p:cNvSpPr/>
          <p:nvPr/>
        </p:nvSpPr>
        <p:spPr>
          <a:xfrm>
            <a:off x="5044580" y="3887065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Все модули должны находиться в одном каталоге. Для запуска тестов используйте команду:</a:t>
            </a:r>
            <a:endParaRPr/>
          </a:p>
        </p:txBody>
      </p:sp>
      <p:pic>
        <p:nvPicPr>
          <p:cNvPr id="366" name="Google Shape;36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4580" y="4816079"/>
            <a:ext cx="18573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title"/>
          </p:nvPr>
        </p:nvSpPr>
        <p:spPr>
          <a:xfrm>
            <a:off x="259489" y="706234"/>
            <a:ext cx="11932511" cy="529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Класс TestSuite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7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7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259488" y="1358478"/>
            <a:ext cx="621015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Расширим функционал модуля calc, для этого добавим в него пару методов: первый будет вычислять квадратный корень, второй – возводить число в определенную степень.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259488" y="2312673"/>
            <a:ext cx="7530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calc.py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8" y="2774425"/>
            <a:ext cx="25717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7"/>
          <p:cNvSpPr/>
          <p:nvPr/>
        </p:nvSpPr>
        <p:spPr>
          <a:xfrm>
            <a:off x="6469639" y="1358478"/>
            <a:ext cx="572236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Добавим тесты для новых функций, создав новый класс с именем CalcExTests (расширенные функции калькулятора) с тестами для sqrt() и pow(), а класс CalcTest переименуем в CalcBasicTests (базовые функции калькулятора).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9639" y="2752725"/>
            <a:ext cx="3819525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7"/>
          <p:cNvSpPr/>
          <p:nvPr/>
        </p:nvSpPr>
        <p:spPr>
          <a:xfrm>
            <a:off x="6444217" y="2419839"/>
            <a:ext cx="12470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calc_tests.py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>
            <p:ph type="title"/>
          </p:nvPr>
        </p:nvSpPr>
        <p:spPr>
          <a:xfrm>
            <a:off x="259489" y="706234"/>
            <a:ext cx="11932511" cy="529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Класс TestSuite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8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8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259489" y="1358478"/>
            <a:ext cx="13853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test_runner.py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1820230"/>
            <a:ext cx="485775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8"/>
          <p:cNvSpPr/>
          <p:nvPr/>
        </p:nvSpPr>
        <p:spPr>
          <a:xfrm>
            <a:off x="5933813" y="1358478"/>
            <a:ext cx="57520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Запустив test_runner.py получим следующий результат.</a:t>
            </a:r>
            <a:endParaRPr/>
          </a:p>
        </p:txBody>
      </p:sp>
      <p:pic>
        <p:nvPicPr>
          <p:cNvPr id="392" name="Google Shape;39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3813" y="1820230"/>
            <a:ext cx="45624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8"/>
          <p:cNvSpPr/>
          <p:nvPr/>
        </p:nvSpPr>
        <p:spPr>
          <a:xfrm>
            <a:off x="5933813" y="3705553"/>
            <a:ext cx="6096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Как видно из примера: было запущено шесть тестов, четыре из класса CalcBasicTests и два из CalcExTests, все тесты завершились удачно. Количество тестов в группе указано в самой первой строке вывода: count of tests: 6.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/>
          <p:nvPr>
            <p:ph type="title"/>
          </p:nvPr>
        </p:nvSpPr>
        <p:spPr>
          <a:xfrm>
            <a:off x="259489" y="706234"/>
            <a:ext cx="11932511" cy="529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Пропуск отдельных тестов в классе</a:t>
            </a:r>
            <a:endParaRPr/>
          </a:p>
        </p:txBody>
      </p:sp>
      <p:sp>
        <p:nvSpPr>
          <p:cNvPr id="400" name="Google Shape;400;p39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9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259489" y="1358478"/>
            <a:ext cx="1193251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Исключим тест test_add из списка тестов. При попытке решить такую задачу, первое, что может прийти на ум – это удалить либо закомментировать данный тест. Но unittest предоставляет нам инструменты для удобного управление процессом пропуска тестов. Это может быть ещё полезно в том плане, что информацию о пропущенных тестах (их количестве) можно дополнительно получить через специальный API, предоставляемый классом TestResult. Для пропуска теста воспользуемся декоратором, который пишется перед тестом. 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@unittest.skip(reason)</a:t>
            </a:r>
            <a:endParaRPr b="1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259489" y="2835893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Модифицируем класс 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CalcBasicTests</a:t>
            </a:r>
            <a:r>
              <a:rPr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из модуля  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calc_tests.py</a:t>
            </a:r>
            <a:r>
              <a:rPr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pic>
        <p:nvPicPr>
          <p:cNvPr id="404" name="Google Shape;4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3297645"/>
            <a:ext cx="363855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9"/>
          <p:cNvSpPr/>
          <p:nvPr/>
        </p:nvSpPr>
        <p:spPr>
          <a:xfrm>
            <a:off x="6095999" y="2835893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 снова запустим test_runner.py.</a:t>
            </a:r>
            <a:endParaRPr/>
          </a:p>
        </p:txBody>
      </p:sp>
      <p:pic>
        <p:nvPicPr>
          <p:cNvPr id="406" name="Google Shape;40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9" y="3297645"/>
            <a:ext cx="53625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 txBox="1"/>
          <p:nvPr>
            <p:ph type="title"/>
          </p:nvPr>
        </p:nvSpPr>
        <p:spPr>
          <a:xfrm>
            <a:off x="259489" y="890792"/>
            <a:ext cx="11932511" cy="529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Пропуск отдельных тестов в классе</a:t>
            </a:r>
            <a:endParaRPr/>
          </a:p>
        </p:txBody>
      </p:sp>
      <p:sp>
        <p:nvSpPr>
          <p:cNvPr id="413" name="Google Shape;413;p40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0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0"/>
          <p:cNvSpPr/>
          <p:nvPr/>
        </p:nvSpPr>
        <p:spPr>
          <a:xfrm>
            <a:off x="259489" y="1727594"/>
            <a:ext cx="717315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Условный пропуск тестов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условного пропуска тестов применяются следующие декораторы: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@unittest.skipIf(condition, reason)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Тест будет пропущен, если условие (condition) истинно.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@unittest.skipUnless(condition, reason)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Тест будет пропущен если, условие (condition) не истинно.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Условный пропуск тестов можно использовать в ситуациях, когда те или иные тесты зависят от версии программы, например: в новой версии уже не поддерживается часть методов; или тесты могут быть платформозависимые, например: ряд тестов могут выполняться только под операционной системой MS Windows. Условие записывается в параметр condition, текстовое описание – в reason.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219226" y="796415"/>
            <a:ext cx="9000275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Тестирование программного обеспечения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19225" y="1617139"/>
            <a:ext cx="94113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Тест дизайн (Test Design)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- это этап процесса тестирования ПО, на котором проектируются и создаются тестовые случаи (тест кейсы), в соответствии с определёнными ранее критериями качества и целями тестирования.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19225" y="2661515"/>
            <a:ext cx="90002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Тестовый случай (Test Case)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- это артефакт, описывающий совокупность шагов, конкретных условий и параметров, необходимых для проверки реализации тестируемой функции или её части.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19225" y="3705891"/>
            <a:ext cx="90002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Баг/Дефект Репорт (Bug Report)</a:t>
            </a:r>
            <a:r>
              <a:rPr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- это документ, описывающий ситуацию или последовательность действий приведшую к некорректной работе объекта тестирования, с указанием причин и ожидаемого результата.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219225" y="4750267"/>
            <a:ext cx="90002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Тестовое Покрытие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(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 Coverage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- это одна из метрик оценки качества тестирования, представляющая из себя плотность покрытия тестами требований либо исполняемого кода.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219225" y="5548421"/>
            <a:ext cx="90002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Детализация Тест Кейсов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(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 Case Specification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- это уровень детализации описания тестовых шагов и требуемого результата, при котором обеспечивается разумное соотношение времени прохождения к тестовому покрытию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219226" y="796415"/>
            <a:ext cx="8664715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Фундаментальная теория тестирования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19226" y="1617139"/>
            <a:ext cx="866471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Цель тестирования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— проверка соответствия ПО предъявляемым требованиям, обеспечение уверенности в качестве ПО, поиск очевидных ошибок в программном обеспечении, которые должны быть выявлены до того, как их обнаружат пользователи программы.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219226" y="2907736"/>
            <a:ext cx="866471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чего проводится тестирование ПО?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проверки соответствия требованиям.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обнаружение проблем на более ранних этапах разработки и предотвращение повышения стоимости продукта.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Обнаружение вариантов использования, которые не были предусмотрены при разработке. А также взгляд на продукт со стороны пользователя.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Повышение лояльности к компании и продукту, т.к. любой обнаруженный дефект негативно влияет на доверие пользователей.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219226" y="796415"/>
            <a:ext cx="8664715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Фундаментальная теория тестирования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219226" y="1340303"/>
            <a:ext cx="27638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Принципы тестирования</a:t>
            </a:r>
            <a:endParaRPr b="0" i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19226" y="1841242"/>
            <a:ext cx="10667957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Принцип 1 — Тестирование демонстрирует наличие дефектов (Testing shows presence of defects)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Тестирование только снижает вероятность наличия дефектов, которые находятся в программном обеспечении, но не гарантирует их отсутствия.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Принцип 2 — Исчерпывающее тестирование невозможно (Exhaustive testing is impossible)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Полное тестирование с использованием всех входных комбинаций данных, результатов и предусловий физически невыполнимо (исключение — тривиальные случаи).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Принцип 3 — Раннее тестирование (Early testing)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Следует начинать тестирование на ранних стадиях жизненного цикла разработки ПО, чтобы найти дефекты как можно раньше.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Принцип 4 — Скопление дефектов (Defects clustering)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Большая часть дефектов находится в ограниченном количестве модулей.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Принцип 5 — Парадокс пестицида (Pesticide paradox)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Если повторять те же тестовые сценарии снова и снова, в какой-то момент этот набор тестов перестанет выявлять новые дефекты.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Принцип 6 — Тестирование зависит от контекста (Testing is context depending)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Тестирование проводится по-разному в зависимости от контекста. Например, программное обеспечение, в котором критически важна безопасность, тестируется иначе, чем новостной портал.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Принцип 7 — Заблуждение об отсутствии ошибок (Absence-of-errors fallacy)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Отсутствие найденных дефектов при тестировании не всегда означает готовность продукта к релизу. Система должна быть удобна пользователю в использовании и удовлетворять его ожиданиям и потребностям.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219226" y="796415"/>
            <a:ext cx="8664715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Фундаментальная теория тестирования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219225" y="1617139"/>
            <a:ext cx="866471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Обеспечение качества (QA — Quality Assurance)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и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контроль качества (QC — Quality Control)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— эти термины похожи на взаимозаменяемые, но разница между обеспечением качества и контролем качества все-таки есть, хоть на практике процессы и имеют некоторую схожесть.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219225" y="2907736"/>
            <a:ext cx="866471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QC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(Quality Control) — Контроль качества продукта — анализ результатов тестирования и качества новых версий выпускаемого продукта.</a:t>
            </a:r>
            <a:b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 задачам контроля качества относятся:</a:t>
            </a:r>
            <a:b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1. проверка готовности ПО к релизу;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2. проверка соответствия требований и качества данного проекта.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219226" y="796415"/>
            <a:ext cx="8664715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Фундаментальная теория тестирования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219225" y="1617139"/>
            <a:ext cx="8664715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(Quality Assurance) — Обеспечение качества продукта — изучение возможностей по изменению и улучшению процесса разработки, улучшению коммуникаций в команде, где тестирование является только одним из аспектов обеспечения качества.</a:t>
            </a:r>
            <a:b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 задачам обеспечения качества относятся:</a:t>
            </a:r>
            <a:b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проверка технических характеристик и требований к ПО;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оценка рисков;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планирование задач для улучшения качества продукции;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подготовка документации, тестового окружения и данных;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тестирование;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анализ результатов тестирования, а также составление отчетов и других 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документов.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Скриншот"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9493" y="3809432"/>
            <a:ext cx="4542507" cy="3048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219226" y="796415"/>
            <a:ext cx="8664715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Фундаментальная теория тестирования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219226" y="1617139"/>
            <a:ext cx="60960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Дефект (bug)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— отклонение фактического результата от ожидаемого.</a:t>
            </a:r>
            <a:b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Отчёт о дефекте (bug report)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— документ, который содержит отчет о любом недостатке в компоненте или системе, который потенциально может привести компонент или систему к невозможности выполнить требуемую функцию.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219226" y="3646400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Жизненный цикл бага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Скриншот"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26" y="4023145"/>
            <a:ext cx="8160302" cy="2834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219226" y="796415"/>
            <a:ext cx="8664715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Фундаментальная теория тестирования</a:t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219226" y="1453224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Атрибуты отчета о дефекте: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6096000" y="1841242"/>
            <a:ext cx="6096000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Фактический результат (Actual result) — описывается поведение системы на момент обнаружения дефекта в ней. чаще всего, содержит краткое описание некорректного поведения(может совпадать с темой отчета о дефекте).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Вложения (Attachments) — скриншоты, видео или лог-файлы.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Серьёзность дефекта (важность, Severity) — характеризует влияние дефекта на работоспособность приложения.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Приоритет дефекта (срочность, Priority) — указывает на очерёдность выполнения задачи или устранения дефекта.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Статус (Status) — определяет текущее состояние дефекта. Статусы дефектов могут быть разными в разных баг-трекинговых системах.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Окружение (Environment) – окружение, на котором воспроизвелся баг.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0" y="1955693"/>
            <a:ext cx="609600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Уникальный идентификатор (ID) — присваивается автоматически системой при создании баг-репорта.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Тема (краткое описание, Summary) — кратко сформулированный смысл дефекта, отвечающий на вопросы: Что? Где? Когда(при каких условиях)?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Подробное описание (Description) — более широкое описание дефекта (указывается опционально).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Шаги для воспроизведения (Steps To Reproduce) — описание четкой последовательности действий, которая привела к выявлению дефекта. В шагах воспроизведения должен быть описан каждый шаг, вплоть до конкретных вводимых значений, если они играют роль в воспроизведении дефекта.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Ожидаемый результат (Expected result) — описание того, как именно должна работать система в соответствии с документацией.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