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Roboto"/>
      <p:regular r:id="rId22"/>
      <p:bold r:id="rId23"/>
      <p:italic r:id="rId24"/>
      <p:boldItalic r:id="rId25"/>
    </p:embeddedFont>
    <p:embeddedFont>
      <p:font typeface="Constantia"/>
      <p:regular r:id="rId26"/>
      <p:bold r:id="rId27"/>
      <p:italic r:id="rId28"/>
      <p:boldItalic r:id="rId29"/>
    </p:embeddedFont>
    <p:embeddedFont>
      <p:font typeface="Inter"/>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3C3A91-74A4-46A1-AE37-0D2D8F184398}">
  <a:tblStyle styleId="{9E3C3A91-74A4-46A1-AE37-0D2D8F18439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nstantia-regular.fntdata"/><Relationship Id="rId25" Type="http://schemas.openxmlformats.org/officeDocument/2006/relationships/font" Target="fonts/Roboto-boldItalic.fntdata"/><Relationship Id="rId28" Type="http://schemas.openxmlformats.org/officeDocument/2006/relationships/font" Target="fonts/Constantia-italic.fntdata"/><Relationship Id="rId27" Type="http://schemas.openxmlformats.org/officeDocument/2006/relationships/font" Target="fonts/Constanti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nstanti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ter-bold.fntdata"/><Relationship Id="rId30" Type="http://schemas.openxmlformats.org/officeDocument/2006/relationships/font" Target="fonts/Inter-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1" name="Google Shape;9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92" name="Google Shape;9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9" name="Google Shape;20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10" name="Google Shape;21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2" name="Google Shape;22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23" name="Google Shape;22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8" name="Google Shape;23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39" name="Google Shape;239;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0" name="Google Shape;25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51" name="Google Shape;251;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7" name="Google Shape;26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68" name="Google Shape;26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9" name="Google Shape;27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80" name="Google Shape;280;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2" name="Google Shape;29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93" name="Google Shape;293;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3" name="Google Shape;10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04" name="Google Shape;10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3" name="Google Shape;11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14" name="Google Shape;11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5" name="Google Shape;12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26" name="Google Shape;12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7" name="Google Shape;13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38" name="Google Shape;13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2" name="Google Shape;15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53" name="Google Shape;153;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4" name="Google Shape;16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65" name="Google Shape;16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9" name="Google Shape;17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80" name="Google Shape;18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5" name="Google Shape;19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96" name="Google Shape;19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2"/>
          <p:cNvSpPr/>
          <p:nvPr>
            <p:ph idx="2" type="pic"/>
          </p:nvPr>
        </p:nvSpPr>
        <p:spPr>
          <a:xfrm>
            <a:off x="0" y="0"/>
            <a:ext cx="7315200" cy="6858000"/>
          </a:xfrm>
          <a:prstGeom prst="rect">
            <a:avLst/>
          </a:prstGeom>
          <a:noFill/>
          <a:ln>
            <a:noFill/>
          </a:ln>
        </p:spPr>
      </p:sp>
      <p:sp>
        <p:nvSpPr>
          <p:cNvPr id="17" name="Google Shape;17;p2"/>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noAutofit/>
          </a:bodyPr>
          <a:lstStyle>
            <a:lvl1pPr lvl="0" marR="0" algn="l">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8" name="Google Shape;18;p2"/>
          <p:cNvSpPr txBox="1"/>
          <p:nvPr>
            <p:ph idx="11" type="ftr"/>
          </p:nvPr>
        </p:nvSpPr>
        <p:spPr>
          <a:xfrm>
            <a:off x="4165600" y="6356351"/>
            <a:ext cx="3860800" cy="365125"/>
          </a:xfrm>
          <a:prstGeom prst="rect">
            <a:avLst/>
          </a:prstGeom>
          <a:noFill/>
          <a:ln>
            <a:noFill/>
          </a:ln>
        </p:spPr>
        <p:txBody>
          <a:bodyPr anchorCtr="0" anchor="ctr" bIns="91425" lIns="91425" spcFirstLastPara="1" rIns="91425" wrap="square" tIns="91425">
            <a:noAutofit/>
          </a:bodyPr>
          <a:lstStyle>
            <a:lvl1pPr lvl="0" marR="0" algn="ctr">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buNone/>
              <a:defRPr sz="1200">
                <a:solidFill>
                  <a:srgbClr val="888888"/>
                </a:solidFill>
                <a:latin typeface="Calibri"/>
                <a:ea typeface="Calibri"/>
                <a:cs typeface="Calibri"/>
                <a:sym typeface="Calibri"/>
              </a:defRPr>
            </a:lvl1pPr>
            <a:lvl2pPr indent="0" lvl="1" marL="0" algn="r">
              <a:buNone/>
              <a:defRPr sz="1200">
                <a:solidFill>
                  <a:srgbClr val="888888"/>
                </a:solidFill>
                <a:latin typeface="Calibri"/>
                <a:ea typeface="Calibri"/>
                <a:cs typeface="Calibri"/>
                <a:sym typeface="Calibri"/>
              </a:defRPr>
            </a:lvl2pPr>
            <a:lvl3pPr indent="0" lvl="2" marL="0" algn="r">
              <a:buNone/>
              <a:defRPr sz="1200">
                <a:solidFill>
                  <a:srgbClr val="888888"/>
                </a:solidFill>
                <a:latin typeface="Calibri"/>
                <a:ea typeface="Calibri"/>
                <a:cs typeface="Calibri"/>
                <a:sym typeface="Calibri"/>
              </a:defRPr>
            </a:lvl3pPr>
            <a:lvl4pPr indent="0" lvl="3" marL="0" algn="r">
              <a:buNone/>
              <a:defRPr sz="1200">
                <a:solidFill>
                  <a:srgbClr val="888888"/>
                </a:solidFill>
                <a:latin typeface="Calibri"/>
                <a:ea typeface="Calibri"/>
                <a:cs typeface="Calibri"/>
                <a:sym typeface="Calibri"/>
              </a:defRPr>
            </a:lvl4pPr>
            <a:lvl5pPr indent="0" lvl="4" marL="0" algn="r">
              <a:buNone/>
              <a:defRPr sz="1200">
                <a:solidFill>
                  <a:srgbClr val="888888"/>
                </a:solidFill>
                <a:latin typeface="Calibri"/>
                <a:ea typeface="Calibri"/>
                <a:cs typeface="Calibri"/>
                <a:sym typeface="Calibri"/>
              </a:defRPr>
            </a:lvl5pPr>
            <a:lvl6pPr indent="0" lvl="5" marL="0" algn="r">
              <a:buNone/>
              <a:defRPr sz="1200">
                <a:solidFill>
                  <a:srgbClr val="888888"/>
                </a:solidFill>
                <a:latin typeface="Calibri"/>
                <a:ea typeface="Calibri"/>
                <a:cs typeface="Calibri"/>
                <a:sym typeface="Calibri"/>
              </a:defRPr>
            </a:lvl6pPr>
            <a:lvl7pPr indent="0" lvl="6" marL="0" algn="r">
              <a:buNone/>
              <a:defRPr sz="1200">
                <a:solidFill>
                  <a:srgbClr val="888888"/>
                </a:solidFill>
                <a:latin typeface="Calibri"/>
                <a:ea typeface="Calibri"/>
                <a:cs typeface="Calibri"/>
                <a:sym typeface="Calibri"/>
              </a:defRPr>
            </a:lvl7pPr>
            <a:lvl8pPr indent="0" lvl="7" marL="0" algn="r">
              <a:buNone/>
              <a:defRPr sz="1200">
                <a:solidFill>
                  <a:srgbClr val="888888"/>
                </a:solidFill>
                <a:latin typeface="Calibri"/>
                <a:ea typeface="Calibri"/>
                <a:cs typeface="Calibri"/>
                <a:sym typeface="Calibri"/>
              </a:defRPr>
            </a:lvl8pPr>
            <a:lvl9pPr indent="0" lvl="8" marL="0" algn="r">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p:nvPr>
            <p:ph idx="2" type="pic"/>
          </p:nvPr>
        </p:nvSpPr>
        <p:spPr>
          <a:xfrm>
            <a:off x="5183188" y="987425"/>
            <a:ext cx="6172200" cy="4873625"/>
          </a:xfrm>
          <a:prstGeom prst="rect">
            <a:avLst/>
          </a:prstGeom>
          <a:noFill/>
          <a:ln>
            <a:noFill/>
          </a:ln>
        </p:spPr>
      </p:sp>
      <p:sp>
        <p:nvSpPr>
          <p:cNvPr id="73" name="Google Shape;73;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26" name="Shape 26"/>
        <p:cNvGrpSpPr/>
        <p:nvPr/>
      </p:nvGrpSpPr>
      <p:grpSpPr>
        <a:xfrm>
          <a:off x="0" y="0"/>
          <a:ext cx="0" cy="0"/>
          <a:chOff x="0" y="0"/>
          <a:chExt cx="0" cy="0"/>
        </a:xfrm>
      </p:grpSpPr>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36" name="Shape 36"/>
        <p:cNvGrpSpPr/>
        <p:nvPr/>
      </p:nvGrpSpPr>
      <p:grpSpPr>
        <a:xfrm>
          <a:off x="0" y="0"/>
          <a:ext cx="0" cy="0"/>
          <a:chOff x="0" y="0"/>
          <a:chExt cx="0" cy="0"/>
        </a:xfrm>
      </p:grpSpPr>
      <p:sp>
        <p:nvSpPr>
          <p:cNvPr id="37" name="Google Shape;37;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9" name="Google Shape;39;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8" name="Shape 58"/>
        <p:cNvGrpSpPr/>
        <p:nvPr/>
      </p:nvGrpSpPr>
      <p:grpSpPr>
        <a:xfrm>
          <a:off x="0" y="0"/>
          <a:ext cx="0" cy="0"/>
          <a:chOff x="0" y="0"/>
          <a:chExt cx="0" cy="0"/>
        </a:xfrm>
      </p:grpSpPr>
      <p:sp>
        <p:nvSpPr>
          <p:cNvPr id="59" name="Google Shape;5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8.png"/><Relationship Id="rId5" Type="http://schemas.openxmlformats.org/officeDocument/2006/relationships/image" Target="../media/image26.png"/><Relationship Id="rId6" Type="http://schemas.openxmlformats.org/officeDocument/2006/relationships/image" Target="../media/image2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2.jpg"/><Relationship Id="rId5"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6.png"/><Relationship Id="rId6"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17.png"/><Relationship Id="rId7" Type="http://schemas.openxmlformats.org/officeDocument/2006/relationships/image" Target="../media/image21.png"/><Relationship Id="rId8"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3.png"/><Relationship Id="rId5"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4"/>
          <p:cNvPicPr preferRelativeResize="0"/>
          <p:nvPr/>
        </p:nvPicPr>
        <p:blipFill rotWithShape="1">
          <a:blip r:embed="rId3">
            <a:alphaModFix/>
          </a:blip>
          <a:srcRect b="0" l="0" r="0" t="0"/>
          <a:stretch/>
        </p:blipFill>
        <p:spPr>
          <a:xfrm>
            <a:off x="5454948" y="1"/>
            <a:ext cx="6737052" cy="6857999"/>
          </a:xfrm>
          <a:prstGeom prst="rect">
            <a:avLst/>
          </a:prstGeom>
          <a:noFill/>
          <a:ln>
            <a:noFill/>
          </a:ln>
        </p:spPr>
      </p:pic>
      <p:pic>
        <p:nvPicPr>
          <p:cNvPr id="95" name="Google Shape;95;p14"/>
          <p:cNvPicPr preferRelativeResize="0"/>
          <p:nvPr/>
        </p:nvPicPr>
        <p:blipFill rotWithShape="1">
          <a:blip r:embed="rId4">
            <a:alphaModFix/>
          </a:blip>
          <a:srcRect b="0" l="0" r="0" t="0"/>
          <a:stretch/>
        </p:blipFill>
        <p:spPr>
          <a:xfrm>
            <a:off x="918878" y="1104440"/>
            <a:ext cx="2219665" cy="912654"/>
          </a:xfrm>
          <a:prstGeom prst="rect">
            <a:avLst/>
          </a:prstGeom>
          <a:noFill/>
          <a:ln>
            <a:noFill/>
          </a:ln>
        </p:spPr>
      </p:pic>
      <p:pic>
        <p:nvPicPr>
          <p:cNvPr id="96" name="Google Shape;96;p14"/>
          <p:cNvPicPr preferRelativeResize="0"/>
          <p:nvPr/>
        </p:nvPicPr>
        <p:blipFill rotWithShape="1">
          <a:blip r:embed="rId5">
            <a:alphaModFix/>
          </a:blip>
          <a:srcRect b="0" l="0" r="0" t="0"/>
          <a:stretch/>
        </p:blipFill>
        <p:spPr>
          <a:xfrm>
            <a:off x="1525947" y="2391743"/>
            <a:ext cx="2615592" cy="1075447"/>
          </a:xfrm>
          <a:prstGeom prst="rect">
            <a:avLst/>
          </a:prstGeom>
          <a:noFill/>
          <a:ln>
            <a:noFill/>
          </a:ln>
        </p:spPr>
      </p:pic>
      <p:pic>
        <p:nvPicPr>
          <p:cNvPr id="97" name="Google Shape;97;p14"/>
          <p:cNvPicPr preferRelativeResize="0"/>
          <p:nvPr/>
        </p:nvPicPr>
        <p:blipFill rotWithShape="1">
          <a:blip r:embed="rId6">
            <a:alphaModFix/>
          </a:blip>
          <a:srcRect b="0" l="0" r="0" t="0"/>
          <a:stretch/>
        </p:blipFill>
        <p:spPr>
          <a:xfrm>
            <a:off x="5373299" y="692150"/>
            <a:ext cx="5986412" cy="5679229"/>
          </a:xfrm>
          <a:prstGeom prst="rect">
            <a:avLst/>
          </a:prstGeom>
          <a:noFill/>
          <a:ln>
            <a:noFill/>
          </a:ln>
        </p:spPr>
      </p:pic>
      <p:sp>
        <p:nvSpPr>
          <p:cNvPr id="98" name="Google Shape;98;p14"/>
          <p:cNvSpPr txBox="1"/>
          <p:nvPr/>
        </p:nvSpPr>
        <p:spPr>
          <a:xfrm>
            <a:off x="495124" y="4002598"/>
            <a:ext cx="4030168"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ru-RU" sz="4800" u="none" cap="none" strike="noStrike">
                <a:solidFill>
                  <a:schemeClr val="dk1"/>
                </a:solidFill>
                <a:latin typeface="Calibri"/>
                <a:ea typeface="Calibri"/>
                <a:cs typeface="Calibri"/>
                <a:sym typeface="Calibri"/>
              </a:rPr>
              <a:t>Python</a:t>
            </a:r>
            <a:endParaRPr b="1" sz="4800">
              <a:solidFill>
                <a:schemeClr val="dk1"/>
              </a:solidFill>
              <a:latin typeface="Calibri"/>
              <a:ea typeface="Calibri"/>
              <a:cs typeface="Calibri"/>
              <a:sym typeface="Calibri"/>
            </a:endParaRPr>
          </a:p>
          <a:p>
            <a:pPr indent="0" lvl="0" marL="0" marR="0" rtl="0" algn="l">
              <a:spcBef>
                <a:spcPts val="0"/>
              </a:spcBef>
              <a:spcAft>
                <a:spcPts val="0"/>
              </a:spcAft>
              <a:buNone/>
            </a:pPr>
            <a:r>
              <a:rPr b="1" lang="ru-RU" sz="4800">
                <a:solidFill>
                  <a:schemeClr val="dk1"/>
                </a:solidFill>
                <a:latin typeface="Calibri"/>
                <a:ea typeface="Calibri"/>
                <a:cs typeface="Calibri"/>
                <a:sym typeface="Calibri"/>
              </a:rPr>
              <a:t>разработчик</a:t>
            </a:r>
            <a:endParaRPr b="1" sz="4800">
              <a:solidFill>
                <a:schemeClr val="dk1"/>
              </a:solidFill>
              <a:latin typeface="Calibri"/>
              <a:ea typeface="Calibri"/>
              <a:cs typeface="Calibri"/>
              <a:sym typeface="Calibri"/>
            </a:endParaRPr>
          </a:p>
        </p:txBody>
      </p:sp>
      <p:pic>
        <p:nvPicPr>
          <p:cNvPr id="99" name="Google Shape;99;p14"/>
          <p:cNvPicPr preferRelativeResize="0"/>
          <p:nvPr/>
        </p:nvPicPr>
        <p:blipFill rotWithShape="1">
          <a:blip r:embed="rId7">
            <a:alphaModFix/>
          </a:blip>
          <a:srcRect b="0" l="0" r="0" t="0"/>
          <a:stretch/>
        </p:blipFill>
        <p:spPr>
          <a:xfrm>
            <a:off x="495123" y="2391743"/>
            <a:ext cx="3488767" cy="1495186"/>
          </a:xfrm>
          <a:prstGeom prst="rect">
            <a:avLst/>
          </a:prstGeom>
          <a:noFill/>
          <a:ln>
            <a:noFill/>
          </a:ln>
        </p:spPr>
      </p:pic>
      <p:sp>
        <p:nvSpPr>
          <p:cNvPr id="100" name="Google Shape;100;p14"/>
          <p:cNvSpPr txBox="1"/>
          <p:nvPr/>
        </p:nvSpPr>
        <p:spPr>
          <a:xfrm>
            <a:off x="495123" y="5909714"/>
            <a:ext cx="130868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400">
                <a:solidFill>
                  <a:schemeClr val="dk1"/>
                </a:solidFill>
                <a:latin typeface="Calibri"/>
                <a:ea typeface="Calibri"/>
                <a:cs typeface="Calibri"/>
                <a:sym typeface="Calibri"/>
              </a:rPr>
              <a:t>Lesson 2</a:t>
            </a:r>
            <a:endParaRPr b="1" sz="2400">
              <a:solidFill>
                <a:schemeClr val="dk1"/>
              </a:solidFill>
              <a:latin typeface="Calibri"/>
              <a:ea typeface="Calibri"/>
              <a:cs typeface="Calibri"/>
              <a:sym typeface="Calibri"/>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nvSpPr>
        <p:spPr>
          <a:xfrm>
            <a:off x="128368" y="2226711"/>
            <a:ext cx="4661746" cy="25717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dk1"/>
                </a:solidFill>
                <a:latin typeface="Calibri"/>
                <a:ea typeface="Calibri"/>
                <a:cs typeface="Calibri"/>
                <a:sym typeface="Calibri"/>
              </a:rPr>
              <a:t>Явная‌ ‌типизация‌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В‌ ‌языках‌ ‌программирования‌ ‌с‌ ‌явной‌ ‌типизацией‌ ‌типы‌ ‌переменных‌ ‌и‌ ‌возвращаемых‌ ‌значений‌ ‌функций‌ ‌нужно‌ ‌задавать.‌ ‌Это‌ ‌дольше,‌ ‌но‌ ‌так‌ ‌проще‌ ‌определять,‌ ‌что‌ ‌значат‌ ‌все‌ ‌данные,‌ ‌а‌ ‌программисту‌ ‌не‌ ‌придётся‌ ‌запоминать‌ ‌или‌ ‌записывать‌ ‌отдельно‌ ‌каждое‌ ‌значение.‌ ‌В‌ ‌языке‌ ‌С‌ ‌переменную‌ ‌нужно‌ ‌записывать‌ ‌так:‌ </a:t>
            </a:r>
            <a:r>
              <a:rPr lang="ru-RU" sz="1800">
                <a:solidFill>
                  <a:schemeClr val="dk1"/>
                </a:solidFill>
                <a:latin typeface="Calibri"/>
                <a:ea typeface="Calibri"/>
                <a:cs typeface="Calibri"/>
                <a:sym typeface="Calibri"/>
              </a:rPr>
              <a:t>‌</a:t>
            </a:r>
            <a:endParaRPr i="1" sz="1400">
              <a:solidFill>
                <a:srgbClr val="7F7F7F"/>
              </a:solidFill>
              <a:latin typeface="Calibri"/>
              <a:ea typeface="Calibri"/>
              <a:cs typeface="Calibri"/>
              <a:sym typeface="Calibri"/>
            </a:endParaRPr>
          </a:p>
        </p:txBody>
      </p:sp>
      <p:sp>
        <p:nvSpPr>
          <p:cNvPr id="213" name="Google Shape;213;p23"/>
          <p:cNvSpPr txBox="1"/>
          <p:nvPr/>
        </p:nvSpPr>
        <p:spPr>
          <a:xfrm>
            <a:off x="5281392" y="2226711"/>
            <a:ext cx="5743575" cy="240457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dk1"/>
                </a:solidFill>
                <a:latin typeface="Calibri"/>
                <a:ea typeface="Calibri"/>
                <a:cs typeface="Calibri"/>
                <a:sym typeface="Calibri"/>
              </a:rPr>
              <a:t>Неявная‌ ‌типизация‌ ‌</a:t>
            </a:r>
            <a:endParaRPr/>
          </a:p>
          <a:p>
            <a:pPr indent="0" lvl="0" marL="0" marR="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При‌ ‌неявной‌ ‌типизации‌ ‌тип‌ ‌переменной‌ ‌определяется‌ ‌интерпретатором‌ ‌или‌ ‌компилятором,‌ ‌поэтому‌ ‌записи‌ ‌в‌ ‌таких‌ ‌языках‌ ‌короче.‌ ‌Иногда‌ ‌они‌ ‌позволяют‌ ‌вручную‌ ‌указывать‌ ‌типы‌ ‌значений,‌ ‌как‌ ‌в‌ ‌Haskell‌ ‌или‌ ‌Python.‌ ‌В‌ ‌Python‌ ‌возможна‌ ‌такая‌ ‌запись,‌ ‌ведь‌ ‌язык‌ ‌сам‌ ‌определит,‌ ‌что‌ ‌это‌ ‌целое‌ ‌число:‌ ‌</a:t>
            </a:r>
            <a:endParaRPr i="1" sz="1600">
              <a:solidFill>
                <a:srgbClr val="7F7F7F"/>
              </a:solidFill>
              <a:latin typeface="Calibri"/>
              <a:ea typeface="Calibri"/>
              <a:cs typeface="Calibri"/>
              <a:sym typeface="Calibri"/>
            </a:endParaRPr>
          </a:p>
        </p:txBody>
      </p:sp>
      <p:sp>
        <p:nvSpPr>
          <p:cNvPr id="214" name="Google Shape;214;p23"/>
          <p:cNvSpPr txBox="1"/>
          <p:nvPr>
            <p:ph type="title"/>
          </p:nvPr>
        </p:nvSpPr>
        <p:spPr>
          <a:xfrm>
            <a:off x="5281394" y="961654"/>
            <a:ext cx="6211080" cy="36044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b="1" lang="ru-RU" sz="2400">
                <a:latin typeface="Arial"/>
                <a:ea typeface="Arial"/>
                <a:cs typeface="Arial"/>
                <a:sym typeface="Arial"/>
              </a:rPr>
              <a:t>Типизация языков программирования</a:t>
            </a:r>
            <a:endParaRPr/>
          </a:p>
        </p:txBody>
      </p:sp>
      <p:pic>
        <p:nvPicPr>
          <p:cNvPr id="215" name="Google Shape;215;p23"/>
          <p:cNvPicPr preferRelativeResize="0"/>
          <p:nvPr/>
        </p:nvPicPr>
        <p:blipFill rotWithShape="1">
          <a:blip r:embed="rId3">
            <a:alphaModFix/>
          </a:blip>
          <a:srcRect b="0" l="0" r="0" t="0"/>
          <a:stretch/>
        </p:blipFill>
        <p:spPr>
          <a:xfrm>
            <a:off x="208764" y="265245"/>
            <a:ext cx="1548254" cy="636593"/>
          </a:xfrm>
          <a:prstGeom prst="rect">
            <a:avLst/>
          </a:prstGeom>
          <a:noFill/>
          <a:ln>
            <a:noFill/>
          </a:ln>
        </p:spPr>
      </p:pic>
      <p:sp>
        <p:nvSpPr>
          <p:cNvPr id="216" name="Google Shape;216;p23"/>
          <p:cNvSpPr/>
          <p:nvPr/>
        </p:nvSpPr>
        <p:spPr>
          <a:xfrm flipH="1" rot="10800000">
            <a:off x="8349374" y="68550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23"/>
          <p:cNvSpPr/>
          <p:nvPr/>
        </p:nvSpPr>
        <p:spPr>
          <a:xfrm flipH="1" rot="10800000">
            <a:off x="5282324" y="68550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18" name="Google Shape;218;p23"/>
          <p:cNvSpPr/>
          <p:nvPr/>
        </p:nvSpPr>
        <p:spPr>
          <a:xfrm>
            <a:off x="128368" y="5066118"/>
            <a:ext cx="124425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ru-RU" sz="2400">
                <a:solidFill>
                  <a:srgbClr val="0F1111"/>
                </a:solidFill>
                <a:latin typeface="Arial"/>
                <a:ea typeface="Arial"/>
                <a:cs typeface="Arial"/>
                <a:sym typeface="Arial"/>
              </a:rPr>
              <a:t>int‌ ‌a‌ ‌=‌ ‌7</a:t>
            </a:r>
            <a:endParaRPr sz="2400">
              <a:solidFill>
                <a:schemeClr val="dk1"/>
              </a:solidFill>
              <a:latin typeface="Arial"/>
              <a:ea typeface="Arial"/>
              <a:cs typeface="Arial"/>
              <a:sym typeface="Arial"/>
            </a:endParaRPr>
          </a:p>
        </p:txBody>
      </p:sp>
      <p:sp>
        <p:nvSpPr>
          <p:cNvPr id="219" name="Google Shape;219;p23"/>
          <p:cNvSpPr/>
          <p:nvPr/>
        </p:nvSpPr>
        <p:spPr>
          <a:xfrm>
            <a:off x="5284559" y="5066118"/>
            <a:ext cx="81144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ru-RU" sz="2400">
                <a:solidFill>
                  <a:srgbClr val="0F1111"/>
                </a:solidFill>
                <a:latin typeface="Arial"/>
                <a:ea typeface="Arial"/>
                <a:cs typeface="Arial"/>
                <a:sym typeface="Arial"/>
              </a:rPr>
              <a:t>a‌ ‌‌=‌‌ ‌7‌‌</a:t>
            </a:r>
            <a:endParaRPr sz="2400">
              <a:solidFill>
                <a:schemeClr val="dk1"/>
              </a:solidFill>
              <a:latin typeface="Arial"/>
              <a:ea typeface="Arial"/>
              <a:cs typeface="Arial"/>
              <a:sym typeface="Aria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nvSpPr>
        <p:spPr>
          <a:xfrm>
            <a:off x="5185948" y="2607391"/>
            <a:ext cx="3320136" cy="298648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ru-RU" sz="1600">
                <a:solidFill>
                  <a:schemeClr val="dk1"/>
                </a:solidFill>
                <a:latin typeface="Calibri"/>
                <a:ea typeface="Calibri"/>
                <a:cs typeface="Calibri"/>
                <a:sym typeface="Calibri"/>
              </a:rPr>
              <a:t>Методы</a:t>
            </a:r>
            <a:r>
              <a:rPr lang="ru-RU" sz="1800">
                <a:solidFill>
                  <a:schemeClr val="dk1"/>
                </a:solidFill>
                <a:latin typeface="Calibri"/>
                <a:ea typeface="Calibri"/>
                <a:cs typeface="Calibri"/>
                <a:sym typeface="Calibri"/>
              </a:rPr>
              <a:t> </a:t>
            </a:r>
            <a:r>
              <a:rPr i="1" lang="ru-RU" sz="1600">
                <a:solidFill>
                  <a:srgbClr val="7F7F7F"/>
                </a:solidFill>
                <a:latin typeface="Calibri"/>
                <a:ea typeface="Calibri"/>
                <a:cs typeface="Calibri"/>
                <a:sym typeface="Calibri"/>
              </a:rPr>
              <a:t>- это функции, вызываемые с использованием точечной нотации. Если обратится к методу (функции, определенной в пространстве имен класса) через экземпляр, то получим специальный объект: объект привязанного метода (также называемого методом экземпляра).</a:t>
            </a:r>
            <a:endParaRPr b="1" i="1" sz="1600">
              <a:solidFill>
                <a:srgbClr val="7F7F7F"/>
              </a:solidFill>
              <a:latin typeface="Calibri"/>
              <a:ea typeface="Calibri"/>
              <a:cs typeface="Calibri"/>
              <a:sym typeface="Calibri"/>
            </a:endParaRPr>
          </a:p>
        </p:txBody>
      </p:sp>
      <p:sp>
        <p:nvSpPr>
          <p:cNvPr id="226" name="Google Shape;226;p24"/>
          <p:cNvSpPr txBox="1"/>
          <p:nvPr/>
        </p:nvSpPr>
        <p:spPr>
          <a:xfrm>
            <a:off x="836541" y="2314627"/>
            <a:ext cx="3191633" cy="123202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ru-RU" sz="1600">
                <a:solidFill>
                  <a:schemeClr val="dk1"/>
                </a:solidFill>
                <a:latin typeface="Calibri"/>
                <a:ea typeface="Calibri"/>
                <a:cs typeface="Calibri"/>
                <a:sym typeface="Calibri"/>
              </a:rPr>
              <a:t>Функция в python</a:t>
            </a:r>
            <a:r>
              <a:rPr lang="ru-RU" sz="1600">
                <a:solidFill>
                  <a:schemeClr val="dk1"/>
                </a:solidFill>
                <a:latin typeface="Calibri"/>
                <a:ea typeface="Calibri"/>
                <a:cs typeface="Calibri"/>
                <a:sym typeface="Calibri"/>
              </a:rPr>
              <a:t> </a:t>
            </a:r>
            <a:r>
              <a:rPr i="1" lang="ru-RU" sz="1600">
                <a:solidFill>
                  <a:srgbClr val="7F7F7F"/>
                </a:solidFill>
                <a:latin typeface="Calibri"/>
                <a:ea typeface="Calibri"/>
                <a:cs typeface="Calibri"/>
                <a:sym typeface="Calibri"/>
              </a:rPr>
              <a:t>- объект, принимающий аргументы и возвращающий значение. Обычно функция определяется с помощью инструкции </a:t>
            </a:r>
            <a:r>
              <a:rPr b="1" i="1" lang="ru-RU" sz="1600">
                <a:solidFill>
                  <a:schemeClr val="dk1"/>
                </a:solidFill>
                <a:latin typeface="Calibri"/>
                <a:ea typeface="Calibri"/>
                <a:cs typeface="Calibri"/>
                <a:sym typeface="Calibri"/>
              </a:rPr>
              <a:t>def</a:t>
            </a:r>
            <a:r>
              <a:rPr i="1" lang="ru-RU" sz="1600">
                <a:solidFill>
                  <a:srgbClr val="7F7F7F"/>
                </a:solidFill>
                <a:latin typeface="Calibri"/>
                <a:ea typeface="Calibri"/>
                <a:cs typeface="Calibri"/>
                <a:sym typeface="Calibri"/>
              </a:rPr>
              <a:t>.</a:t>
            </a:r>
            <a:endParaRPr i="1" sz="1600">
              <a:solidFill>
                <a:srgbClr val="7F7F7F"/>
              </a:solidFill>
              <a:latin typeface="Calibri"/>
              <a:ea typeface="Calibri"/>
              <a:cs typeface="Calibri"/>
              <a:sym typeface="Calibri"/>
            </a:endParaRPr>
          </a:p>
        </p:txBody>
      </p:sp>
      <p:sp>
        <p:nvSpPr>
          <p:cNvPr id="227" name="Google Shape;227;p24"/>
          <p:cNvSpPr/>
          <p:nvPr/>
        </p:nvSpPr>
        <p:spPr>
          <a:xfrm>
            <a:off x="233931" y="2344120"/>
            <a:ext cx="519000" cy="526543"/>
          </a:xfrm>
          <a:prstGeom prst="rect">
            <a:avLst/>
          </a:prstGeom>
          <a:noFill/>
          <a:ln cap="flat" cmpd="sng" w="19050">
            <a:solidFill>
              <a:srgbClr val="2626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lang="ru-RU" sz="1800">
                <a:solidFill>
                  <a:schemeClr val="dk1"/>
                </a:solidFill>
                <a:latin typeface="Roboto"/>
                <a:ea typeface="Roboto"/>
                <a:cs typeface="Roboto"/>
                <a:sym typeface="Roboto"/>
              </a:rPr>
              <a:t>1</a:t>
            </a:r>
            <a:endParaRPr b="1" sz="1800">
              <a:solidFill>
                <a:schemeClr val="dk1"/>
              </a:solidFill>
              <a:latin typeface="Roboto"/>
              <a:ea typeface="Roboto"/>
              <a:cs typeface="Roboto"/>
              <a:sym typeface="Roboto"/>
            </a:endParaRPr>
          </a:p>
        </p:txBody>
      </p:sp>
      <p:sp>
        <p:nvSpPr>
          <p:cNvPr id="228" name="Google Shape;228;p24"/>
          <p:cNvSpPr/>
          <p:nvPr/>
        </p:nvSpPr>
        <p:spPr>
          <a:xfrm>
            <a:off x="4632169" y="2930641"/>
            <a:ext cx="519000" cy="519000"/>
          </a:xfrm>
          <a:prstGeom prst="rect">
            <a:avLst/>
          </a:prstGeom>
          <a:noFill/>
          <a:ln cap="flat" cmpd="sng" w="19050">
            <a:solidFill>
              <a:srgbClr val="6759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lang="ru-RU" sz="1800">
                <a:solidFill>
                  <a:srgbClr val="6759FE"/>
                </a:solidFill>
                <a:latin typeface="Roboto"/>
                <a:ea typeface="Roboto"/>
                <a:cs typeface="Roboto"/>
                <a:sym typeface="Roboto"/>
              </a:rPr>
              <a:t>2</a:t>
            </a:r>
            <a:endParaRPr b="1" sz="1800">
              <a:solidFill>
                <a:srgbClr val="6759FE"/>
              </a:solidFill>
              <a:latin typeface="Roboto"/>
              <a:ea typeface="Roboto"/>
              <a:cs typeface="Roboto"/>
              <a:sym typeface="Roboto"/>
            </a:endParaRPr>
          </a:p>
        </p:txBody>
      </p:sp>
      <p:sp>
        <p:nvSpPr>
          <p:cNvPr id="229" name="Google Shape;229;p24"/>
          <p:cNvSpPr txBox="1"/>
          <p:nvPr>
            <p:ph type="title"/>
          </p:nvPr>
        </p:nvSpPr>
        <p:spPr>
          <a:xfrm>
            <a:off x="233931" y="965734"/>
            <a:ext cx="467703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ru-RU" sz="2800">
                <a:solidFill>
                  <a:schemeClr val="dk1"/>
                </a:solidFill>
                <a:latin typeface="Arial"/>
                <a:ea typeface="Arial"/>
                <a:cs typeface="Arial"/>
                <a:sym typeface="Arial"/>
              </a:rPr>
              <a:t>Чтение и изменение состояния объекта </a:t>
            </a:r>
            <a:endParaRPr b="1" sz="2800">
              <a:solidFill>
                <a:schemeClr val="dk1"/>
              </a:solidFill>
              <a:latin typeface="Arial"/>
              <a:ea typeface="Arial"/>
              <a:cs typeface="Arial"/>
              <a:sym typeface="Arial"/>
            </a:endParaRPr>
          </a:p>
        </p:txBody>
      </p:sp>
      <p:pic>
        <p:nvPicPr>
          <p:cNvPr id="230" name="Google Shape;230;p24"/>
          <p:cNvPicPr preferRelativeResize="0"/>
          <p:nvPr/>
        </p:nvPicPr>
        <p:blipFill rotWithShape="1">
          <a:blip r:embed="rId3">
            <a:alphaModFix/>
          </a:blip>
          <a:srcRect b="0" l="0" r="0" t="0"/>
          <a:stretch/>
        </p:blipFill>
        <p:spPr>
          <a:xfrm>
            <a:off x="233931" y="123248"/>
            <a:ext cx="1548254" cy="636593"/>
          </a:xfrm>
          <a:prstGeom prst="rect">
            <a:avLst/>
          </a:prstGeom>
          <a:noFill/>
          <a:ln>
            <a:noFill/>
          </a:ln>
        </p:spPr>
      </p:pic>
      <p:sp>
        <p:nvSpPr>
          <p:cNvPr id="231" name="Google Shape;231;p24"/>
          <p:cNvSpPr/>
          <p:nvPr/>
        </p:nvSpPr>
        <p:spPr>
          <a:xfrm flipH="1" rot="10800000">
            <a:off x="8819158" y="6661727"/>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24"/>
          <p:cNvSpPr/>
          <p:nvPr/>
        </p:nvSpPr>
        <p:spPr>
          <a:xfrm flipH="1" rot="10800000">
            <a:off x="5752108" y="6661727"/>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233" name="Google Shape;233;p24"/>
          <p:cNvPicPr preferRelativeResize="0"/>
          <p:nvPr/>
        </p:nvPicPr>
        <p:blipFill rotWithShape="1">
          <a:blip r:embed="rId4">
            <a:alphaModFix/>
          </a:blip>
          <a:srcRect b="0" l="0" r="0" t="0"/>
          <a:stretch/>
        </p:blipFill>
        <p:spPr>
          <a:xfrm>
            <a:off x="4028174" y="13395"/>
            <a:ext cx="5394924" cy="2879759"/>
          </a:xfrm>
          <a:prstGeom prst="rect">
            <a:avLst/>
          </a:prstGeom>
          <a:noFill/>
          <a:ln>
            <a:noFill/>
          </a:ln>
        </p:spPr>
      </p:pic>
      <p:pic>
        <p:nvPicPr>
          <p:cNvPr descr="https://i.stack.imgur.com/LxITc.png" id="234" name="Google Shape;234;p24"/>
          <p:cNvPicPr preferRelativeResize="0"/>
          <p:nvPr/>
        </p:nvPicPr>
        <p:blipFill rotWithShape="1">
          <a:blip r:embed="rId5">
            <a:alphaModFix/>
          </a:blip>
          <a:srcRect b="0" l="0" r="0" t="0"/>
          <a:stretch/>
        </p:blipFill>
        <p:spPr>
          <a:xfrm>
            <a:off x="67119" y="3766408"/>
            <a:ext cx="5035219" cy="2746423"/>
          </a:xfrm>
          <a:prstGeom prst="rect">
            <a:avLst/>
          </a:prstGeom>
          <a:noFill/>
          <a:ln>
            <a:noFill/>
          </a:ln>
        </p:spPr>
      </p:pic>
      <p:pic>
        <p:nvPicPr>
          <p:cNvPr descr="Python List Methods: What are the List Methods in Python?, Examples" id="235" name="Google Shape;235;p24"/>
          <p:cNvPicPr preferRelativeResize="0"/>
          <p:nvPr/>
        </p:nvPicPr>
        <p:blipFill rotWithShape="1">
          <a:blip r:embed="rId6">
            <a:alphaModFix/>
          </a:blip>
          <a:srcRect b="0" l="0" r="0" t="0"/>
          <a:stretch/>
        </p:blipFill>
        <p:spPr>
          <a:xfrm>
            <a:off x="8286628" y="2768008"/>
            <a:ext cx="3838253" cy="2449587"/>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1883853" y="901838"/>
            <a:ext cx="6723252" cy="83022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b="1" lang="ru-RU" sz="2400">
                <a:latin typeface="Arial"/>
                <a:ea typeface="Arial"/>
                <a:cs typeface="Arial"/>
                <a:sym typeface="Arial"/>
              </a:rPr>
              <a:t>Управление поведением с помощью условных операторов и ветвлений</a:t>
            </a:r>
            <a:endParaRPr/>
          </a:p>
        </p:txBody>
      </p:sp>
      <p:pic>
        <p:nvPicPr>
          <p:cNvPr id="242" name="Google Shape;242;p25"/>
          <p:cNvPicPr preferRelativeResize="0"/>
          <p:nvPr/>
        </p:nvPicPr>
        <p:blipFill rotWithShape="1">
          <a:blip r:embed="rId3">
            <a:alphaModFix/>
          </a:blip>
          <a:srcRect b="0" l="0" r="0" t="0"/>
          <a:stretch/>
        </p:blipFill>
        <p:spPr>
          <a:xfrm>
            <a:off x="208764" y="265245"/>
            <a:ext cx="1548254" cy="636593"/>
          </a:xfrm>
          <a:prstGeom prst="rect">
            <a:avLst/>
          </a:prstGeom>
          <a:noFill/>
          <a:ln>
            <a:noFill/>
          </a:ln>
        </p:spPr>
      </p:pic>
      <p:sp>
        <p:nvSpPr>
          <p:cNvPr id="243" name="Google Shape;243;p25"/>
          <p:cNvSpPr/>
          <p:nvPr/>
        </p:nvSpPr>
        <p:spPr>
          <a:xfrm flipH="1" rot="10800000">
            <a:off x="8349374" y="68550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25"/>
          <p:cNvSpPr/>
          <p:nvPr/>
        </p:nvSpPr>
        <p:spPr>
          <a:xfrm flipH="1" rot="10800000">
            <a:off x="5282324" y="68550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descr="Nested if-else statements flowchart" id="245" name="Google Shape;245;p25"/>
          <p:cNvPicPr preferRelativeResize="0"/>
          <p:nvPr/>
        </p:nvPicPr>
        <p:blipFill rotWithShape="1">
          <a:blip r:embed="rId4">
            <a:alphaModFix/>
          </a:blip>
          <a:srcRect b="0" l="0" r="0" t="0"/>
          <a:stretch/>
        </p:blipFill>
        <p:spPr>
          <a:xfrm>
            <a:off x="205032" y="1870388"/>
            <a:ext cx="5790865" cy="4680065"/>
          </a:xfrm>
          <a:prstGeom prst="rect">
            <a:avLst/>
          </a:prstGeom>
          <a:noFill/>
          <a:ln>
            <a:noFill/>
          </a:ln>
        </p:spPr>
      </p:pic>
      <p:sp>
        <p:nvSpPr>
          <p:cNvPr id="246" name="Google Shape;246;p25"/>
          <p:cNvSpPr/>
          <p:nvPr/>
        </p:nvSpPr>
        <p:spPr>
          <a:xfrm>
            <a:off x="5995897" y="1878420"/>
            <a:ext cx="6096000" cy="280076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ru-RU" sz="1600">
                <a:solidFill>
                  <a:srgbClr val="7F7F7F"/>
                </a:solidFill>
                <a:latin typeface="Bookman Old Style"/>
                <a:ea typeface="Bookman Old Style"/>
                <a:cs typeface="Bookman Old Style"/>
                <a:sym typeface="Bookman Old Style"/>
              </a:rPr>
              <a:t>Ход выполнения программы может быть линейным, то есть таким, когда выражения выполняются друг за другом, начиная с первого и заканчивая последним. Ни одна строка кода программы не пропускается.</a:t>
            </a:r>
            <a:endParaRPr/>
          </a:p>
          <a:p>
            <a:pPr indent="0" lvl="0" marL="0" marR="0" rtl="0" algn="l">
              <a:spcBef>
                <a:spcPts val="0"/>
              </a:spcBef>
              <a:spcAft>
                <a:spcPts val="0"/>
              </a:spcAft>
              <a:buNone/>
            </a:pPr>
            <a:r>
              <a:rPr b="0" i="1" lang="ru-RU" sz="1600">
                <a:solidFill>
                  <a:srgbClr val="7F7F7F"/>
                </a:solidFill>
                <a:latin typeface="Bookman Old Style"/>
                <a:ea typeface="Bookman Old Style"/>
                <a:cs typeface="Bookman Old Style"/>
                <a:sym typeface="Bookman Old Style"/>
              </a:rPr>
              <a:t>Однако чаще в программах бывает не так. При выполнении кода, в зависимости от тех или иных условий, некоторые его участки могут быть опущены, в то время как другие – выполнены. Иными словами, в программе может присутствовать ветвление, которое реализуется </a:t>
            </a:r>
            <a:r>
              <a:rPr b="1" i="1" lang="ru-RU" sz="1600">
                <a:solidFill>
                  <a:srgbClr val="7F7F7F"/>
                </a:solidFill>
                <a:latin typeface="Bookman Old Style"/>
                <a:ea typeface="Bookman Old Style"/>
                <a:cs typeface="Bookman Old Style"/>
                <a:sym typeface="Bookman Old Style"/>
              </a:rPr>
              <a:t>условным оператором – особой конструкцией языка программирования</a:t>
            </a:r>
            <a:r>
              <a:rPr b="0" i="1" lang="ru-RU" sz="1600">
                <a:solidFill>
                  <a:srgbClr val="7F7F7F"/>
                </a:solidFill>
                <a:latin typeface="Bookman Old Style"/>
                <a:ea typeface="Bookman Old Style"/>
                <a:cs typeface="Bookman Old Style"/>
                <a:sym typeface="Bookman Old Style"/>
              </a:rPr>
              <a:t>.</a:t>
            </a:r>
            <a:endParaRPr/>
          </a:p>
        </p:txBody>
      </p:sp>
      <p:pic>
        <p:nvPicPr>
          <p:cNvPr id="247" name="Google Shape;247;p25"/>
          <p:cNvPicPr preferRelativeResize="0"/>
          <p:nvPr/>
        </p:nvPicPr>
        <p:blipFill rotWithShape="1">
          <a:blip r:embed="rId5">
            <a:alphaModFix/>
          </a:blip>
          <a:srcRect b="0" l="0" r="0" t="0"/>
          <a:stretch/>
        </p:blipFill>
        <p:spPr>
          <a:xfrm>
            <a:off x="6096000" y="4911615"/>
            <a:ext cx="3288249" cy="1638838"/>
          </a:xfrm>
          <a:prstGeom prst="rect">
            <a:avLst/>
          </a:prstGeom>
          <a:noFill/>
          <a:ln>
            <a:noFill/>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idx="4294967295" type="title"/>
          </p:nvPr>
        </p:nvSpPr>
        <p:spPr>
          <a:xfrm>
            <a:off x="5282324" y="922789"/>
            <a:ext cx="7075122" cy="6962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ru-RU" sz="3600">
                <a:latin typeface="Calibri"/>
                <a:ea typeface="Calibri"/>
                <a:cs typeface="Calibri"/>
                <a:sym typeface="Calibri"/>
              </a:rPr>
              <a:t>Что такое структуры данных?</a:t>
            </a:r>
            <a:endParaRPr b="1" sz="3600">
              <a:solidFill>
                <a:schemeClr val="dk1"/>
              </a:solidFill>
              <a:latin typeface="Calibri"/>
              <a:ea typeface="Calibri"/>
              <a:cs typeface="Calibri"/>
              <a:sym typeface="Calibri"/>
            </a:endParaRPr>
          </a:p>
        </p:txBody>
      </p:sp>
      <p:pic>
        <p:nvPicPr>
          <p:cNvPr id="254" name="Google Shape;254;p26"/>
          <p:cNvPicPr preferRelativeResize="0"/>
          <p:nvPr/>
        </p:nvPicPr>
        <p:blipFill rotWithShape="1">
          <a:blip r:embed="rId3">
            <a:alphaModFix/>
          </a:blip>
          <a:srcRect b="0" l="0" r="0" t="0"/>
          <a:stretch/>
        </p:blipFill>
        <p:spPr>
          <a:xfrm>
            <a:off x="695325" y="685505"/>
            <a:ext cx="1548254" cy="636593"/>
          </a:xfrm>
          <a:prstGeom prst="rect">
            <a:avLst/>
          </a:prstGeom>
          <a:noFill/>
          <a:ln>
            <a:noFill/>
          </a:ln>
        </p:spPr>
      </p:pic>
      <p:sp>
        <p:nvSpPr>
          <p:cNvPr id="255" name="Google Shape;255;p26"/>
          <p:cNvSpPr/>
          <p:nvPr/>
        </p:nvSpPr>
        <p:spPr>
          <a:xfrm flipH="1" rot="10800000">
            <a:off x="8349374" y="68550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26"/>
          <p:cNvSpPr/>
          <p:nvPr/>
        </p:nvSpPr>
        <p:spPr>
          <a:xfrm flipH="1" rot="10800000">
            <a:off x="5282324" y="68550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57" name="Google Shape;257;p26"/>
          <p:cNvSpPr/>
          <p:nvPr/>
        </p:nvSpPr>
        <p:spPr>
          <a:xfrm>
            <a:off x="307596" y="1526742"/>
            <a:ext cx="5712903" cy="193899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1" sz="1200" u="none" cap="none" strike="noStrike">
              <a:solidFill>
                <a:srgbClr val="7F7F7F"/>
              </a:solidFill>
              <a:latin typeface="Bookman Old Style"/>
              <a:ea typeface="Bookman Old Style"/>
              <a:cs typeface="Bookman Old Style"/>
              <a:sym typeface="Bookman Old Style"/>
            </a:endParaRPr>
          </a:p>
          <a:p>
            <a:pPr indent="-76200" lvl="0" marL="0" marR="0" rtl="0" algn="l">
              <a:lnSpc>
                <a:spcPct val="100000"/>
              </a:lnSpc>
              <a:spcBef>
                <a:spcPts val="0"/>
              </a:spcBef>
              <a:spcAft>
                <a:spcPts val="0"/>
              </a:spcAft>
              <a:buClr>
                <a:srgbClr val="7F7F7F"/>
              </a:buClr>
              <a:buSzPts val="1200"/>
              <a:buFont typeface="Bookman Old Style"/>
              <a:buChar char="•"/>
            </a:pPr>
            <a:r>
              <a:rPr b="0" i="1" lang="ru-RU" sz="1200" u="none" cap="none" strike="noStrike">
                <a:solidFill>
                  <a:srgbClr val="7F7F7F"/>
                </a:solidFill>
                <a:latin typeface="Bookman Old Style"/>
                <a:ea typeface="Bookman Old Style"/>
                <a:cs typeface="Bookman Old Style"/>
                <a:sym typeface="Bookman Old Style"/>
              </a:rPr>
              <a:t> Структура данных - </a:t>
            </a:r>
            <a:r>
              <a:rPr b="1" i="1" lang="ru-RU" sz="1200" u="none" cap="none" strike="noStrike">
                <a:solidFill>
                  <a:srgbClr val="7F7F7F"/>
                </a:solidFill>
                <a:latin typeface="Bookman Old Style"/>
                <a:ea typeface="Bookman Old Style"/>
                <a:cs typeface="Bookman Old Style"/>
                <a:sym typeface="Bookman Old Style"/>
              </a:rPr>
              <a:t>это совокупность</a:t>
            </a:r>
            <a:r>
              <a:rPr b="0" i="1" lang="ru-RU" sz="1200" u="none" cap="none" strike="noStrike">
                <a:solidFill>
                  <a:srgbClr val="7F7F7F"/>
                </a:solidFill>
                <a:latin typeface="Bookman Old Style"/>
                <a:ea typeface="Bookman Old Style"/>
                <a:cs typeface="Bookman Old Style"/>
                <a:sym typeface="Bookman Old Style"/>
              </a:rPr>
              <a:t> компонентов </a:t>
            </a:r>
            <a:r>
              <a:rPr b="1" i="1" lang="ru-RU" sz="1200" u="none" cap="none" strike="noStrike">
                <a:solidFill>
                  <a:srgbClr val="7F7F7F"/>
                </a:solidFill>
                <a:latin typeface="Bookman Old Style"/>
                <a:ea typeface="Bookman Old Style"/>
                <a:cs typeface="Bookman Old Style"/>
                <a:sym typeface="Bookman Old Style"/>
              </a:rPr>
              <a:t>данных,</a:t>
            </a:r>
            <a:r>
              <a:rPr b="0" i="1" lang="ru-RU" sz="1200" u="none" cap="none" strike="noStrike">
                <a:solidFill>
                  <a:srgbClr val="7F7F7F"/>
                </a:solidFill>
                <a:latin typeface="Bookman Old Style"/>
                <a:ea typeface="Bookman Old Style"/>
                <a:cs typeface="Bookman Old Style"/>
                <a:sym typeface="Bookman Old Style"/>
              </a:rPr>
              <a:t> которые вместе составляют значимое целое.</a:t>
            </a:r>
            <a:endParaRPr/>
          </a:p>
          <a:p>
            <a:pPr indent="-76200" lvl="0" marL="0" marR="0" rtl="0" algn="l">
              <a:lnSpc>
                <a:spcPct val="100000"/>
              </a:lnSpc>
              <a:spcBef>
                <a:spcPts val="0"/>
              </a:spcBef>
              <a:spcAft>
                <a:spcPts val="0"/>
              </a:spcAft>
              <a:buClr>
                <a:srgbClr val="7F7F7F"/>
              </a:buClr>
              <a:buSzPts val="1200"/>
              <a:buFont typeface="Bookman Old Style"/>
              <a:buChar char="•"/>
            </a:pPr>
            <a:r>
              <a:rPr b="0" i="1" lang="ru-RU" sz="1200" u="none" cap="none" strike="noStrike">
                <a:solidFill>
                  <a:srgbClr val="7F7F7F"/>
                </a:solidFill>
                <a:latin typeface="Bookman Old Style"/>
                <a:ea typeface="Bookman Old Style"/>
                <a:cs typeface="Bookman Old Style"/>
                <a:sym typeface="Bookman Old Style"/>
              </a:rPr>
              <a:t> Структура данных - </a:t>
            </a:r>
            <a:r>
              <a:rPr b="1" i="1" lang="ru-RU" sz="1200" u="none" cap="none" strike="noStrike">
                <a:solidFill>
                  <a:srgbClr val="7F7F7F"/>
                </a:solidFill>
                <a:latin typeface="Bookman Old Style"/>
                <a:ea typeface="Bookman Old Style"/>
                <a:cs typeface="Bookman Old Style"/>
                <a:sym typeface="Bookman Old Style"/>
              </a:rPr>
              <a:t>это способ размещения данных</a:t>
            </a:r>
            <a:r>
              <a:rPr b="0" i="1" lang="ru-RU" sz="1200" u="none" cap="none" strike="noStrike">
                <a:solidFill>
                  <a:srgbClr val="7F7F7F"/>
                </a:solidFill>
                <a:latin typeface="Bookman Old Style"/>
                <a:ea typeface="Bookman Old Style"/>
                <a:cs typeface="Bookman Old Style"/>
                <a:sym typeface="Bookman Old Style"/>
              </a:rPr>
              <a:t> в памяти компьютера или другом дисковом хранилище.</a:t>
            </a:r>
            <a:endParaRPr/>
          </a:p>
          <a:p>
            <a:pPr indent="-76200" lvl="0" marL="0" marR="0" rtl="0" algn="l">
              <a:lnSpc>
                <a:spcPct val="100000"/>
              </a:lnSpc>
              <a:spcBef>
                <a:spcPts val="0"/>
              </a:spcBef>
              <a:spcAft>
                <a:spcPts val="0"/>
              </a:spcAft>
              <a:buClr>
                <a:srgbClr val="7F7F7F"/>
              </a:buClr>
              <a:buSzPts val="1200"/>
              <a:buFont typeface="Bookman Old Style"/>
              <a:buChar char="•"/>
            </a:pPr>
            <a:r>
              <a:rPr b="0" i="1" lang="ru-RU" sz="1200" u="none" cap="none" strike="noStrike">
                <a:solidFill>
                  <a:srgbClr val="7F7F7F"/>
                </a:solidFill>
                <a:latin typeface="Bookman Old Style"/>
                <a:ea typeface="Bookman Old Style"/>
                <a:cs typeface="Bookman Old Style"/>
                <a:sym typeface="Bookman Old Style"/>
              </a:rPr>
              <a:t> Структура данных - </a:t>
            </a:r>
            <a:r>
              <a:rPr b="1" i="1" lang="ru-RU" sz="1200" u="none" cap="none" strike="noStrike">
                <a:solidFill>
                  <a:srgbClr val="7F7F7F"/>
                </a:solidFill>
                <a:latin typeface="Bookman Old Style"/>
                <a:ea typeface="Bookman Old Style"/>
                <a:cs typeface="Bookman Old Style"/>
                <a:sym typeface="Bookman Old Style"/>
              </a:rPr>
              <a:t>это набор данных</a:t>
            </a:r>
            <a:r>
              <a:rPr b="0" i="1" lang="ru-RU" sz="1200" u="none" cap="none" strike="noStrike">
                <a:solidFill>
                  <a:srgbClr val="7F7F7F"/>
                </a:solidFill>
                <a:latin typeface="Bookman Old Style"/>
                <a:ea typeface="Bookman Old Style"/>
                <a:cs typeface="Bookman Old Style"/>
                <a:sym typeface="Bookman Old Style"/>
              </a:rPr>
              <a:t> , организованный таким образом, что элементы можно сохранять и извлекать с помощью некоторых фиксированных методов.</a:t>
            </a:r>
            <a:br>
              <a:rPr b="0" i="0" lang="ru-RU" sz="12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p:txBody>
      </p:sp>
      <p:sp>
        <p:nvSpPr>
          <p:cNvPr id="258" name="Google Shape;258;p26"/>
          <p:cNvSpPr/>
          <p:nvPr/>
        </p:nvSpPr>
        <p:spPr>
          <a:xfrm>
            <a:off x="5958979" y="1851949"/>
            <a:ext cx="6096000" cy="11695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ru-RU" sz="1400">
                <a:solidFill>
                  <a:srgbClr val="7F7F7F"/>
                </a:solidFill>
                <a:latin typeface="Calibri"/>
                <a:ea typeface="Calibri"/>
                <a:cs typeface="Calibri"/>
                <a:sym typeface="Calibri"/>
              </a:rPr>
              <a:t>Существует несколько общих структур данных: массивы, связанные списки, очереди, стеки, двоичные деревья, хеш-таблицы, графики и т. Д. Эти структуры данных можно классифицировать как линейные или нелинейные структуры данных в зависимости от того, как данные концептуально организованы или агрегированы. </a:t>
            </a:r>
            <a:endParaRPr i="1" sz="1400">
              <a:solidFill>
                <a:srgbClr val="7F7F7F"/>
              </a:solidFill>
              <a:latin typeface="Calibri"/>
              <a:ea typeface="Calibri"/>
              <a:cs typeface="Calibri"/>
              <a:sym typeface="Calibri"/>
            </a:endParaRPr>
          </a:p>
        </p:txBody>
      </p:sp>
      <p:sp>
        <p:nvSpPr>
          <p:cNvPr id="259" name="Google Shape;259;p26"/>
          <p:cNvSpPr/>
          <p:nvPr/>
        </p:nvSpPr>
        <p:spPr>
          <a:xfrm>
            <a:off x="220910" y="3323137"/>
            <a:ext cx="5712903"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400">
                <a:solidFill>
                  <a:srgbClr val="7F7F7F"/>
                </a:solidFill>
                <a:latin typeface="Calibri"/>
                <a:ea typeface="Calibri"/>
                <a:cs typeface="Calibri"/>
                <a:sym typeface="Calibri"/>
              </a:rPr>
              <a:t>Линейные конструкции</a:t>
            </a:r>
            <a:r>
              <a:rPr b="0" i="1" lang="ru-RU" sz="1400">
                <a:solidFill>
                  <a:srgbClr val="7F7F7F"/>
                </a:solidFill>
                <a:latin typeface="Calibri"/>
                <a:ea typeface="Calibri"/>
                <a:cs typeface="Calibri"/>
                <a:sym typeface="Calibri"/>
              </a:rPr>
              <a:t>. К этой категории относятся массив, список, очередь и стек. Каждый из них представляет собой коллекцию, в которой свои записи хранятся в линейной последовательности, и в которую записи могут быть добавлены или удалены по желанию. Они различаются ограничениями, которые они накладывают на то, как эти записи могут быть добавлены, удалены или доступны. Общие ограничения включают FIFO и LIFO.</a:t>
            </a:r>
            <a:endParaRPr i="1" sz="1400">
              <a:solidFill>
                <a:srgbClr val="7F7F7F"/>
              </a:solidFill>
              <a:latin typeface="Calibri"/>
              <a:ea typeface="Calibri"/>
              <a:cs typeface="Calibri"/>
              <a:sym typeface="Calibri"/>
            </a:endParaRPr>
          </a:p>
        </p:txBody>
      </p:sp>
      <p:sp>
        <p:nvSpPr>
          <p:cNvPr id="260" name="Google Shape;260;p26"/>
          <p:cNvSpPr/>
          <p:nvPr/>
        </p:nvSpPr>
        <p:spPr>
          <a:xfrm>
            <a:off x="5933813" y="3301046"/>
            <a:ext cx="6096000"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400">
                <a:solidFill>
                  <a:srgbClr val="7F7F7F"/>
                </a:solidFill>
                <a:latin typeface="Calibri"/>
                <a:ea typeface="Calibri"/>
                <a:cs typeface="Calibri"/>
                <a:sym typeface="Calibri"/>
              </a:rPr>
              <a:t>Нелинейные конструкции</a:t>
            </a:r>
            <a:r>
              <a:rPr b="0" i="1" lang="ru-RU" sz="1400">
                <a:solidFill>
                  <a:srgbClr val="7F7F7F"/>
                </a:solidFill>
                <a:latin typeface="Calibri"/>
                <a:ea typeface="Calibri"/>
                <a:cs typeface="Calibri"/>
                <a:sym typeface="Calibri"/>
              </a:rPr>
              <a:t> . Деревья и графы - классические нелинейные конструкции. Записи данных располагаются не в последовательности, а по разным правилам.</a:t>
            </a:r>
            <a:endParaRPr i="1" sz="1400">
              <a:solidFill>
                <a:srgbClr val="7F7F7F"/>
              </a:solidFill>
              <a:latin typeface="Calibri"/>
              <a:ea typeface="Calibri"/>
              <a:cs typeface="Calibri"/>
              <a:sym typeface="Calibri"/>
            </a:endParaRPr>
          </a:p>
        </p:txBody>
      </p:sp>
      <p:sp>
        <p:nvSpPr>
          <p:cNvPr id="261" name="Google Shape;261;p26"/>
          <p:cNvSpPr/>
          <p:nvPr/>
        </p:nvSpPr>
        <p:spPr>
          <a:xfrm>
            <a:off x="220910" y="4945666"/>
            <a:ext cx="5559105"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400">
                <a:solidFill>
                  <a:srgbClr val="7F7F7F"/>
                </a:solidFill>
                <a:latin typeface="Calibri"/>
                <a:ea typeface="Calibri"/>
                <a:cs typeface="Calibri"/>
                <a:sym typeface="Calibri"/>
              </a:rPr>
              <a:t>Массив</a:t>
            </a:r>
            <a:r>
              <a:rPr b="0" i="1" lang="ru-RU" sz="1400">
                <a:solidFill>
                  <a:srgbClr val="7F7F7F"/>
                </a:solidFill>
                <a:latin typeface="Calibri"/>
                <a:ea typeface="Calibri"/>
                <a:cs typeface="Calibri"/>
                <a:sym typeface="Calibri"/>
              </a:rPr>
              <a:t> - это структура данных на основе индекса, что означает, что на каждый элемент ссылается </a:t>
            </a:r>
            <a:r>
              <a:rPr b="0" i="1" lang="ru-RU" sz="1400" u="none" strike="noStrike">
                <a:solidFill>
                  <a:srgbClr val="7F7F7F"/>
                </a:solidFill>
                <a:latin typeface="Calibri"/>
                <a:ea typeface="Calibri"/>
                <a:cs typeface="Calibri"/>
                <a:sym typeface="Calibri"/>
              </a:rPr>
              <a:t>индекс</a:t>
            </a:r>
            <a:r>
              <a:rPr b="0" i="1" lang="ru-RU" sz="1400">
                <a:solidFill>
                  <a:srgbClr val="7F7F7F"/>
                </a:solidFill>
                <a:latin typeface="Calibri"/>
                <a:ea typeface="Calibri"/>
                <a:cs typeface="Calibri"/>
                <a:sym typeface="Calibri"/>
              </a:rPr>
              <a:t>. Массив содержит элементы того же типа данных.</a:t>
            </a:r>
            <a:endParaRPr i="1" sz="1400">
              <a:solidFill>
                <a:srgbClr val="7F7F7F"/>
              </a:solidFill>
              <a:latin typeface="Calibri"/>
              <a:ea typeface="Calibri"/>
              <a:cs typeface="Calibri"/>
              <a:sym typeface="Calibri"/>
            </a:endParaRPr>
          </a:p>
        </p:txBody>
      </p:sp>
      <p:sp>
        <p:nvSpPr>
          <p:cNvPr id="262" name="Google Shape;262;p26"/>
          <p:cNvSpPr/>
          <p:nvPr/>
        </p:nvSpPr>
        <p:spPr>
          <a:xfrm>
            <a:off x="220910" y="5721681"/>
            <a:ext cx="5559105"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400">
                <a:solidFill>
                  <a:srgbClr val="7F7F7F"/>
                </a:solidFill>
                <a:latin typeface="Calibri"/>
                <a:ea typeface="Calibri"/>
                <a:cs typeface="Calibri"/>
                <a:sym typeface="Calibri"/>
              </a:rPr>
              <a:t>Связанный список </a:t>
            </a:r>
            <a:r>
              <a:rPr b="0" i="1" lang="ru-RU" sz="1400">
                <a:solidFill>
                  <a:srgbClr val="7F7F7F"/>
                </a:solidFill>
                <a:latin typeface="Calibri"/>
                <a:ea typeface="Calibri"/>
                <a:cs typeface="Calibri"/>
                <a:sym typeface="Calibri"/>
              </a:rPr>
              <a:t>- это последовательность узлов, в которой каждый узел связан с узлом, следующим за ним. Это образует звено цепи хранения данных. Он состоит из элементов данных и ссылки на следующую запись.</a:t>
            </a:r>
            <a:endParaRPr i="1" sz="1400">
              <a:solidFill>
                <a:srgbClr val="7F7F7F"/>
              </a:solidFill>
              <a:latin typeface="Calibri"/>
              <a:ea typeface="Calibri"/>
              <a:cs typeface="Calibri"/>
              <a:sym typeface="Calibri"/>
            </a:endParaRPr>
          </a:p>
        </p:txBody>
      </p:sp>
      <p:sp>
        <p:nvSpPr>
          <p:cNvPr id="263" name="Google Shape;263;p26"/>
          <p:cNvSpPr/>
          <p:nvPr/>
        </p:nvSpPr>
        <p:spPr>
          <a:xfrm>
            <a:off x="5933813" y="4123356"/>
            <a:ext cx="6096000"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400">
                <a:solidFill>
                  <a:srgbClr val="7F7F7F"/>
                </a:solidFill>
                <a:latin typeface="Calibri"/>
                <a:ea typeface="Calibri"/>
                <a:cs typeface="Calibri"/>
                <a:sym typeface="Calibri"/>
              </a:rPr>
              <a:t>Граф</a:t>
            </a:r>
            <a:r>
              <a:rPr b="0" i="1" lang="ru-RU" sz="1400">
                <a:solidFill>
                  <a:srgbClr val="7F7F7F"/>
                </a:solidFill>
                <a:latin typeface="Calibri"/>
                <a:ea typeface="Calibri"/>
                <a:cs typeface="Calibri"/>
                <a:sym typeface="Calibri"/>
              </a:rPr>
              <a:t> содержит набор узлов и ребер. Узлы также называются вершинами. Ребра используются для соединения узлов. Узлы используются для хранения и извлечения данных.</a:t>
            </a:r>
            <a:endParaRPr i="1" sz="1400">
              <a:solidFill>
                <a:srgbClr val="7F7F7F"/>
              </a:solidFill>
              <a:latin typeface="Calibri"/>
              <a:ea typeface="Calibri"/>
              <a:cs typeface="Calibri"/>
              <a:sym typeface="Calibri"/>
            </a:endParaRPr>
          </a:p>
        </p:txBody>
      </p:sp>
      <p:sp>
        <p:nvSpPr>
          <p:cNvPr id="264" name="Google Shape;264;p26"/>
          <p:cNvSpPr/>
          <p:nvPr/>
        </p:nvSpPr>
        <p:spPr>
          <a:xfrm>
            <a:off x="5933813" y="4945666"/>
            <a:ext cx="6096000"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400">
                <a:solidFill>
                  <a:srgbClr val="7F7F7F"/>
                </a:solidFill>
                <a:latin typeface="Calibri"/>
                <a:ea typeface="Calibri"/>
                <a:cs typeface="Calibri"/>
                <a:sym typeface="Calibri"/>
              </a:rPr>
              <a:t>Суффиксное дерево </a:t>
            </a:r>
            <a:r>
              <a:rPr b="0" i="1" lang="ru-RU" sz="1400">
                <a:solidFill>
                  <a:srgbClr val="7F7F7F"/>
                </a:solidFill>
                <a:latin typeface="Calibri"/>
                <a:ea typeface="Calibri"/>
                <a:cs typeface="Calibri"/>
                <a:sym typeface="Calibri"/>
              </a:rPr>
              <a:t>- это дерево, содержащее все суффиксы данного текста. Суффиксное дерево позволяет особенно быстро реализовать многие важные строковые операции.</a:t>
            </a:r>
            <a:endParaRPr i="1" sz="1400">
              <a:solidFill>
                <a:srgbClr val="7F7F7F"/>
              </a:solidFill>
              <a:latin typeface="Calibri"/>
              <a:ea typeface="Calibri"/>
              <a:cs typeface="Calibri"/>
              <a:sym typeface="Calibri"/>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7"/>
          <p:cNvSpPr txBox="1"/>
          <p:nvPr>
            <p:ph idx="4294967295" type="title"/>
          </p:nvPr>
        </p:nvSpPr>
        <p:spPr>
          <a:xfrm>
            <a:off x="5282324" y="922789"/>
            <a:ext cx="4289515" cy="69628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ru-RU" sz="3600">
                <a:latin typeface="Calibri"/>
                <a:ea typeface="Calibri"/>
                <a:cs typeface="Calibri"/>
                <a:sym typeface="Calibri"/>
              </a:rPr>
              <a:t>Структуры данных</a:t>
            </a:r>
            <a:endParaRPr b="1" sz="3600">
              <a:solidFill>
                <a:schemeClr val="dk1"/>
              </a:solidFill>
              <a:latin typeface="Calibri"/>
              <a:ea typeface="Calibri"/>
              <a:cs typeface="Calibri"/>
              <a:sym typeface="Calibri"/>
            </a:endParaRPr>
          </a:p>
        </p:txBody>
      </p:sp>
      <p:pic>
        <p:nvPicPr>
          <p:cNvPr id="271" name="Google Shape;271;p27"/>
          <p:cNvPicPr preferRelativeResize="0"/>
          <p:nvPr/>
        </p:nvPicPr>
        <p:blipFill rotWithShape="1">
          <a:blip r:embed="rId3">
            <a:alphaModFix/>
          </a:blip>
          <a:srcRect b="0" l="0" r="0" t="0"/>
          <a:stretch/>
        </p:blipFill>
        <p:spPr>
          <a:xfrm>
            <a:off x="695325" y="685505"/>
            <a:ext cx="1548254" cy="636593"/>
          </a:xfrm>
          <a:prstGeom prst="rect">
            <a:avLst/>
          </a:prstGeom>
          <a:noFill/>
          <a:ln>
            <a:noFill/>
          </a:ln>
        </p:spPr>
      </p:pic>
      <p:sp>
        <p:nvSpPr>
          <p:cNvPr id="272" name="Google Shape;272;p27"/>
          <p:cNvSpPr/>
          <p:nvPr/>
        </p:nvSpPr>
        <p:spPr>
          <a:xfrm flipH="1" rot="10800000">
            <a:off x="8349374" y="68550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27"/>
          <p:cNvSpPr/>
          <p:nvPr/>
        </p:nvSpPr>
        <p:spPr>
          <a:xfrm flipH="1" rot="10800000">
            <a:off x="5282324" y="68550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274" name="Google Shape;274;p27"/>
          <p:cNvPicPr preferRelativeResize="0"/>
          <p:nvPr/>
        </p:nvPicPr>
        <p:blipFill rotWithShape="1">
          <a:blip r:embed="rId4">
            <a:alphaModFix/>
          </a:blip>
          <a:srcRect b="0" l="0" r="0" t="0"/>
          <a:stretch/>
        </p:blipFill>
        <p:spPr>
          <a:xfrm>
            <a:off x="464306" y="1585179"/>
            <a:ext cx="7102564" cy="5277006"/>
          </a:xfrm>
          <a:prstGeom prst="rect">
            <a:avLst/>
          </a:prstGeom>
          <a:noFill/>
          <a:ln>
            <a:noFill/>
          </a:ln>
        </p:spPr>
      </p:pic>
      <p:pic>
        <p:nvPicPr>
          <p:cNvPr id="275" name="Google Shape;275;p27"/>
          <p:cNvPicPr preferRelativeResize="0"/>
          <p:nvPr/>
        </p:nvPicPr>
        <p:blipFill rotWithShape="1">
          <a:blip r:embed="rId5">
            <a:alphaModFix/>
          </a:blip>
          <a:srcRect b="0" l="0" r="0" t="0"/>
          <a:stretch/>
        </p:blipFill>
        <p:spPr>
          <a:xfrm>
            <a:off x="7262235" y="1585179"/>
            <a:ext cx="4619207" cy="2452379"/>
          </a:xfrm>
          <a:prstGeom prst="rect">
            <a:avLst/>
          </a:prstGeom>
          <a:noFill/>
          <a:ln>
            <a:noFill/>
          </a:ln>
        </p:spPr>
      </p:pic>
      <p:pic>
        <p:nvPicPr>
          <p:cNvPr id="276" name="Google Shape;276;p27"/>
          <p:cNvPicPr preferRelativeResize="0"/>
          <p:nvPr/>
        </p:nvPicPr>
        <p:blipFill rotWithShape="1">
          <a:blip r:embed="rId6">
            <a:alphaModFix/>
          </a:blip>
          <a:srcRect b="0" l="0" r="0" t="0"/>
          <a:stretch/>
        </p:blipFill>
        <p:spPr>
          <a:xfrm>
            <a:off x="7427081" y="4154471"/>
            <a:ext cx="3390900" cy="2590800"/>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8"/>
          <p:cNvSpPr txBox="1"/>
          <p:nvPr>
            <p:ph idx="4294967295" type="title"/>
          </p:nvPr>
        </p:nvSpPr>
        <p:spPr>
          <a:xfrm>
            <a:off x="6795151" y="1208371"/>
            <a:ext cx="4289515" cy="174455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ru-RU" sz="1600">
                <a:latin typeface="Calibri"/>
                <a:ea typeface="Calibri"/>
                <a:cs typeface="Calibri"/>
                <a:sym typeface="Calibri"/>
              </a:rPr>
              <a:t>Алгоритм</a:t>
            </a:r>
            <a:r>
              <a:rPr i="1" lang="ru-RU" sz="1600">
                <a:solidFill>
                  <a:srgbClr val="7F7F7F"/>
                </a:solidFill>
                <a:latin typeface="Calibri"/>
                <a:ea typeface="Calibri"/>
                <a:cs typeface="Calibri"/>
                <a:sym typeface="Calibri"/>
              </a:rPr>
              <a:t> — это точно установленное предписание (инструкция) о выполнении в определённом порядке некоторой последовательности операций, однозначно ведущих к решению той или иной конкретной задачи. </a:t>
            </a:r>
            <a:endParaRPr b="1" i="1" sz="1600">
              <a:solidFill>
                <a:srgbClr val="7F7F7F"/>
              </a:solidFill>
              <a:latin typeface="Calibri"/>
              <a:ea typeface="Calibri"/>
              <a:cs typeface="Calibri"/>
              <a:sym typeface="Calibri"/>
            </a:endParaRPr>
          </a:p>
        </p:txBody>
      </p:sp>
      <p:pic>
        <p:nvPicPr>
          <p:cNvPr id="283" name="Google Shape;283;p28"/>
          <p:cNvPicPr preferRelativeResize="0"/>
          <p:nvPr/>
        </p:nvPicPr>
        <p:blipFill rotWithShape="1">
          <a:blip r:embed="rId3">
            <a:alphaModFix/>
          </a:blip>
          <a:srcRect b="0" l="0" r="0" t="0"/>
          <a:stretch/>
        </p:blipFill>
        <p:spPr>
          <a:xfrm>
            <a:off x="229301" y="286196"/>
            <a:ext cx="1548254" cy="636593"/>
          </a:xfrm>
          <a:prstGeom prst="rect">
            <a:avLst/>
          </a:prstGeom>
          <a:noFill/>
          <a:ln>
            <a:noFill/>
          </a:ln>
        </p:spPr>
      </p:pic>
      <p:sp>
        <p:nvSpPr>
          <p:cNvPr id="284" name="Google Shape;284;p28"/>
          <p:cNvSpPr/>
          <p:nvPr/>
        </p:nvSpPr>
        <p:spPr>
          <a:xfrm flipH="1" rot="10800000">
            <a:off x="8349374" y="68550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28"/>
          <p:cNvSpPr/>
          <p:nvPr/>
        </p:nvSpPr>
        <p:spPr>
          <a:xfrm flipH="1" rot="10800000">
            <a:off x="5282324" y="68550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descr="Изучаем популярные алгоритмы сортировки на Python" id="286" name="Google Shape;286;p28"/>
          <p:cNvPicPr preferRelativeResize="0"/>
          <p:nvPr/>
        </p:nvPicPr>
        <p:blipFill rotWithShape="1">
          <a:blip r:embed="rId4">
            <a:alphaModFix/>
          </a:blip>
          <a:srcRect b="0" l="0" r="0" t="0"/>
          <a:stretch/>
        </p:blipFill>
        <p:spPr>
          <a:xfrm>
            <a:off x="229301" y="1208371"/>
            <a:ext cx="6369638" cy="3029310"/>
          </a:xfrm>
          <a:prstGeom prst="rect">
            <a:avLst/>
          </a:prstGeom>
          <a:noFill/>
          <a:ln>
            <a:noFill/>
          </a:ln>
        </p:spPr>
      </p:pic>
      <p:sp>
        <p:nvSpPr>
          <p:cNvPr id="287" name="Google Shape;287;p28"/>
          <p:cNvSpPr/>
          <p:nvPr/>
        </p:nvSpPr>
        <p:spPr>
          <a:xfrm>
            <a:off x="6697211" y="2952923"/>
            <a:ext cx="5265488" cy="3108543"/>
          </a:xfrm>
          <a:prstGeom prst="rect">
            <a:avLst/>
          </a:prstGeom>
          <a:noFill/>
          <a:ln>
            <a:noFill/>
          </a:ln>
        </p:spPr>
        <p:txBody>
          <a:bodyPr anchorCtr="0" anchor="t" bIns="45700" lIns="91425" spcFirstLastPara="1" rIns="91425" wrap="square" tIns="45700">
            <a:noAutofit/>
          </a:bodyPr>
          <a:lstStyle/>
          <a:p>
            <a:pPr indent="-88900" lvl="0" marL="0" marR="0" rtl="0" algn="l">
              <a:spcBef>
                <a:spcPts val="0"/>
              </a:spcBef>
              <a:spcAft>
                <a:spcPts val="0"/>
              </a:spcAft>
              <a:buClr>
                <a:srgbClr val="7F7F7F"/>
              </a:buClr>
              <a:buSzPts val="1400"/>
              <a:buFont typeface="Calibri"/>
              <a:buAutoNum type="arabicPeriod"/>
            </a:pPr>
            <a:r>
              <a:rPr b="0" i="1" lang="ru-RU" sz="1400">
                <a:solidFill>
                  <a:srgbClr val="7F7F7F"/>
                </a:solidFill>
                <a:latin typeface="Calibri"/>
                <a:ea typeface="Calibri"/>
                <a:cs typeface="Calibri"/>
                <a:sym typeface="Calibri"/>
              </a:rPr>
              <a:t>Дискретность (разделённость на части) и упорядоченность. Алгоритм должен состоять из отдельных действий, которые выполняются последовательно друг за другом.</a:t>
            </a:r>
            <a:endParaRPr/>
          </a:p>
          <a:p>
            <a:pPr indent="-88900" lvl="0" marL="0" marR="0" rtl="0" algn="l">
              <a:spcBef>
                <a:spcPts val="0"/>
              </a:spcBef>
              <a:spcAft>
                <a:spcPts val="0"/>
              </a:spcAft>
              <a:buClr>
                <a:srgbClr val="7F7F7F"/>
              </a:buClr>
              <a:buSzPts val="1400"/>
              <a:buFont typeface="Calibri"/>
              <a:buAutoNum type="arabicPeriod"/>
            </a:pPr>
            <a:r>
              <a:rPr b="0" i="1" lang="ru-RU" sz="1400">
                <a:solidFill>
                  <a:srgbClr val="7F7F7F"/>
                </a:solidFill>
                <a:latin typeface="Calibri"/>
                <a:ea typeface="Calibri"/>
                <a:cs typeface="Calibri"/>
                <a:sym typeface="Calibri"/>
              </a:rPr>
              <a:t>Детерминированность (однозначная определённость). Многократное применение одного алгоритма к одному и тому же набору исходных данных всегда даёт один и тот же результат.</a:t>
            </a:r>
            <a:endParaRPr/>
          </a:p>
          <a:p>
            <a:pPr indent="-88900" lvl="0" marL="0" marR="0" rtl="0" algn="l">
              <a:spcBef>
                <a:spcPts val="0"/>
              </a:spcBef>
              <a:spcAft>
                <a:spcPts val="0"/>
              </a:spcAft>
              <a:buClr>
                <a:srgbClr val="7F7F7F"/>
              </a:buClr>
              <a:buSzPts val="1400"/>
              <a:buFont typeface="Calibri"/>
              <a:buAutoNum type="arabicPeriod"/>
            </a:pPr>
            <a:r>
              <a:rPr b="0" i="1" lang="ru-RU" sz="1400">
                <a:solidFill>
                  <a:srgbClr val="7F7F7F"/>
                </a:solidFill>
                <a:latin typeface="Calibri"/>
                <a:ea typeface="Calibri"/>
                <a:cs typeface="Calibri"/>
                <a:sym typeface="Calibri"/>
              </a:rPr>
              <a:t>Формальность. Алгоритм не должен допускать неоднозначности толкования действий для исполнителя.</a:t>
            </a:r>
            <a:endParaRPr/>
          </a:p>
          <a:p>
            <a:pPr indent="-88900" lvl="0" marL="0" marR="0" rtl="0" algn="l">
              <a:spcBef>
                <a:spcPts val="0"/>
              </a:spcBef>
              <a:spcAft>
                <a:spcPts val="0"/>
              </a:spcAft>
              <a:buClr>
                <a:srgbClr val="7F7F7F"/>
              </a:buClr>
              <a:buSzPts val="1400"/>
              <a:buFont typeface="Calibri"/>
              <a:buAutoNum type="arabicPeriod"/>
            </a:pPr>
            <a:r>
              <a:rPr b="0" i="1" lang="ru-RU" sz="1400">
                <a:solidFill>
                  <a:srgbClr val="7F7F7F"/>
                </a:solidFill>
                <a:latin typeface="Calibri"/>
                <a:ea typeface="Calibri"/>
                <a:cs typeface="Calibri"/>
                <a:sym typeface="Calibri"/>
              </a:rPr>
              <a:t>Результативность и конечность. Работа алгоритма должна завершаться за определённое число шагов, при этом задача должна быть решена.</a:t>
            </a:r>
            <a:endParaRPr/>
          </a:p>
          <a:p>
            <a:pPr indent="-88900" lvl="0" marL="0" marR="0" rtl="0" algn="l">
              <a:spcBef>
                <a:spcPts val="0"/>
              </a:spcBef>
              <a:spcAft>
                <a:spcPts val="0"/>
              </a:spcAft>
              <a:buClr>
                <a:srgbClr val="7F7F7F"/>
              </a:buClr>
              <a:buSzPts val="1400"/>
              <a:buFont typeface="Calibri"/>
              <a:buAutoNum type="arabicPeriod"/>
            </a:pPr>
            <a:r>
              <a:rPr b="0" i="1" lang="ru-RU" sz="1400">
                <a:solidFill>
                  <a:srgbClr val="7F7F7F"/>
                </a:solidFill>
                <a:latin typeface="Calibri"/>
                <a:ea typeface="Calibri"/>
                <a:cs typeface="Calibri"/>
                <a:sym typeface="Calibri"/>
              </a:rPr>
              <a:t>Массовость. Определённый алгоритм должен быть применим ко всем однотипным задачам.</a:t>
            </a:r>
            <a:endParaRPr/>
          </a:p>
        </p:txBody>
      </p:sp>
      <p:sp>
        <p:nvSpPr>
          <p:cNvPr id="288" name="Google Shape;288;p28"/>
          <p:cNvSpPr/>
          <p:nvPr/>
        </p:nvSpPr>
        <p:spPr>
          <a:xfrm>
            <a:off x="167837" y="4414355"/>
            <a:ext cx="6096000"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400">
                <a:solidFill>
                  <a:schemeClr val="dk1"/>
                </a:solidFill>
                <a:latin typeface="Calibri"/>
                <a:ea typeface="Calibri"/>
                <a:cs typeface="Calibri"/>
                <a:sym typeface="Calibri"/>
              </a:rPr>
              <a:t>Big O</a:t>
            </a:r>
            <a:r>
              <a:rPr b="0" i="1" lang="ru-RU" sz="1400">
                <a:solidFill>
                  <a:srgbClr val="7F7F7F"/>
                </a:solidFill>
                <a:latin typeface="Calibri"/>
                <a:ea typeface="Calibri"/>
                <a:cs typeface="Calibri"/>
                <a:sym typeface="Calibri"/>
              </a:rPr>
              <a:t> показывает то, как сложность алгоритма растёт с увеличением входных данных. При этом она всегда показывает худший вариант развития событий - верхнюю границу.</a:t>
            </a:r>
            <a:endParaRPr i="1" sz="1400">
              <a:solidFill>
                <a:srgbClr val="7F7F7F"/>
              </a:solidFill>
              <a:latin typeface="Calibri"/>
              <a:ea typeface="Calibri"/>
              <a:cs typeface="Calibri"/>
              <a:sym typeface="Calibri"/>
            </a:endParaRPr>
          </a:p>
        </p:txBody>
      </p:sp>
      <p:sp>
        <p:nvSpPr>
          <p:cNvPr id="289" name="Google Shape;289;p28"/>
          <p:cNvSpPr/>
          <p:nvPr/>
        </p:nvSpPr>
        <p:spPr>
          <a:xfrm>
            <a:off x="167837" y="5153019"/>
            <a:ext cx="6096000"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400">
                <a:solidFill>
                  <a:srgbClr val="7F7F7F"/>
                </a:solidFill>
                <a:latin typeface="Calibri"/>
                <a:ea typeface="Calibri"/>
                <a:cs typeface="Calibri"/>
                <a:sym typeface="Calibri"/>
              </a:rPr>
              <a:t>Линейная - O(n).</a:t>
            </a:r>
            <a:endParaRPr/>
          </a:p>
          <a:p>
            <a:pPr indent="0" lvl="0" marL="0" marR="0" rtl="0" algn="l">
              <a:spcBef>
                <a:spcPts val="0"/>
              </a:spcBef>
              <a:spcAft>
                <a:spcPts val="0"/>
              </a:spcAft>
              <a:buNone/>
            </a:pPr>
            <a:r>
              <a:rPr i="1" lang="ru-RU" sz="1400">
                <a:solidFill>
                  <a:srgbClr val="7F7F7F"/>
                </a:solidFill>
                <a:latin typeface="Calibri"/>
                <a:ea typeface="Calibri"/>
                <a:cs typeface="Calibri"/>
                <a:sym typeface="Calibri"/>
              </a:rPr>
              <a:t>Означает, что сложность алгоритма линейно растёт с увеличением входных данных. Другими словами, удвоение размера входных данных удвоит и необходимое время для выполнения алгоритма.</a:t>
            </a:r>
            <a:endParaRPr/>
          </a:p>
          <a:p>
            <a:pPr indent="0" lvl="0" marL="0" marR="0" rtl="0" algn="l">
              <a:spcBef>
                <a:spcPts val="0"/>
              </a:spcBef>
              <a:spcAft>
                <a:spcPts val="0"/>
              </a:spcAft>
              <a:buNone/>
            </a:pPr>
            <a:r>
              <a:rPr i="1" lang="ru-RU" sz="1400">
                <a:solidFill>
                  <a:srgbClr val="7F7F7F"/>
                </a:solidFill>
                <a:latin typeface="Calibri"/>
                <a:ea typeface="Calibri"/>
                <a:cs typeface="Calibri"/>
                <a:sym typeface="Calibri"/>
              </a:rPr>
              <a:t>Такие алгоритмы легко узнать по наличию цикла по каждому элементу массива.</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29"/>
          <p:cNvPicPr preferRelativeResize="0"/>
          <p:nvPr/>
        </p:nvPicPr>
        <p:blipFill rotWithShape="1">
          <a:blip r:embed="rId3">
            <a:alphaModFix/>
          </a:blip>
          <a:srcRect b="0" l="0" r="0" t="0"/>
          <a:stretch/>
        </p:blipFill>
        <p:spPr>
          <a:xfrm>
            <a:off x="229301" y="286196"/>
            <a:ext cx="1548254" cy="636593"/>
          </a:xfrm>
          <a:prstGeom prst="rect">
            <a:avLst/>
          </a:prstGeom>
          <a:noFill/>
          <a:ln>
            <a:noFill/>
          </a:ln>
        </p:spPr>
      </p:pic>
      <p:sp>
        <p:nvSpPr>
          <p:cNvPr id="296" name="Google Shape;296;p29"/>
          <p:cNvSpPr/>
          <p:nvPr/>
        </p:nvSpPr>
        <p:spPr>
          <a:xfrm flipH="1" rot="10800000">
            <a:off x="8349374" y="68550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29"/>
          <p:cNvSpPr/>
          <p:nvPr/>
        </p:nvSpPr>
        <p:spPr>
          <a:xfrm flipH="1" rot="10800000">
            <a:off x="5282324" y="68550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graphicFrame>
        <p:nvGraphicFramePr>
          <p:cNvPr id="298" name="Google Shape;298;p29"/>
          <p:cNvGraphicFramePr/>
          <p:nvPr/>
        </p:nvGraphicFramePr>
        <p:xfrm>
          <a:off x="158089" y="2195619"/>
          <a:ext cx="3000000" cy="3000000"/>
        </p:xfrm>
        <a:graphic>
          <a:graphicData uri="http://schemas.openxmlformats.org/drawingml/2006/table">
            <a:tbl>
              <a:tblPr>
                <a:noFill/>
                <a:tableStyleId>{9E3C3A91-74A4-46A1-AE37-0D2D8F184398}</a:tableStyleId>
              </a:tblPr>
              <a:tblGrid>
                <a:gridCol w="1422400"/>
                <a:gridCol w="1422400"/>
                <a:gridCol w="1422400"/>
              </a:tblGrid>
              <a:tr h="405225">
                <a:tc>
                  <a:txBody>
                    <a:bodyPr/>
                    <a:lstStyle/>
                    <a:p>
                      <a:pPr indent="0" lvl="0" marL="0" marR="0" rtl="0" algn="l">
                        <a:spcBef>
                          <a:spcPts val="0"/>
                        </a:spcBef>
                        <a:spcAft>
                          <a:spcPts val="0"/>
                        </a:spcAft>
                        <a:buNone/>
                      </a:pPr>
                      <a:r>
                        <a:rPr b="1" lang="ru-RU" sz="1100" u="none" cap="none" strike="noStrike"/>
                        <a:t>Operation</a:t>
                      </a:r>
                      <a:endParaRPr sz="1100"/>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ru-RU" sz="1100"/>
                        <a:t>Average Case</a:t>
                      </a:r>
                      <a:endParaRPr sz="1100"/>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ru-RU" sz="1100" u="none" strike="noStrike">
                          <a:solidFill>
                            <a:schemeClr val="dk1"/>
                          </a:solidFill>
                        </a:rPr>
                        <a:t>Amortized Worst Case</a:t>
                      </a:r>
                      <a:endParaRPr sz="1100">
                        <a:solidFill>
                          <a:schemeClr val="dk1"/>
                        </a:solidFill>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Copy</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Append[1]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Pop last</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Pop intermediate[2]</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Insert</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Get Item</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Set Item</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Delete Item</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Iteration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Get Slice</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O(k)</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O(k)</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Del Slice</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Set Slice</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O(k+n)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O(k+n)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Extend[1]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O(k)</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O(k)</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u="none" strike="noStrike">
                          <a:solidFill>
                            <a:schemeClr val="dk1"/>
                          </a:solidFill>
                        </a:rPr>
                        <a:t>Sort</a:t>
                      </a:r>
                      <a:endParaRPr sz="1100">
                        <a:solidFill>
                          <a:schemeClr val="dk1"/>
                        </a:solidFill>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 log 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 log 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Multiply</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O(nk)</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O(nk)</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x in s</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100"/>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min(s), max(s)</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O(n)</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100"/>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32175">
                <a:tc>
                  <a:txBody>
                    <a:bodyPr/>
                    <a:lstStyle/>
                    <a:p>
                      <a:pPr indent="0" lvl="0" marL="0" marR="0" rtl="0" algn="l">
                        <a:spcBef>
                          <a:spcPts val="0"/>
                        </a:spcBef>
                        <a:spcAft>
                          <a:spcPts val="0"/>
                        </a:spcAft>
                        <a:buNone/>
                      </a:pPr>
                      <a:r>
                        <a:rPr lang="ru-RU" sz="1100"/>
                        <a:t>Get Length</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100"/>
                        <a:t>O(1)</a:t>
                      </a:r>
                      <a:endParaRPr/>
                    </a:p>
                  </a:txBody>
                  <a:tcPr marT="28625" marB="28625" marR="57250" marL="572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bl>
          </a:graphicData>
        </a:graphic>
      </p:graphicFrame>
      <p:sp>
        <p:nvSpPr>
          <p:cNvPr id="299" name="Google Shape;299;p29"/>
          <p:cNvSpPr/>
          <p:nvPr/>
        </p:nvSpPr>
        <p:spPr>
          <a:xfrm>
            <a:off x="158089" y="1717538"/>
            <a:ext cx="46679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ru-RU" sz="1800">
                <a:solidFill>
                  <a:schemeClr val="dk1"/>
                </a:solidFill>
                <a:latin typeface="Times New Roman"/>
                <a:ea typeface="Times New Roman"/>
                <a:cs typeface="Times New Roman"/>
                <a:sym typeface="Times New Roman"/>
              </a:rPr>
              <a:t>list</a:t>
            </a:r>
            <a:endParaRPr/>
          </a:p>
        </p:txBody>
      </p:sp>
      <p:sp>
        <p:nvSpPr>
          <p:cNvPr id="300" name="Google Shape;300;p29"/>
          <p:cNvSpPr/>
          <p:nvPr/>
        </p:nvSpPr>
        <p:spPr>
          <a:xfrm>
            <a:off x="5282324" y="1717538"/>
            <a:ext cx="53091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ru-RU" sz="1800">
                <a:solidFill>
                  <a:schemeClr val="dk1"/>
                </a:solidFill>
                <a:latin typeface="Times New Roman"/>
                <a:ea typeface="Times New Roman"/>
                <a:cs typeface="Times New Roman"/>
                <a:sym typeface="Times New Roman"/>
              </a:rPr>
              <a:t>dict</a:t>
            </a:r>
            <a:endParaRPr/>
          </a:p>
        </p:txBody>
      </p:sp>
      <p:graphicFrame>
        <p:nvGraphicFramePr>
          <p:cNvPr id="301" name="Google Shape;301;p29"/>
          <p:cNvGraphicFramePr/>
          <p:nvPr/>
        </p:nvGraphicFramePr>
        <p:xfrm>
          <a:off x="5282324" y="2195619"/>
          <a:ext cx="3000000" cy="3000000"/>
        </p:xfrm>
        <a:graphic>
          <a:graphicData uri="http://schemas.openxmlformats.org/drawingml/2006/table">
            <a:tbl>
              <a:tblPr>
                <a:noFill/>
                <a:tableStyleId>{9E3C3A91-74A4-46A1-AE37-0D2D8F184398}</a:tableStyleId>
              </a:tblPr>
              <a:tblGrid>
                <a:gridCol w="1904525"/>
                <a:gridCol w="1904525"/>
                <a:gridCol w="1904525"/>
              </a:tblGrid>
              <a:tr h="228600">
                <a:tc>
                  <a:txBody>
                    <a:bodyPr/>
                    <a:lstStyle/>
                    <a:p>
                      <a:pPr indent="0" lvl="0" marL="0" marR="0" rtl="0" algn="l">
                        <a:spcBef>
                          <a:spcPts val="0"/>
                        </a:spcBef>
                        <a:spcAft>
                          <a:spcPts val="0"/>
                        </a:spcAft>
                        <a:buNone/>
                      </a:pPr>
                      <a:r>
                        <a:rPr b="1" lang="ru-RU" sz="1800"/>
                        <a:t>Operation</a:t>
                      </a:r>
                      <a:endParaRPr sz="1800"/>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ru-RU" sz="1800"/>
                        <a:t>Average Case</a:t>
                      </a:r>
                      <a:endParaRPr sz="1800"/>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ru-RU" sz="1800"/>
                        <a:t>Amortized Worst Case</a:t>
                      </a:r>
                      <a:endParaRPr sz="1800"/>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ru-RU" sz="1800"/>
                        <a:t>k in d</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O(1)</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O(n)</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ru-RU" sz="1800"/>
                        <a:t>Copy[3]</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O(n)</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O(n)</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ru-RU" sz="1800"/>
                        <a:t>Get Item</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O(1)</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O(n)</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ru-RU" sz="1800"/>
                        <a:t>Set Item[1]</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O(1)</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O(n)</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ru-RU" sz="1800"/>
                        <a:t>Delete Item</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O(1)</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O(n)</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ru-RU" sz="1800"/>
                        <a:t>Iteration[3]</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O(n)</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800"/>
                        <a:t>O(n)</a:t>
                      </a:r>
                      <a:endParaRPr/>
                    </a:p>
                  </a:txBody>
                  <a:tcPr marT="45725" marB="45725" marR="91450" marL="91450" anchor="ctr">
                    <a:lnL cap="flat" cmpd="sng" w="12700">
                      <a:solidFill>
                        <a:srgbClr val="ADB9CC"/>
                      </a:solidFill>
                      <a:prstDash val="solid"/>
                      <a:round/>
                      <a:headEnd len="sm" w="sm" type="none"/>
                      <a:tailEnd len="sm" w="sm" type="none"/>
                    </a:lnL>
                    <a:lnR cap="flat" cmpd="sng" w="12700">
                      <a:solidFill>
                        <a:srgbClr val="ADB9CC"/>
                      </a:solidFill>
                      <a:prstDash val="solid"/>
                      <a:round/>
                      <a:headEnd len="sm" w="sm" type="none"/>
                      <a:tailEnd len="sm" w="sm" type="none"/>
                    </a:lnR>
                    <a:lnT cap="flat" cmpd="sng" w="12700">
                      <a:solidFill>
                        <a:srgbClr val="ADB9CC"/>
                      </a:solidFill>
                      <a:prstDash val="solid"/>
                      <a:round/>
                      <a:headEnd len="sm" w="sm" type="none"/>
                      <a:tailEnd len="sm" w="sm" type="none"/>
                    </a:lnT>
                    <a:lnB cap="flat" cmpd="sng" w="12700">
                      <a:solidFill>
                        <a:srgbClr val="ADB9CC"/>
                      </a:solidFill>
                      <a:prstDash val="solid"/>
                      <a:round/>
                      <a:headEnd len="sm" w="sm" type="none"/>
                      <a:tailEnd len="sm" w="sm" type="none"/>
                    </a:lnB>
                    <a:solidFill>
                      <a:srgbClr val="FFFFFF"/>
                    </a:solidFill>
                  </a:tcPr>
                </a:tc>
              </a:tr>
            </a:tbl>
          </a:graphicData>
        </a:graphic>
      </p:graphicFrame>
      <p:sp>
        <p:nvSpPr>
          <p:cNvPr id="302" name="Google Shape;302;p29"/>
          <p:cNvSpPr/>
          <p:nvPr/>
        </p:nvSpPr>
        <p:spPr>
          <a:xfrm>
            <a:off x="2234324" y="836555"/>
            <a:ext cx="6096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ru-RU" sz="1800">
                <a:solidFill>
                  <a:srgbClr val="252525"/>
                </a:solidFill>
                <a:latin typeface="Constantia"/>
                <a:ea typeface="Constantia"/>
                <a:cs typeface="Constantia"/>
                <a:sym typeface="Constantia"/>
              </a:rPr>
              <a:t>На этой странице документируется временная сложность (также известная как «Большое О» или «Big O») различных операций в текущем CPython.</a:t>
            </a:r>
            <a:endParaRPr sz="1800">
              <a:solidFill>
                <a:schemeClr val="dk1"/>
              </a:solidFill>
              <a:latin typeface="Constantia"/>
              <a:ea typeface="Constantia"/>
              <a:cs typeface="Constantia"/>
              <a:sym typeface="Constantia"/>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624624" y="193155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ru-RU">
                <a:latin typeface="Arial"/>
                <a:ea typeface="Arial"/>
                <a:cs typeface="Arial"/>
                <a:sym typeface="Arial"/>
              </a:rPr>
              <a:t>Данные</a:t>
            </a:r>
            <a:r>
              <a:rPr lang="ru-RU">
                <a:latin typeface="Arial"/>
                <a:ea typeface="Arial"/>
                <a:cs typeface="Arial"/>
                <a:sym typeface="Arial"/>
              </a:rPr>
              <a:t> (англ. </a:t>
            </a:r>
            <a:r>
              <a:rPr b="1" lang="ru-RU">
                <a:latin typeface="Arial"/>
                <a:ea typeface="Arial"/>
                <a:cs typeface="Arial"/>
                <a:sym typeface="Arial"/>
              </a:rPr>
              <a:t>data</a:t>
            </a:r>
            <a:r>
              <a:rPr lang="ru-RU">
                <a:latin typeface="Arial"/>
                <a:ea typeface="Arial"/>
                <a:cs typeface="Arial"/>
                <a:sym typeface="Arial"/>
              </a:rPr>
              <a:t>)</a:t>
            </a:r>
            <a:endParaRPr b="1" sz="4100">
              <a:solidFill>
                <a:srgbClr val="262626"/>
              </a:solidFill>
              <a:latin typeface="Arial"/>
              <a:ea typeface="Arial"/>
              <a:cs typeface="Arial"/>
              <a:sym typeface="Arial"/>
            </a:endParaRPr>
          </a:p>
        </p:txBody>
      </p:sp>
      <p:sp>
        <p:nvSpPr>
          <p:cNvPr id="107" name="Google Shape;107;p15"/>
          <p:cNvSpPr/>
          <p:nvPr/>
        </p:nvSpPr>
        <p:spPr>
          <a:xfrm flipH="1" rot="10800000">
            <a:off x="695325" y="1240972"/>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108" name="Google Shape;108;p15"/>
          <p:cNvSpPr/>
          <p:nvPr/>
        </p:nvSpPr>
        <p:spPr>
          <a:xfrm flipH="1" rot="10800000">
            <a:off x="3762375" y="1240972"/>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15"/>
          <p:cNvSpPr/>
          <p:nvPr/>
        </p:nvSpPr>
        <p:spPr>
          <a:xfrm>
            <a:off x="439677" y="3262708"/>
            <a:ext cx="10943060" cy="1477328"/>
          </a:xfrm>
          <a:prstGeom prst="rect">
            <a:avLst/>
          </a:prstGeom>
          <a:solidFill>
            <a:srgbClr val="FFFFFF"/>
          </a:solidFill>
          <a:ln>
            <a:noFill/>
          </a:ln>
        </p:spPr>
        <p:txBody>
          <a:bodyPr anchorCtr="0" anchor="ctr" bIns="0" lIns="0" spcFirstLastPara="1" rIns="0" wrap="square" tIns="0">
            <a:noAutofit/>
          </a:bodyPr>
          <a:lstStyle/>
          <a:p>
            <a:pPr indent="-285750" lvl="0" marL="285750" marR="0" rtl="0" algn="l">
              <a:lnSpc>
                <a:spcPct val="100000"/>
              </a:lnSpc>
              <a:spcBef>
                <a:spcPts val="0"/>
              </a:spcBef>
              <a:spcAft>
                <a:spcPts val="0"/>
              </a:spcAft>
              <a:buClr>
                <a:srgbClr val="7F7F7F"/>
              </a:buClr>
              <a:buSzPts val="1600"/>
              <a:buFont typeface="Arial"/>
              <a:buChar char="•"/>
            </a:pPr>
            <a:r>
              <a:rPr i="1" lang="ru-RU" sz="1600">
                <a:solidFill>
                  <a:srgbClr val="7F7F7F"/>
                </a:solidFill>
                <a:latin typeface="Calibri"/>
                <a:ea typeface="Calibri"/>
                <a:cs typeface="Calibri"/>
                <a:sym typeface="Calibri"/>
              </a:rPr>
              <a:t>Э</a:t>
            </a:r>
            <a:r>
              <a:rPr b="0" i="1" lang="ru-RU" sz="1600" u="none" cap="none" strike="noStrike">
                <a:solidFill>
                  <a:srgbClr val="7F7F7F"/>
                </a:solidFill>
                <a:latin typeface="Calibri"/>
                <a:ea typeface="Calibri"/>
                <a:cs typeface="Calibri"/>
                <a:sym typeface="Calibri"/>
              </a:rPr>
              <a:t>то </a:t>
            </a:r>
            <a:r>
              <a:rPr b="0" i="1" lang="ru-RU" sz="1600" cap="none" strike="noStrike">
                <a:solidFill>
                  <a:srgbClr val="7F7F7F"/>
                </a:solidFill>
                <a:latin typeface="Calibri"/>
                <a:ea typeface="Calibri"/>
                <a:cs typeface="Calibri"/>
                <a:sym typeface="Calibri"/>
              </a:rPr>
              <a:t>информация</a:t>
            </a:r>
            <a:r>
              <a:rPr b="0" i="1" lang="ru-RU" sz="1600" u="none" cap="none" strike="noStrike">
                <a:solidFill>
                  <a:srgbClr val="7F7F7F"/>
                </a:solidFill>
                <a:latin typeface="Calibri"/>
                <a:ea typeface="Calibri"/>
                <a:cs typeface="Calibri"/>
                <a:sym typeface="Calibri"/>
              </a:rPr>
              <a:t> собранная и трансформированная для некоторых целей, обычно анализа. </a:t>
            </a:r>
            <a:endParaRPr b="0" i="1" sz="1600" u="none" cap="none" strike="noStrike">
              <a:solidFill>
                <a:srgbClr val="7F7F7F"/>
              </a:solidFill>
              <a:latin typeface="Calibri"/>
              <a:ea typeface="Calibri"/>
              <a:cs typeface="Calibri"/>
              <a:sym typeface="Calibri"/>
            </a:endParaRPr>
          </a:p>
          <a:p>
            <a:pPr indent="-285750" lvl="0" marL="285750" marR="0" rtl="0" algn="l">
              <a:lnSpc>
                <a:spcPct val="100000"/>
              </a:lnSpc>
              <a:spcBef>
                <a:spcPts val="0"/>
              </a:spcBef>
              <a:spcAft>
                <a:spcPts val="0"/>
              </a:spcAft>
              <a:buClr>
                <a:srgbClr val="7F7F7F"/>
              </a:buClr>
              <a:buSzPts val="1600"/>
              <a:buFont typeface="Arial"/>
              <a:buChar char="•"/>
            </a:pPr>
            <a:r>
              <a:rPr b="0" i="1" lang="ru-RU" sz="1600" u="none" cap="none" strike="noStrike">
                <a:solidFill>
                  <a:srgbClr val="7F7F7F"/>
                </a:solidFill>
                <a:latin typeface="Calibri"/>
                <a:ea typeface="Calibri"/>
                <a:cs typeface="Calibri"/>
                <a:sym typeface="Calibri"/>
              </a:rPr>
              <a:t>Это может быть любой символ, текст, цифры, картинки, звук или видео. </a:t>
            </a:r>
            <a:endParaRPr b="0" i="1" sz="1600" u="none" cap="none" strike="noStrike">
              <a:solidFill>
                <a:srgbClr val="7F7F7F"/>
              </a:solidFill>
              <a:latin typeface="Calibri"/>
              <a:ea typeface="Calibri"/>
              <a:cs typeface="Calibri"/>
              <a:sym typeface="Calibri"/>
            </a:endParaRPr>
          </a:p>
          <a:p>
            <a:pPr indent="-285750" lvl="0" marL="285750" marR="0" rtl="0" algn="l">
              <a:lnSpc>
                <a:spcPct val="100000"/>
              </a:lnSpc>
              <a:spcBef>
                <a:spcPts val="0"/>
              </a:spcBef>
              <a:spcAft>
                <a:spcPts val="0"/>
              </a:spcAft>
              <a:buClr>
                <a:srgbClr val="7F7F7F"/>
              </a:buClr>
              <a:buSzPts val="1600"/>
              <a:buFont typeface="Arial"/>
              <a:buChar char="•"/>
            </a:pPr>
            <a:r>
              <a:rPr b="0" i="1" lang="ru-RU" sz="1600" u="none" cap="none" strike="noStrike">
                <a:solidFill>
                  <a:srgbClr val="7F7F7F"/>
                </a:solidFill>
                <a:latin typeface="Calibri"/>
                <a:ea typeface="Calibri"/>
                <a:cs typeface="Calibri"/>
                <a:sym typeface="Calibri"/>
              </a:rPr>
              <a:t>Данные вне контекста обычно не понятны человеку или компьютеру.</a:t>
            </a:r>
            <a:endParaRPr/>
          </a:p>
          <a:p>
            <a:pPr indent="-285750" lvl="0" marL="285750" marR="0" rtl="0" algn="l">
              <a:lnSpc>
                <a:spcPct val="100000"/>
              </a:lnSpc>
              <a:spcBef>
                <a:spcPts val="0"/>
              </a:spcBef>
              <a:spcAft>
                <a:spcPts val="0"/>
              </a:spcAft>
              <a:buClr>
                <a:srgbClr val="7F7F7F"/>
              </a:buClr>
              <a:buSzPts val="1600"/>
              <a:buFont typeface="Arial"/>
              <a:buChar char="•"/>
            </a:pPr>
            <a:r>
              <a:rPr b="0" i="1" lang="ru-RU" sz="1600" u="none" cap="none" strike="noStrike">
                <a:solidFill>
                  <a:srgbClr val="7F7F7F"/>
                </a:solidFill>
                <a:latin typeface="Calibri"/>
                <a:ea typeface="Calibri"/>
                <a:cs typeface="Calibri"/>
                <a:sym typeface="Calibri"/>
              </a:rPr>
              <a:t>Внутри хранилища компьютера, данные представляют собой набор чисел, представленных в виде байтов, </a:t>
            </a:r>
            <a:endParaRPr b="0" i="1" sz="16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None/>
            </a:pPr>
            <a:r>
              <a:rPr i="1" lang="ru-RU" sz="1600">
                <a:solidFill>
                  <a:srgbClr val="7F7F7F"/>
                </a:solidFill>
                <a:latin typeface="Calibri"/>
                <a:ea typeface="Calibri"/>
                <a:cs typeface="Calibri"/>
                <a:sym typeface="Calibri"/>
              </a:rPr>
              <a:t>       </a:t>
            </a:r>
            <a:r>
              <a:rPr b="0" i="1" lang="ru-RU" sz="1600" u="none" cap="none" strike="noStrike">
                <a:solidFill>
                  <a:srgbClr val="7F7F7F"/>
                </a:solidFill>
                <a:latin typeface="Calibri"/>
                <a:ea typeface="Calibri"/>
                <a:cs typeface="Calibri"/>
                <a:sym typeface="Calibri"/>
              </a:rPr>
              <a:t>которые в свою очередь состоят из битов, имеющих значение один или ноль. </a:t>
            </a:r>
            <a:endParaRPr b="0" i="1" sz="1600" u="none" cap="none" strike="noStrike">
              <a:solidFill>
                <a:srgbClr val="7F7F7F"/>
              </a:solidFill>
              <a:latin typeface="Calibri"/>
              <a:ea typeface="Calibri"/>
              <a:cs typeface="Calibri"/>
              <a:sym typeface="Calibri"/>
            </a:endParaRPr>
          </a:p>
          <a:p>
            <a:pPr indent="-285750" lvl="0" marL="285750" marR="0" rtl="0" algn="l">
              <a:lnSpc>
                <a:spcPct val="100000"/>
              </a:lnSpc>
              <a:spcBef>
                <a:spcPts val="0"/>
              </a:spcBef>
              <a:spcAft>
                <a:spcPts val="0"/>
              </a:spcAft>
              <a:buClr>
                <a:srgbClr val="7F7F7F"/>
              </a:buClr>
              <a:buSzPts val="1600"/>
              <a:buFont typeface="Arial"/>
              <a:buChar char="•"/>
            </a:pPr>
            <a:r>
              <a:rPr b="0" i="1" lang="ru-RU" sz="1600" u="none" cap="none" strike="noStrike">
                <a:solidFill>
                  <a:srgbClr val="7F7F7F"/>
                </a:solidFill>
                <a:latin typeface="Calibri"/>
                <a:ea typeface="Calibri"/>
                <a:cs typeface="Calibri"/>
                <a:sym typeface="Calibri"/>
              </a:rPr>
              <a:t>Данные обрабатываются процессором, использующим логические операции для получения новых данных из исходных</a:t>
            </a:r>
            <a:r>
              <a:rPr b="0" i="0" lang="ru-RU" sz="1400" u="none" cap="none" strike="noStrike">
                <a:solidFill>
                  <a:srgbClr val="444444"/>
                </a:solidFill>
                <a:latin typeface="Calibri"/>
                <a:ea typeface="Calibri"/>
                <a:cs typeface="Calibri"/>
                <a:sym typeface="Calibri"/>
              </a:rPr>
              <a:t>.</a:t>
            </a:r>
            <a:endParaRPr b="0" i="0" sz="1400" u="none" cap="none" strike="noStrike">
              <a:solidFill>
                <a:schemeClr val="dk1"/>
              </a:solidFill>
              <a:latin typeface="Calibri"/>
              <a:ea typeface="Calibri"/>
              <a:cs typeface="Calibri"/>
              <a:sym typeface="Calibri"/>
            </a:endParaRPr>
          </a:p>
        </p:txBody>
      </p:sp>
      <p:sp>
        <p:nvSpPr>
          <p:cNvPr id="110" name="Google Shape;110;p15"/>
          <p:cNvSpPr/>
          <p:nvPr/>
        </p:nvSpPr>
        <p:spPr>
          <a:xfrm>
            <a:off x="439677" y="4997309"/>
            <a:ext cx="60960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ru-RU" sz="1800">
                <a:solidFill>
                  <a:srgbClr val="444444"/>
                </a:solidFill>
                <a:latin typeface="Constantia"/>
                <a:ea typeface="Constantia"/>
                <a:cs typeface="Constantia"/>
                <a:sym typeface="Constantia"/>
              </a:rPr>
              <a:t>Информация</a:t>
            </a:r>
            <a:r>
              <a:rPr b="0" i="0" lang="ru-RU" sz="1800">
                <a:solidFill>
                  <a:srgbClr val="444444"/>
                </a:solidFill>
                <a:latin typeface="Constantia"/>
                <a:ea typeface="Constantia"/>
                <a:cs typeface="Constantia"/>
                <a:sym typeface="Constantia"/>
              </a:rPr>
              <a:t> (англ. </a:t>
            </a:r>
            <a:r>
              <a:rPr b="1" i="0" lang="ru-RU" sz="1800">
                <a:solidFill>
                  <a:srgbClr val="444444"/>
                </a:solidFill>
                <a:latin typeface="Constantia"/>
                <a:ea typeface="Constantia"/>
                <a:cs typeface="Constantia"/>
                <a:sym typeface="Constantia"/>
              </a:rPr>
              <a:t>info</a:t>
            </a:r>
            <a:r>
              <a:rPr b="0" i="0" lang="ru-RU" sz="1800">
                <a:solidFill>
                  <a:srgbClr val="444444"/>
                </a:solidFill>
                <a:latin typeface="Constantia"/>
                <a:ea typeface="Constantia"/>
                <a:cs typeface="Constantia"/>
                <a:sym typeface="Constantia"/>
              </a:rPr>
              <a:t>, </a:t>
            </a:r>
            <a:r>
              <a:rPr b="1" i="0" lang="ru-RU" sz="1800">
                <a:solidFill>
                  <a:srgbClr val="444444"/>
                </a:solidFill>
                <a:latin typeface="Constantia"/>
                <a:ea typeface="Constantia"/>
                <a:cs typeface="Constantia"/>
                <a:sym typeface="Constantia"/>
              </a:rPr>
              <a:t>information</a:t>
            </a:r>
            <a:r>
              <a:rPr b="0" i="0" lang="ru-RU" sz="1800">
                <a:solidFill>
                  <a:srgbClr val="444444"/>
                </a:solidFill>
                <a:latin typeface="Constantia"/>
                <a:ea typeface="Constantia"/>
                <a:cs typeface="Constantia"/>
                <a:sym typeface="Constantia"/>
              </a:rPr>
              <a:t>) – это термин, представляющий собой текст (или сведения в другом виде), являющиеся информативными для человека или подходящие для обработки компьютером.</a:t>
            </a:r>
            <a:endParaRPr sz="1800">
              <a:solidFill>
                <a:schemeClr val="dk1"/>
              </a:solidFill>
              <a:latin typeface="Constantia"/>
              <a:ea typeface="Constantia"/>
              <a:cs typeface="Constantia"/>
              <a:sym typeface="Constantia"/>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idx="4294967295" type="title"/>
          </p:nvPr>
        </p:nvSpPr>
        <p:spPr>
          <a:xfrm>
            <a:off x="617583" y="1612561"/>
            <a:ext cx="8189913"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ru-RU" sz="3600">
                <a:solidFill>
                  <a:schemeClr val="dk1"/>
                </a:solidFill>
                <a:latin typeface="Arial"/>
                <a:ea typeface="Arial"/>
                <a:cs typeface="Arial"/>
                <a:sym typeface="Arial"/>
              </a:rPr>
              <a:t>Типы данных Python</a:t>
            </a:r>
            <a:endParaRPr b="1" sz="3600">
              <a:solidFill>
                <a:schemeClr val="dk1"/>
              </a:solidFill>
              <a:latin typeface="Arial"/>
              <a:ea typeface="Arial"/>
              <a:cs typeface="Arial"/>
              <a:sym typeface="Arial"/>
            </a:endParaRPr>
          </a:p>
        </p:txBody>
      </p:sp>
      <p:pic>
        <p:nvPicPr>
          <p:cNvPr id="117" name="Google Shape;117;p16"/>
          <p:cNvPicPr preferRelativeResize="0"/>
          <p:nvPr/>
        </p:nvPicPr>
        <p:blipFill rotWithShape="1">
          <a:blip r:embed="rId3">
            <a:alphaModFix/>
          </a:blip>
          <a:srcRect b="0" l="0" r="0" t="0"/>
          <a:stretch/>
        </p:blipFill>
        <p:spPr>
          <a:xfrm>
            <a:off x="695325" y="685505"/>
            <a:ext cx="1548254" cy="636593"/>
          </a:xfrm>
          <a:prstGeom prst="rect">
            <a:avLst/>
          </a:prstGeom>
          <a:noFill/>
          <a:ln>
            <a:noFill/>
          </a:ln>
        </p:spPr>
      </p:pic>
      <p:sp>
        <p:nvSpPr>
          <p:cNvPr id="118" name="Google Shape;118;p16"/>
          <p:cNvSpPr/>
          <p:nvPr/>
        </p:nvSpPr>
        <p:spPr>
          <a:xfrm flipH="1" rot="10800000">
            <a:off x="8349374" y="68550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6"/>
          <p:cNvSpPr/>
          <p:nvPr/>
        </p:nvSpPr>
        <p:spPr>
          <a:xfrm flipH="1" rot="10800000">
            <a:off x="5282324" y="68550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20" name="Google Shape;120;p16"/>
          <p:cNvPicPr preferRelativeResize="0"/>
          <p:nvPr/>
        </p:nvPicPr>
        <p:blipFill rotWithShape="1">
          <a:blip r:embed="rId4">
            <a:alphaModFix/>
          </a:blip>
          <a:srcRect b="0" l="0" r="0" t="0"/>
          <a:stretch/>
        </p:blipFill>
        <p:spPr>
          <a:xfrm>
            <a:off x="1023" y="2532267"/>
            <a:ext cx="6803471" cy="3805880"/>
          </a:xfrm>
          <a:prstGeom prst="rect">
            <a:avLst/>
          </a:prstGeom>
          <a:noFill/>
          <a:ln>
            <a:noFill/>
          </a:ln>
        </p:spPr>
      </p:pic>
      <p:pic>
        <p:nvPicPr>
          <p:cNvPr id="121" name="Google Shape;121;p16"/>
          <p:cNvPicPr preferRelativeResize="0"/>
          <p:nvPr/>
        </p:nvPicPr>
        <p:blipFill rotWithShape="1">
          <a:blip r:embed="rId5">
            <a:alphaModFix/>
          </a:blip>
          <a:srcRect b="0" l="0" r="0" t="0"/>
          <a:stretch/>
        </p:blipFill>
        <p:spPr>
          <a:xfrm>
            <a:off x="6853874" y="776861"/>
            <a:ext cx="4820181" cy="2679995"/>
          </a:xfrm>
          <a:prstGeom prst="rect">
            <a:avLst/>
          </a:prstGeom>
          <a:noFill/>
          <a:ln>
            <a:noFill/>
          </a:ln>
        </p:spPr>
      </p:pic>
      <p:pic>
        <p:nvPicPr>
          <p:cNvPr descr="https://qph.cf2.quoracdn.net/main-qimg-de9aa7a63ed44a18cf7f6d4d3d24ebfa" id="122" name="Google Shape;122;p16"/>
          <p:cNvPicPr preferRelativeResize="0"/>
          <p:nvPr/>
        </p:nvPicPr>
        <p:blipFill rotWithShape="1">
          <a:blip r:embed="rId6">
            <a:alphaModFix/>
          </a:blip>
          <a:srcRect b="0" l="0" r="0" t="0"/>
          <a:stretch/>
        </p:blipFill>
        <p:spPr>
          <a:xfrm>
            <a:off x="7616929" y="3429000"/>
            <a:ext cx="3119437" cy="3428999"/>
          </a:xfrm>
          <a:prstGeom prst="rect">
            <a:avLst/>
          </a:prstGeom>
          <a:noFill/>
          <a:ln>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225306" y="521074"/>
            <a:ext cx="8229600" cy="887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ru-RU" sz="4100">
                <a:solidFill>
                  <a:srgbClr val="262626"/>
                </a:solidFill>
                <a:latin typeface="Arial"/>
                <a:ea typeface="Arial"/>
                <a:cs typeface="Arial"/>
                <a:sym typeface="Arial"/>
              </a:rPr>
              <a:t>Операторы и операнды</a:t>
            </a:r>
            <a:endParaRPr b="1" sz="4100">
              <a:solidFill>
                <a:srgbClr val="262626"/>
              </a:solidFill>
              <a:latin typeface="Arial"/>
              <a:ea typeface="Arial"/>
              <a:cs typeface="Arial"/>
              <a:sym typeface="Arial"/>
            </a:endParaRPr>
          </a:p>
        </p:txBody>
      </p:sp>
      <p:sp>
        <p:nvSpPr>
          <p:cNvPr id="129" name="Google Shape;129;p17"/>
          <p:cNvSpPr/>
          <p:nvPr/>
        </p:nvSpPr>
        <p:spPr>
          <a:xfrm flipH="1" rot="10800000">
            <a:off x="225306" y="249660"/>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130" name="Google Shape;130;p17"/>
          <p:cNvSpPr/>
          <p:nvPr/>
        </p:nvSpPr>
        <p:spPr>
          <a:xfrm flipH="1" rot="10800000">
            <a:off x="3292356" y="249660"/>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Python Operators from Scratch!!! — A Beginner's Guide | by Tanu N Prabhu |  Towards Data Science" id="131" name="Google Shape;131;p17"/>
          <p:cNvPicPr preferRelativeResize="0"/>
          <p:nvPr/>
        </p:nvPicPr>
        <p:blipFill rotWithShape="1">
          <a:blip r:embed="rId3">
            <a:alphaModFix/>
          </a:blip>
          <a:srcRect b="0" l="0" r="0" t="0"/>
          <a:stretch/>
        </p:blipFill>
        <p:spPr>
          <a:xfrm>
            <a:off x="214863" y="1512605"/>
            <a:ext cx="6331501" cy="4824321"/>
          </a:xfrm>
          <a:prstGeom prst="rect">
            <a:avLst/>
          </a:prstGeom>
          <a:noFill/>
          <a:ln>
            <a:noFill/>
          </a:ln>
        </p:spPr>
      </p:pic>
      <p:pic>
        <p:nvPicPr>
          <p:cNvPr descr="Python Tutorials: Relational/ Comparison Operators In Python -  DevOpsSchool.com" id="132" name="Google Shape;132;p17"/>
          <p:cNvPicPr preferRelativeResize="0"/>
          <p:nvPr/>
        </p:nvPicPr>
        <p:blipFill rotWithShape="1">
          <a:blip r:embed="rId4">
            <a:alphaModFix/>
          </a:blip>
          <a:srcRect b="0" l="0" r="0" t="0"/>
          <a:stretch/>
        </p:blipFill>
        <p:spPr>
          <a:xfrm>
            <a:off x="6556807" y="1512605"/>
            <a:ext cx="5635193" cy="2047572"/>
          </a:xfrm>
          <a:prstGeom prst="rect">
            <a:avLst/>
          </a:prstGeom>
          <a:noFill/>
          <a:ln>
            <a:noFill/>
          </a:ln>
        </p:spPr>
      </p:pic>
      <p:sp>
        <p:nvSpPr>
          <p:cNvPr id="133" name="Google Shape;133;p17"/>
          <p:cNvSpPr/>
          <p:nvPr/>
        </p:nvSpPr>
        <p:spPr>
          <a:xfrm>
            <a:off x="6664238" y="3429000"/>
            <a:ext cx="5420330"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800">
                <a:solidFill>
                  <a:srgbClr val="595959"/>
                </a:solidFill>
                <a:latin typeface="Arial"/>
                <a:ea typeface="Arial"/>
                <a:cs typeface="Arial"/>
                <a:sym typeface="Arial"/>
              </a:rPr>
              <a:t>Оператор</a:t>
            </a:r>
            <a:r>
              <a:rPr b="0" i="1" lang="ru-RU" sz="1800">
                <a:solidFill>
                  <a:srgbClr val="595959"/>
                </a:solidFill>
                <a:latin typeface="Arial"/>
                <a:ea typeface="Arial"/>
                <a:cs typeface="Arial"/>
                <a:sym typeface="Arial"/>
              </a:rPr>
              <a:t> - это элемент программного кода, который описывает то или иное действие в выражении (операцию). В большинстве языков программирования высокого уровня оператор - это символ, благодаря которому могут производиться различные виды вычислений, сравнений или присваиваний с участием одного или нескольких значений.</a:t>
            </a:r>
            <a:endParaRPr i="1" sz="1800">
              <a:solidFill>
                <a:srgbClr val="595959"/>
              </a:solidFill>
              <a:latin typeface="Arial"/>
              <a:ea typeface="Arial"/>
              <a:cs typeface="Arial"/>
              <a:sym typeface="Arial"/>
            </a:endParaRPr>
          </a:p>
        </p:txBody>
      </p:sp>
      <p:sp>
        <p:nvSpPr>
          <p:cNvPr id="134" name="Google Shape;134;p17"/>
          <p:cNvSpPr/>
          <p:nvPr/>
        </p:nvSpPr>
        <p:spPr>
          <a:xfrm>
            <a:off x="6664238" y="5690595"/>
            <a:ext cx="5312899"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ru-RU" sz="1800">
                <a:solidFill>
                  <a:srgbClr val="595959"/>
                </a:solidFill>
                <a:latin typeface="Arial"/>
                <a:ea typeface="Arial"/>
                <a:cs typeface="Arial"/>
                <a:sym typeface="Arial"/>
              </a:rPr>
              <a:t>Операнд</a:t>
            </a:r>
            <a:r>
              <a:rPr b="0" i="0" lang="ru-RU" sz="1800">
                <a:solidFill>
                  <a:srgbClr val="595959"/>
                </a:solidFill>
                <a:latin typeface="Arial"/>
                <a:ea typeface="Arial"/>
                <a:cs typeface="Arial"/>
                <a:sym typeface="Arial"/>
              </a:rPr>
              <a:t> - это значение, переменная или выражение, которое расположено слева или справа от оператора.</a:t>
            </a:r>
            <a:endParaRPr sz="1800">
              <a:solidFill>
                <a:srgbClr val="595959"/>
              </a:solidFill>
              <a:latin typeface="Arial"/>
              <a:ea typeface="Arial"/>
              <a:cs typeface="Arial"/>
              <a:sym typeface="Aria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C7E7"/>
        </a:solidFill>
      </p:bgPr>
    </p:bg>
    <p:spTree>
      <p:nvGrpSpPr>
        <p:cNvPr id="139" name="Shape 139"/>
        <p:cNvGrpSpPr/>
        <p:nvPr/>
      </p:nvGrpSpPr>
      <p:grpSpPr>
        <a:xfrm>
          <a:off x="0" y="0"/>
          <a:ext cx="0" cy="0"/>
          <a:chOff x="0" y="0"/>
          <a:chExt cx="0" cy="0"/>
        </a:xfrm>
      </p:grpSpPr>
      <p:sp>
        <p:nvSpPr>
          <p:cNvPr id="140" name="Google Shape;140;p18"/>
          <p:cNvSpPr txBox="1"/>
          <p:nvPr>
            <p:ph type="title"/>
          </p:nvPr>
        </p:nvSpPr>
        <p:spPr>
          <a:xfrm>
            <a:off x="5568354" y="296967"/>
            <a:ext cx="4585296" cy="6923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ru-RU" sz="2000">
                <a:latin typeface="Arial"/>
                <a:ea typeface="Arial"/>
                <a:cs typeface="Arial"/>
                <a:sym typeface="Arial"/>
              </a:rPr>
              <a:t>Изменяемые и неизменяемые типы данных Python</a:t>
            </a:r>
            <a:endParaRPr b="1" sz="2000">
              <a:latin typeface="Arial"/>
              <a:ea typeface="Arial"/>
              <a:cs typeface="Arial"/>
              <a:sym typeface="Arial"/>
            </a:endParaRPr>
          </a:p>
        </p:txBody>
      </p:sp>
      <p:sp>
        <p:nvSpPr>
          <p:cNvPr id="141" name="Google Shape;141;p18"/>
          <p:cNvSpPr/>
          <p:nvPr/>
        </p:nvSpPr>
        <p:spPr>
          <a:xfrm flipH="1" rot="10800000">
            <a:off x="8912207" y="140739"/>
            <a:ext cx="3143100" cy="42300"/>
          </a:xfrm>
          <a:prstGeom prst="rect">
            <a:avLst/>
          </a:prstGeom>
          <a:solidFill>
            <a:srgbClr val="8DA9DB"/>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18"/>
          <p:cNvSpPr/>
          <p:nvPr/>
        </p:nvSpPr>
        <p:spPr>
          <a:xfrm flipH="1" rot="10800000">
            <a:off x="5769107" y="143694"/>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43" name="Google Shape;143;p18"/>
          <p:cNvPicPr preferRelativeResize="0"/>
          <p:nvPr/>
        </p:nvPicPr>
        <p:blipFill rotWithShape="1">
          <a:blip r:embed="rId3">
            <a:alphaModFix/>
          </a:blip>
          <a:srcRect b="0" l="0" r="0" t="0"/>
          <a:stretch/>
        </p:blipFill>
        <p:spPr>
          <a:xfrm>
            <a:off x="108118" y="311694"/>
            <a:ext cx="1548254" cy="636593"/>
          </a:xfrm>
          <a:prstGeom prst="rect">
            <a:avLst/>
          </a:prstGeom>
          <a:noFill/>
          <a:ln>
            <a:noFill/>
          </a:ln>
          <a:effectLst>
            <a:outerShdw blurRad="38100" sx="99000" rotWithShape="0" algn="tl" dir="4620000" dist="63500" sy="99000">
              <a:srgbClr val="000000">
                <a:alpha val="89803"/>
              </a:srgbClr>
            </a:outerShdw>
          </a:effectLst>
        </p:spPr>
      </p:pic>
      <p:sp>
        <p:nvSpPr>
          <p:cNvPr descr="https://avatars.dzeninfra.ru/get-zen_doc/3946659/pub_5f397d53370f10398a9ee7a9_5f3989dd33d1ab214de0dfdf/scale_2400" id="144" name="Google Shape;144;p18"/>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5" name="Google Shape;145;p18"/>
          <p:cNvPicPr preferRelativeResize="0"/>
          <p:nvPr/>
        </p:nvPicPr>
        <p:blipFill rotWithShape="1">
          <a:blip r:embed="rId4">
            <a:alphaModFix/>
          </a:blip>
          <a:srcRect b="0" l="0" r="0" t="0"/>
          <a:stretch/>
        </p:blipFill>
        <p:spPr>
          <a:xfrm>
            <a:off x="108118" y="1331207"/>
            <a:ext cx="5334000" cy="2619375"/>
          </a:xfrm>
          <a:prstGeom prst="rect">
            <a:avLst/>
          </a:prstGeom>
          <a:noFill/>
          <a:ln>
            <a:noFill/>
          </a:ln>
        </p:spPr>
      </p:pic>
      <p:pic>
        <p:nvPicPr>
          <p:cNvPr id="146" name="Google Shape;146;p18"/>
          <p:cNvPicPr preferRelativeResize="0"/>
          <p:nvPr/>
        </p:nvPicPr>
        <p:blipFill rotWithShape="1">
          <a:blip r:embed="rId5">
            <a:alphaModFix/>
          </a:blip>
          <a:srcRect b="0" l="0" r="0" t="0"/>
          <a:stretch/>
        </p:blipFill>
        <p:spPr>
          <a:xfrm>
            <a:off x="108118" y="4433386"/>
            <a:ext cx="4333875" cy="1971675"/>
          </a:xfrm>
          <a:prstGeom prst="rect">
            <a:avLst/>
          </a:prstGeom>
          <a:noFill/>
          <a:ln>
            <a:noFill/>
          </a:ln>
        </p:spPr>
      </p:pic>
      <p:pic>
        <p:nvPicPr>
          <p:cNvPr id="147" name="Google Shape;147;p18"/>
          <p:cNvPicPr preferRelativeResize="0"/>
          <p:nvPr/>
        </p:nvPicPr>
        <p:blipFill rotWithShape="1">
          <a:blip r:embed="rId6">
            <a:alphaModFix/>
          </a:blip>
          <a:srcRect b="0" l="0" r="0" t="0"/>
          <a:stretch/>
        </p:blipFill>
        <p:spPr>
          <a:xfrm>
            <a:off x="5034954" y="4433386"/>
            <a:ext cx="6629400" cy="2390775"/>
          </a:xfrm>
          <a:prstGeom prst="rect">
            <a:avLst/>
          </a:prstGeom>
          <a:noFill/>
          <a:ln>
            <a:noFill/>
          </a:ln>
        </p:spPr>
      </p:pic>
      <p:sp>
        <p:nvSpPr>
          <p:cNvPr id="148" name="Google Shape;148;p18"/>
          <p:cNvSpPr/>
          <p:nvPr/>
        </p:nvSpPr>
        <p:spPr>
          <a:xfrm>
            <a:off x="5568354" y="2445800"/>
            <a:ext cx="6096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ru-RU" sz="1800">
                <a:solidFill>
                  <a:srgbClr val="444444"/>
                </a:solidFill>
                <a:latin typeface="Bookman Old Style"/>
                <a:ea typeface="Bookman Old Style"/>
                <a:cs typeface="Bookman Old Style"/>
                <a:sym typeface="Bookman Old Style"/>
              </a:rPr>
              <a:t>К </a:t>
            </a:r>
            <a:r>
              <a:rPr b="1" i="0" lang="ru-RU" sz="1800">
                <a:solidFill>
                  <a:srgbClr val="444444"/>
                </a:solidFill>
                <a:latin typeface="Bookman Old Style"/>
                <a:ea typeface="Bookman Old Style"/>
                <a:cs typeface="Bookman Old Style"/>
                <a:sym typeface="Bookman Old Style"/>
              </a:rPr>
              <a:t>неизменяемым</a:t>
            </a:r>
            <a:r>
              <a:rPr b="0" i="0" lang="ru-RU" sz="1800">
                <a:solidFill>
                  <a:srgbClr val="444444"/>
                </a:solidFill>
                <a:latin typeface="Bookman Old Style"/>
                <a:ea typeface="Bookman Old Style"/>
                <a:cs typeface="Bookman Old Style"/>
                <a:sym typeface="Bookman Old Style"/>
              </a:rPr>
              <a:t> (</a:t>
            </a:r>
            <a:r>
              <a:rPr b="0" i="1" lang="ru-RU" sz="1800">
                <a:solidFill>
                  <a:srgbClr val="444444"/>
                </a:solidFill>
                <a:latin typeface="Bookman Old Style"/>
                <a:ea typeface="Bookman Old Style"/>
                <a:cs typeface="Bookman Old Style"/>
                <a:sym typeface="Bookman Old Style"/>
              </a:rPr>
              <a:t>immutable</a:t>
            </a:r>
            <a:r>
              <a:rPr b="0" i="0" lang="ru-RU" sz="1800">
                <a:solidFill>
                  <a:srgbClr val="444444"/>
                </a:solidFill>
                <a:latin typeface="Bookman Old Style"/>
                <a:ea typeface="Bookman Old Style"/>
                <a:cs typeface="Bookman Old Style"/>
                <a:sym typeface="Bookman Old Style"/>
              </a:rPr>
              <a:t>) типам относятся: целые числа (</a:t>
            </a:r>
            <a:r>
              <a:rPr b="0" i="1" lang="ru-RU" sz="1800">
                <a:solidFill>
                  <a:srgbClr val="444444"/>
                </a:solidFill>
                <a:latin typeface="Bookman Old Style"/>
                <a:ea typeface="Bookman Old Style"/>
                <a:cs typeface="Bookman Old Style"/>
                <a:sym typeface="Bookman Old Style"/>
              </a:rPr>
              <a:t>int</a:t>
            </a:r>
            <a:r>
              <a:rPr b="0" i="0" lang="ru-RU" sz="1800">
                <a:solidFill>
                  <a:srgbClr val="444444"/>
                </a:solidFill>
                <a:latin typeface="Bookman Old Style"/>
                <a:ea typeface="Bookman Old Style"/>
                <a:cs typeface="Bookman Old Style"/>
                <a:sym typeface="Bookman Old Style"/>
              </a:rPr>
              <a:t>),  числа с плавающей точкой (</a:t>
            </a:r>
            <a:r>
              <a:rPr b="0" i="1" lang="ru-RU" sz="1800">
                <a:solidFill>
                  <a:srgbClr val="444444"/>
                </a:solidFill>
                <a:latin typeface="Bookman Old Style"/>
                <a:ea typeface="Bookman Old Style"/>
                <a:cs typeface="Bookman Old Style"/>
                <a:sym typeface="Bookman Old Style"/>
              </a:rPr>
              <a:t>float</a:t>
            </a:r>
            <a:r>
              <a:rPr b="0" i="0" lang="ru-RU" sz="1800">
                <a:solidFill>
                  <a:srgbClr val="444444"/>
                </a:solidFill>
                <a:latin typeface="Bookman Old Style"/>
                <a:ea typeface="Bookman Old Style"/>
                <a:cs typeface="Bookman Old Style"/>
                <a:sym typeface="Bookman Old Style"/>
              </a:rPr>
              <a:t>), комплексные числа (</a:t>
            </a:r>
            <a:r>
              <a:rPr b="0" i="1" lang="ru-RU" sz="1800">
                <a:solidFill>
                  <a:srgbClr val="444444"/>
                </a:solidFill>
                <a:latin typeface="Bookman Old Style"/>
                <a:ea typeface="Bookman Old Style"/>
                <a:cs typeface="Bookman Old Style"/>
                <a:sym typeface="Bookman Old Style"/>
              </a:rPr>
              <a:t>complex</a:t>
            </a:r>
            <a:r>
              <a:rPr b="0" i="0" lang="ru-RU" sz="1800">
                <a:solidFill>
                  <a:srgbClr val="444444"/>
                </a:solidFill>
                <a:latin typeface="Bookman Old Style"/>
                <a:ea typeface="Bookman Old Style"/>
                <a:cs typeface="Bookman Old Style"/>
                <a:sym typeface="Bookman Old Style"/>
              </a:rPr>
              <a:t>), логические переменные (</a:t>
            </a:r>
            <a:r>
              <a:rPr b="0" i="1" lang="ru-RU" sz="1800">
                <a:solidFill>
                  <a:srgbClr val="444444"/>
                </a:solidFill>
                <a:latin typeface="Bookman Old Style"/>
                <a:ea typeface="Bookman Old Style"/>
                <a:cs typeface="Bookman Old Style"/>
                <a:sym typeface="Bookman Old Style"/>
              </a:rPr>
              <a:t>bool</a:t>
            </a:r>
            <a:r>
              <a:rPr b="0" i="0" lang="ru-RU" sz="1800">
                <a:solidFill>
                  <a:srgbClr val="444444"/>
                </a:solidFill>
                <a:latin typeface="Bookman Old Style"/>
                <a:ea typeface="Bookman Old Style"/>
                <a:cs typeface="Bookman Old Style"/>
                <a:sym typeface="Bookman Old Style"/>
              </a:rPr>
              <a:t>), кортежи (</a:t>
            </a:r>
            <a:r>
              <a:rPr b="0" i="1" lang="ru-RU" sz="1800">
                <a:solidFill>
                  <a:srgbClr val="444444"/>
                </a:solidFill>
                <a:latin typeface="Bookman Old Style"/>
                <a:ea typeface="Bookman Old Style"/>
                <a:cs typeface="Bookman Old Style"/>
                <a:sym typeface="Bookman Old Style"/>
              </a:rPr>
              <a:t>tuple</a:t>
            </a:r>
            <a:r>
              <a:rPr b="0" i="0" lang="ru-RU" sz="1800">
                <a:solidFill>
                  <a:srgbClr val="444444"/>
                </a:solidFill>
                <a:latin typeface="Bookman Old Style"/>
                <a:ea typeface="Bookman Old Style"/>
                <a:cs typeface="Bookman Old Style"/>
                <a:sym typeface="Bookman Old Style"/>
              </a:rPr>
              <a:t>), строки (</a:t>
            </a:r>
            <a:r>
              <a:rPr b="0" i="1" lang="ru-RU" sz="1800">
                <a:solidFill>
                  <a:srgbClr val="444444"/>
                </a:solidFill>
                <a:latin typeface="Bookman Old Style"/>
                <a:ea typeface="Bookman Old Style"/>
                <a:cs typeface="Bookman Old Style"/>
                <a:sym typeface="Bookman Old Style"/>
              </a:rPr>
              <a:t>str</a:t>
            </a:r>
            <a:r>
              <a:rPr b="0" i="0" lang="ru-RU" sz="1800">
                <a:solidFill>
                  <a:srgbClr val="444444"/>
                </a:solidFill>
                <a:latin typeface="Bookman Old Style"/>
                <a:ea typeface="Bookman Old Style"/>
                <a:cs typeface="Bookman Old Style"/>
                <a:sym typeface="Bookman Old Style"/>
              </a:rPr>
              <a:t>) и неизменяемые множества (</a:t>
            </a:r>
            <a:r>
              <a:rPr b="0" i="1" lang="ru-RU" sz="1800">
                <a:solidFill>
                  <a:srgbClr val="444444"/>
                </a:solidFill>
                <a:latin typeface="Bookman Old Style"/>
                <a:ea typeface="Bookman Old Style"/>
                <a:cs typeface="Bookman Old Style"/>
                <a:sym typeface="Bookman Old Style"/>
              </a:rPr>
              <a:t>frozen set</a:t>
            </a:r>
            <a:r>
              <a:rPr b="0" i="0" lang="ru-RU" sz="1800">
                <a:solidFill>
                  <a:srgbClr val="444444"/>
                </a:solidFill>
                <a:latin typeface="Bookman Old Style"/>
                <a:ea typeface="Bookman Old Style"/>
                <a:cs typeface="Bookman Old Style"/>
                <a:sym typeface="Bookman Old Style"/>
              </a:rPr>
              <a:t>).</a:t>
            </a:r>
            <a:endParaRPr sz="1800">
              <a:solidFill>
                <a:schemeClr val="dk1"/>
              </a:solidFill>
              <a:latin typeface="Bookman Old Style"/>
              <a:ea typeface="Bookman Old Style"/>
              <a:cs typeface="Bookman Old Style"/>
              <a:sym typeface="Bookman Old Style"/>
            </a:endParaRPr>
          </a:p>
        </p:txBody>
      </p:sp>
      <p:pic>
        <p:nvPicPr>
          <p:cNvPr descr="Python data model work" id="149" name="Google Shape;149;p18"/>
          <p:cNvPicPr preferRelativeResize="0"/>
          <p:nvPr/>
        </p:nvPicPr>
        <p:blipFill rotWithShape="1">
          <a:blip r:embed="rId7">
            <a:alphaModFix/>
          </a:blip>
          <a:srcRect b="0" l="0" r="0" t="0"/>
          <a:stretch/>
        </p:blipFill>
        <p:spPr>
          <a:xfrm>
            <a:off x="9541699" y="693298"/>
            <a:ext cx="2122655" cy="1623849"/>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C7E7"/>
        </a:solidFill>
      </p:bgPr>
    </p:bg>
    <p:spTree>
      <p:nvGrpSpPr>
        <p:cNvPr id="154" name="Shape 154"/>
        <p:cNvGrpSpPr/>
        <p:nvPr/>
      </p:nvGrpSpPr>
      <p:grpSpPr>
        <a:xfrm>
          <a:off x="0" y="0"/>
          <a:ext cx="0" cy="0"/>
          <a:chOff x="0" y="0"/>
          <a:chExt cx="0" cy="0"/>
        </a:xfrm>
      </p:grpSpPr>
      <p:sp>
        <p:nvSpPr>
          <p:cNvPr id="155" name="Google Shape;155;p19"/>
          <p:cNvSpPr/>
          <p:nvPr/>
        </p:nvSpPr>
        <p:spPr>
          <a:xfrm flipH="1" rot="10800000">
            <a:off x="8912207" y="140739"/>
            <a:ext cx="3143100" cy="42300"/>
          </a:xfrm>
          <a:prstGeom prst="rect">
            <a:avLst/>
          </a:prstGeom>
          <a:solidFill>
            <a:srgbClr val="8DA9DB"/>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19"/>
          <p:cNvSpPr/>
          <p:nvPr/>
        </p:nvSpPr>
        <p:spPr>
          <a:xfrm flipH="1" rot="10800000">
            <a:off x="5769107" y="143694"/>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57" name="Google Shape;157;p19"/>
          <p:cNvPicPr preferRelativeResize="0"/>
          <p:nvPr/>
        </p:nvPicPr>
        <p:blipFill rotWithShape="1">
          <a:blip r:embed="rId3">
            <a:alphaModFix/>
          </a:blip>
          <a:srcRect b="0" l="0" r="0" t="0"/>
          <a:stretch/>
        </p:blipFill>
        <p:spPr>
          <a:xfrm>
            <a:off x="108118" y="311694"/>
            <a:ext cx="1548254" cy="636593"/>
          </a:xfrm>
          <a:prstGeom prst="rect">
            <a:avLst/>
          </a:prstGeom>
          <a:noFill/>
          <a:ln>
            <a:noFill/>
          </a:ln>
          <a:effectLst>
            <a:outerShdw blurRad="38100" sx="99000" rotWithShape="0" algn="tl" dir="4620000" dist="63500" sy="99000">
              <a:srgbClr val="000000">
                <a:alpha val="89803"/>
              </a:srgbClr>
            </a:outerShdw>
          </a:effectLst>
        </p:spPr>
      </p:pic>
      <p:sp>
        <p:nvSpPr>
          <p:cNvPr descr="https://avatars.dzeninfra.ru/get-zen_doc/3946659/pub_5f397d53370f10398a9ee7a9_5f3989dd33d1ab214de0dfdf/scale_2400" id="158" name="Google Shape;158;p19"/>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9"/>
          <p:cNvSpPr/>
          <p:nvPr/>
        </p:nvSpPr>
        <p:spPr>
          <a:xfrm>
            <a:off x="5765914" y="1082011"/>
            <a:ext cx="6096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Bookman Old Style"/>
                <a:ea typeface="Bookman Old Style"/>
                <a:cs typeface="Bookman Old Style"/>
                <a:sym typeface="Bookman Old Style"/>
              </a:rPr>
              <a:t>К </a:t>
            </a:r>
            <a:r>
              <a:rPr b="1" lang="ru-RU" sz="1800">
                <a:solidFill>
                  <a:schemeClr val="dk1"/>
                </a:solidFill>
                <a:latin typeface="Bookman Old Style"/>
                <a:ea typeface="Bookman Old Style"/>
                <a:cs typeface="Bookman Old Style"/>
                <a:sym typeface="Bookman Old Style"/>
              </a:rPr>
              <a:t>изменяемым</a:t>
            </a:r>
            <a:r>
              <a:rPr lang="ru-RU" sz="1800">
                <a:solidFill>
                  <a:schemeClr val="dk1"/>
                </a:solidFill>
                <a:latin typeface="Bookman Old Style"/>
                <a:ea typeface="Bookman Old Style"/>
                <a:cs typeface="Bookman Old Style"/>
                <a:sym typeface="Bookman Old Style"/>
              </a:rPr>
              <a:t> (</a:t>
            </a:r>
            <a:r>
              <a:rPr i="1" lang="ru-RU" sz="1800">
                <a:solidFill>
                  <a:schemeClr val="dk1"/>
                </a:solidFill>
                <a:latin typeface="Bookman Old Style"/>
                <a:ea typeface="Bookman Old Style"/>
                <a:cs typeface="Bookman Old Style"/>
                <a:sym typeface="Bookman Old Style"/>
              </a:rPr>
              <a:t>mutable</a:t>
            </a:r>
            <a:r>
              <a:rPr lang="ru-RU" sz="1800">
                <a:solidFill>
                  <a:schemeClr val="dk1"/>
                </a:solidFill>
                <a:latin typeface="Bookman Old Style"/>
                <a:ea typeface="Bookman Old Style"/>
                <a:cs typeface="Bookman Old Style"/>
                <a:sym typeface="Bookman Old Style"/>
              </a:rPr>
              <a:t>) типам относятся: списки (</a:t>
            </a:r>
            <a:r>
              <a:rPr i="1" lang="ru-RU" sz="1800">
                <a:solidFill>
                  <a:schemeClr val="dk1"/>
                </a:solidFill>
                <a:latin typeface="Bookman Old Style"/>
                <a:ea typeface="Bookman Old Style"/>
                <a:cs typeface="Bookman Old Style"/>
                <a:sym typeface="Bookman Old Style"/>
              </a:rPr>
              <a:t>list</a:t>
            </a:r>
            <a:r>
              <a:rPr lang="ru-RU" sz="1800">
                <a:solidFill>
                  <a:schemeClr val="dk1"/>
                </a:solidFill>
                <a:latin typeface="Bookman Old Style"/>
                <a:ea typeface="Bookman Old Style"/>
                <a:cs typeface="Bookman Old Style"/>
                <a:sym typeface="Bookman Old Style"/>
              </a:rPr>
              <a:t>), множества (</a:t>
            </a:r>
            <a:r>
              <a:rPr i="1" lang="ru-RU" sz="1800">
                <a:solidFill>
                  <a:schemeClr val="dk1"/>
                </a:solidFill>
                <a:latin typeface="Bookman Old Style"/>
                <a:ea typeface="Bookman Old Style"/>
                <a:cs typeface="Bookman Old Style"/>
                <a:sym typeface="Bookman Old Style"/>
              </a:rPr>
              <a:t>set</a:t>
            </a:r>
            <a:r>
              <a:rPr lang="ru-RU" sz="1800">
                <a:solidFill>
                  <a:schemeClr val="dk1"/>
                </a:solidFill>
                <a:latin typeface="Bookman Old Style"/>
                <a:ea typeface="Bookman Old Style"/>
                <a:cs typeface="Bookman Old Style"/>
                <a:sym typeface="Bookman Old Style"/>
              </a:rPr>
              <a:t>), словари (</a:t>
            </a:r>
            <a:r>
              <a:rPr i="1" lang="ru-RU" sz="1800">
                <a:solidFill>
                  <a:schemeClr val="dk1"/>
                </a:solidFill>
                <a:latin typeface="Bookman Old Style"/>
                <a:ea typeface="Bookman Old Style"/>
                <a:cs typeface="Bookman Old Style"/>
                <a:sym typeface="Bookman Old Style"/>
              </a:rPr>
              <a:t>dict</a:t>
            </a:r>
            <a:r>
              <a:rPr lang="ru-RU" sz="1800">
                <a:solidFill>
                  <a:schemeClr val="dk1"/>
                </a:solidFill>
                <a:latin typeface="Bookman Old Style"/>
                <a:ea typeface="Bookman Old Style"/>
                <a:cs typeface="Bookman Old Style"/>
                <a:sym typeface="Bookman Old Style"/>
              </a:rPr>
              <a:t>).</a:t>
            </a:r>
            <a:endParaRPr sz="1800">
              <a:solidFill>
                <a:schemeClr val="dk1"/>
              </a:solidFill>
              <a:latin typeface="Bookman Old Style"/>
              <a:ea typeface="Bookman Old Style"/>
              <a:cs typeface="Bookman Old Style"/>
              <a:sym typeface="Bookman Old Style"/>
            </a:endParaRPr>
          </a:p>
        </p:txBody>
      </p:sp>
      <p:pic>
        <p:nvPicPr>
          <p:cNvPr id="160" name="Google Shape;160;p19"/>
          <p:cNvPicPr preferRelativeResize="0"/>
          <p:nvPr/>
        </p:nvPicPr>
        <p:blipFill rotWithShape="1">
          <a:blip r:embed="rId4">
            <a:alphaModFix/>
          </a:blip>
          <a:srcRect b="0" l="0" r="0" t="0"/>
          <a:stretch/>
        </p:blipFill>
        <p:spPr>
          <a:xfrm>
            <a:off x="0" y="1809750"/>
            <a:ext cx="5345228" cy="3547139"/>
          </a:xfrm>
          <a:prstGeom prst="rect">
            <a:avLst/>
          </a:prstGeom>
          <a:noFill/>
          <a:ln>
            <a:noFill/>
          </a:ln>
        </p:spPr>
      </p:pic>
      <p:pic>
        <p:nvPicPr>
          <p:cNvPr id="161" name="Google Shape;161;p19"/>
          <p:cNvPicPr preferRelativeResize="0"/>
          <p:nvPr/>
        </p:nvPicPr>
        <p:blipFill rotWithShape="1">
          <a:blip r:embed="rId5">
            <a:alphaModFix/>
          </a:blip>
          <a:srcRect b="0" l="0" r="0" t="0"/>
          <a:stretch/>
        </p:blipFill>
        <p:spPr>
          <a:xfrm>
            <a:off x="5610225" y="1809750"/>
            <a:ext cx="6581775" cy="4171950"/>
          </a:xfrm>
          <a:prstGeom prst="rect">
            <a:avLst/>
          </a:prstGeom>
          <a:noFill/>
          <a:ln>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C7E7"/>
        </a:solidFill>
      </p:bgPr>
    </p:bg>
    <p:spTree>
      <p:nvGrpSpPr>
        <p:cNvPr id="166" name="Shape 166"/>
        <p:cNvGrpSpPr/>
        <p:nvPr/>
      </p:nvGrpSpPr>
      <p:grpSpPr>
        <a:xfrm>
          <a:off x="0" y="0"/>
          <a:ext cx="0" cy="0"/>
          <a:chOff x="0" y="0"/>
          <a:chExt cx="0" cy="0"/>
        </a:xfrm>
      </p:grpSpPr>
      <p:sp>
        <p:nvSpPr>
          <p:cNvPr id="167" name="Google Shape;167;p20"/>
          <p:cNvSpPr/>
          <p:nvPr/>
        </p:nvSpPr>
        <p:spPr>
          <a:xfrm flipH="1" rot="10800000">
            <a:off x="8912207" y="140739"/>
            <a:ext cx="3143100" cy="42300"/>
          </a:xfrm>
          <a:prstGeom prst="rect">
            <a:avLst/>
          </a:prstGeom>
          <a:solidFill>
            <a:srgbClr val="8DA9DB"/>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20"/>
          <p:cNvSpPr/>
          <p:nvPr/>
        </p:nvSpPr>
        <p:spPr>
          <a:xfrm flipH="1" rot="10800000">
            <a:off x="5769107" y="143694"/>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69" name="Google Shape;169;p20"/>
          <p:cNvPicPr preferRelativeResize="0"/>
          <p:nvPr/>
        </p:nvPicPr>
        <p:blipFill rotWithShape="1">
          <a:blip r:embed="rId3">
            <a:alphaModFix/>
          </a:blip>
          <a:srcRect b="0" l="0" r="0" t="0"/>
          <a:stretch/>
        </p:blipFill>
        <p:spPr>
          <a:xfrm>
            <a:off x="108118" y="311694"/>
            <a:ext cx="1548254" cy="636593"/>
          </a:xfrm>
          <a:prstGeom prst="rect">
            <a:avLst/>
          </a:prstGeom>
          <a:noFill/>
          <a:ln>
            <a:noFill/>
          </a:ln>
          <a:effectLst>
            <a:outerShdw blurRad="38100" sx="99000" rotWithShape="0" algn="tl" dir="4620000" dist="63500" sy="99000">
              <a:srgbClr val="000000">
                <a:alpha val="89803"/>
              </a:srgbClr>
            </a:outerShdw>
          </a:effectLst>
        </p:spPr>
      </p:pic>
      <p:sp>
        <p:nvSpPr>
          <p:cNvPr descr="https://avatars.dzeninfra.ru/get-zen_doc/3946659/pub_5f397d53370f10398a9ee7a9_5f3989dd33d1ab214de0dfdf/scale_2400" id="170" name="Google Shape;170;p20"/>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20"/>
          <p:cNvSpPr/>
          <p:nvPr/>
        </p:nvSpPr>
        <p:spPr>
          <a:xfrm>
            <a:off x="1693536" y="260658"/>
            <a:ext cx="60960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2000">
                <a:solidFill>
                  <a:schemeClr val="dk1"/>
                </a:solidFill>
                <a:latin typeface="Constantia"/>
                <a:ea typeface="Constantia"/>
                <a:cs typeface="Constantia"/>
                <a:sym typeface="Constantia"/>
              </a:rPr>
              <a:t>Пример копирования изменяемого объекта</a:t>
            </a:r>
            <a:endParaRPr b="1" i="1" sz="2000">
              <a:solidFill>
                <a:schemeClr val="dk1"/>
              </a:solidFill>
              <a:latin typeface="Constantia"/>
              <a:ea typeface="Constantia"/>
              <a:cs typeface="Constantia"/>
              <a:sym typeface="Constantia"/>
            </a:endParaRPr>
          </a:p>
        </p:txBody>
      </p:sp>
      <p:pic>
        <p:nvPicPr>
          <p:cNvPr id="172" name="Google Shape;172;p20"/>
          <p:cNvPicPr preferRelativeResize="0"/>
          <p:nvPr/>
        </p:nvPicPr>
        <p:blipFill rotWithShape="1">
          <a:blip r:embed="rId4">
            <a:alphaModFix/>
          </a:blip>
          <a:srcRect b="0" l="0" r="0" t="0"/>
          <a:stretch/>
        </p:blipFill>
        <p:spPr>
          <a:xfrm>
            <a:off x="108118" y="2131072"/>
            <a:ext cx="6134043" cy="2595856"/>
          </a:xfrm>
          <a:prstGeom prst="rect">
            <a:avLst/>
          </a:prstGeom>
          <a:noFill/>
          <a:ln>
            <a:noFill/>
          </a:ln>
        </p:spPr>
      </p:pic>
      <p:pic>
        <p:nvPicPr>
          <p:cNvPr id="173" name="Google Shape;173;p20"/>
          <p:cNvPicPr preferRelativeResize="0"/>
          <p:nvPr/>
        </p:nvPicPr>
        <p:blipFill rotWithShape="1">
          <a:blip r:embed="rId5">
            <a:alphaModFix/>
          </a:blip>
          <a:srcRect b="0" l="0" r="0" t="0"/>
          <a:stretch/>
        </p:blipFill>
        <p:spPr>
          <a:xfrm>
            <a:off x="108118" y="1326097"/>
            <a:ext cx="6134043" cy="678623"/>
          </a:xfrm>
          <a:prstGeom prst="rect">
            <a:avLst/>
          </a:prstGeom>
          <a:noFill/>
          <a:ln>
            <a:noFill/>
          </a:ln>
        </p:spPr>
      </p:pic>
      <p:pic>
        <p:nvPicPr>
          <p:cNvPr id="174" name="Google Shape;174;p20"/>
          <p:cNvPicPr preferRelativeResize="0"/>
          <p:nvPr/>
        </p:nvPicPr>
        <p:blipFill rotWithShape="1">
          <a:blip r:embed="rId6">
            <a:alphaModFix/>
          </a:blip>
          <a:srcRect b="0" l="0" r="0" t="0"/>
          <a:stretch/>
        </p:blipFill>
        <p:spPr>
          <a:xfrm>
            <a:off x="6473600" y="735431"/>
            <a:ext cx="5604043" cy="3344480"/>
          </a:xfrm>
          <a:prstGeom prst="rect">
            <a:avLst/>
          </a:prstGeom>
          <a:noFill/>
          <a:ln>
            <a:noFill/>
          </a:ln>
        </p:spPr>
      </p:pic>
      <p:pic>
        <p:nvPicPr>
          <p:cNvPr id="175" name="Google Shape;175;p20"/>
          <p:cNvPicPr preferRelativeResize="0"/>
          <p:nvPr/>
        </p:nvPicPr>
        <p:blipFill rotWithShape="1">
          <a:blip r:embed="rId7">
            <a:alphaModFix/>
          </a:blip>
          <a:srcRect b="0" l="0" r="0" t="0"/>
          <a:stretch/>
        </p:blipFill>
        <p:spPr>
          <a:xfrm>
            <a:off x="6473600" y="4154574"/>
            <a:ext cx="5604042" cy="2760576"/>
          </a:xfrm>
          <a:prstGeom prst="rect">
            <a:avLst/>
          </a:prstGeom>
          <a:noFill/>
          <a:ln>
            <a:noFill/>
          </a:ln>
        </p:spPr>
      </p:pic>
      <p:pic>
        <p:nvPicPr>
          <p:cNvPr id="176" name="Google Shape;176;p20"/>
          <p:cNvPicPr preferRelativeResize="0"/>
          <p:nvPr/>
        </p:nvPicPr>
        <p:blipFill rotWithShape="1">
          <a:blip r:embed="rId8">
            <a:alphaModFix/>
          </a:blip>
          <a:srcRect b="0" l="0" r="0" t="0"/>
          <a:stretch/>
        </p:blipFill>
        <p:spPr>
          <a:xfrm>
            <a:off x="108118" y="4865983"/>
            <a:ext cx="6134043" cy="1495425"/>
          </a:xfrm>
          <a:prstGeom prst="rect">
            <a:avLst/>
          </a:prstGeom>
          <a:noFill/>
          <a:ln>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nvSpPr>
        <p:spPr>
          <a:xfrm>
            <a:off x="5281394" y="2908715"/>
            <a:ext cx="5153025" cy="259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600">
                <a:solidFill>
                  <a:schemeClr val="dk1"/>
                </a:solidFill>
                <a:latin typeface="Constantia"/>
                <a:ea typeface="Constantia"/>
                <a:cs typeface="Constantia"/>
                <a:sym typeface="Constantia"/>
              </a:rPr>
              <a:t>Динамическая‌ ‌типизация‌</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i="1" lang="ru-RU" sz="1400">
                <a:solidFill>
                  <a:srgbClr val="7F7F7F"/>
                </a:solidFill>
                <a:latin typeface="Calibri"/>
                <a:ea typeface="Calibri"/>
                <a:cs typeface="Calibri"/>
                <a:sym typeface="Calibri"/>
              </a:rPr>
              <a:t>В‌ ‌свою‌ ‌очередь,‌ ‌языки‌ ‌с‌ ‌динамической‌ ‌типизацией‌ ‌ищут‌ ‌ошибки‌ ‌на‌ ‌стадии‌ ‌исполнения.‌ ‌В‌ ‌них‌ ‌можно‌ ‌задать‌ ‌разные‌ ‌типы‌ ‌для‌ ‌одной‌ ‌и‌ ‌той‌ ‌же‌ ‌переменной,‌ ‌и‌ ‌они‌ ‌более‌ ‌гибкие.‌ ‌Например, в‌ ‌Python‌ ‌возможна‌ ‌такая‌ ‌запись,‌ ‌и‌ ‌ошибки‌ ‌не‌ ‌будет:‌</a:t>
            </a:r>
            <a:br>
              <a:rPr i="1" lang="ru-RU" sz="1400">
                <a:solidFill>
                  <a:srgbClr val="7F7F7F"/>
                </a:solidFill>
                <a:latin typeface="Calibri"/>
                <a:ea typeface="Calibri"/>
                <a:cs typeface="Calibri"/>
                <a:sym typeface="Calibri"/>
              </a:rPr>
            </a:br>
            <a:endParaRPr i="1" sz="1400">
              <a:solidFill>
                <a:srgbClr val="7F7F7F"/>
              </a:solidFill>
              <a:latin typeface="Calibri"/>
              <a:ea typeface="Calibri"/>
              <a:cs typeface="Calibri"/>
              <a:sym typeface="Calibri"/>
            </a:endParaRPr>
          </a:p>
        </p:txBody>
      </p:sp>
      <p:sp>
        <p:nvSpPr>
          <p:cNvPr id="183" name="Google Shape;183;p21"/>
          <p:cNvSpPr txBox="1"/>
          <p:nvPr/>
        </p:nvSpPr>
        <p:spPr>
          <a:xfrm>
            <a:off x="149394" y="2897265"/>
            <a:ext cx="4807854" cy="3065386"/>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ru-RU" sz="1600">
                <a:solidFill>
                  <a:schemeClr val="dk1"/>
                </a:solidFill>
                <a:latin typeface="Constantia"/>
                <a:ea typeface="Constantia"/>
                <a:cs typeface="Constantia"/>
                <a:sym typeface="Constantia"/>
              </a:rPr>
              <a:t>Статическая‌ ‌типизация‌</a:t>
            </a:r>
            <a:endParaRPr/>
          </a:p>
          <a:p>
            <a:pPr indent="0" lvl="0" marL="0" marR="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i="1" lang="ru-RU" sz="1400">
                <a:solidFill>
                  <a:srgbClr val="7F7F7F"/>
                </a:solidFill>
                <a:latin typeface="Calibri"/>
                <a:ea typeface="Calibri"/>
                <a:cs typeface="Calibri"/>
                <a:sym typeface="Calibri"/>
              </a:rPr>
              <a:t>Особенность‌ ‌языков‌ ‌программирования‌ ‌со‌ ‌статической‌ ‌типизацией‌ ‌в‌ ‌том,‌ ‌что‌ ‌проверка‌ типов‌ ‌начинается‌ ‌на‌ ‌стадии‌ ‌компиляции.‌ ‌Компиляторы‌ ‌ищут‌ ‌ошибки‌ ‌ещё‌ ‌до‌ ‌запуска‌ программы,‌ ‌и‌ ‌вам‌ ‌не‌ ‌нужно‌ ‌раз‌ ‌за‌ ‌разом‌ ‌запускать‌ ‌её,‌ ‌чтобы ‌выяснить,‌ ‌что‌ ‌пошло‌ ‌не‌ ‌так.‌ ‌Благодаря‌ ‌этому‌ ‌статически‌ ‌типизированные языки программирования ‌зачастую‌ ‌быстрее.‌ ‌Кроме‌ ‌того,‌ ‌тип‌ ‌для‌ ‌переменной‌ ‌можно‌ ‌назначить‌ ‌только‌ ‌один‌ ‌раз.‌ ‌Например‌ ‌‌в‌ ‌Java‌ ‌такая‌ ‌запись‌ ‌вызовет‌ ‌ошибку‌ ‌на‌ ‌этапе‌ ‌компиляции:</a:t>
            </a:r>
            <a:r>
              <a:rPr lang="ru-RU" sz="1800">
                <a:solidFill>
                  <a:schemeClr val="dk1"/>
                </a:solidFill>
                <a:latin typeface="Calibri"/>
                <a:ea typeface="Calibri"/>
                <a:cs typeface="Calibri"/>
                <a:sym typeface="Calibri"/>
              </a:rPr>
              <a:t>‌ ‌</a:t>
            </a:r>
            <a:br>
              <a:rPr lang="ru-RU" sz="1200">
                <a:solidFill>
                  <a:schemeClr val="dk1"/>
                </a:solidFill>
                <a:latin typeface="Calibri"/>
                <a:ea typeface="Calibri"/>
                <a:cs typeface="Calibri"/>
                <a:sym typeface="Calibri"/>
              </a:rPr>
            </a:br>
            <a:br>
              <a:rPr lang="ru-RU" sz="1200">
                <a:solidFill>
                  <a:schemeClr val="dk1"/>
                </a:solidFill>
                <a:latin typeface="Calibri"/>
                <a:ea typeface="Calibri"/>
                <a:cs typeface="Calibri"/>
                <a:sym typeface="Calibri"/>
              </a:rPr>
            </a:br>
            <a:endParaRPr sz="1800">
              <a:solidFill>
                <a:srgbClr val="262626"/>
              </a:solidFill>
              <a:latin typeface="Arial"/>
              <a:ea typeface="Arial"/>
              <a:cs typeface="Arial"/>
              <a:sym typeface="Arial"/>
            </a:endParaRPr>
          </a:p>
        </p:txBody>
      </p:sp>
      <p:sp>
        <p:nvSpPr>
          <p:cNvPr id="184" name="Google Shape;184;p21"/>
          <p:cNvSpPr txBox="1"/>
          <p:nvPr>
            <p:ph type="title"/>
          </p:nvPr>
        </p:nvSpPr>
        <p:spPr>
          <a:xfrm>
            <a:off x="5281394" y="961654"/>
            <a:ext cx="6211080" cy="36044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b="1" lang="ru-RU" sz="2400">
                <a:latin typeface="Arial"/>
                <a:ea typeface="Arial"/>
                <a:cs typeface="Arial"/>
                <a:sym typeface="Arial"/>
              </a:rPr>
              <a:t>Типизация языков программирования</a:t>
            </a:r>
            <a:endParaRPr/>
          </a:p>
        </p:txBody>
      </p:sp>
      <p:pic>
        <p:nvPicPr>
          <p:cNvPr id="185" name="Google Shape;185;p21"/>
          <p:cNvPicPr preferRelativeResize="0"/>
          <p:nvPr/>
        </p:nvPicPr>
        <p:blipFill rotWithShape="1">
          <a:blip r:embed="rId3">
            <a:alphaModFix/>
          </a:blip>
          <a:srcRect b="0" l="0" r="0" t="0"/>
          <a:stretch/>
        </p:blipFill>
        <p:spPr>
          <a:xfrm>
            <a:off x="208764" y="265245"/>
            <a:ext cx="1548254" cy="636593"/>
          </a:xfrm>
          <a:prstGeom prst="rect">
            <a:avLst/>
          </a:prstGeom>
          <a:noFill/>
          <a:ln>
            <a:noFill/>
          </a:ln>
        </p:spPr>
      </p:pic>
      <p:sp>
        <p:nvSpPr>
          <p:cNvPr id="186" name="Google Shape;186;p21"/>
          <p:cNvSpPr/>
          <p:nvPr/>
        </p:nvSpPr>
        <p:spPr>
          <a:xfrm flipH="1" rot="10800000">
            <a:off x="8349374" y="68550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21"/>
          <p:cNvSpPr/>
          <p:nvPr/>
        </p:nvSpPr>
        <p:spPr>
          <a:xfrm flipH="1" rot="10800000">
            <a:off x="5282324" y="68550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88" name="Google Shape;188;p21"/>
          <p:cNvSpPr/>
          <p:nvPr/>
        </p:nvSpPr>
        <p:spPr>
          <a:xfrm>
            <a:off x="5281394" y="1381654"/>
            <a:ext cx="6488360"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ru-RU" sz="1600">
                <a:solidFill>
                  <a:srgbClr val="7F7F7F"/>
                </a:solidFill>
                <a:latin typeface="Calibri"/>
                <a:ea typeface="Calibri"/>
                <a:cs typeface="Calibri"/>
                <a:sym typeface="Calibri"/>
              </a:rPr>
              <a:t>Типизация языков программирования ‌</a:t>
            </a:r>
            <a:endParaRPr/>
          </a:p>
          <a:p>
            <a:pPr indent="0" lvl="0" marL="0" marR="0" rtl="0" algn="l">
              <a:spcBef>
                <a:spcPts val="0"/>
              </a:spcBef>
              <a:spcAft>
                <a:spcPts val="0"/>
              </a:spcAft>
              <a:buNone/>
            </a:pPr>
            <a:r>
              <a:rPr b="0" i="1" lang="ru-RU" sz="1600">
                <a:solidFill>
                  <a:srgbClr val="7F7F7F"/>
                </a:solidFill>
                <a:latin typeface="Calibri"/>
                <a:ea typeface="Calibri"/>
                <a:cs typeface="Calibri"/>
                <a:sym typeface="Calibri"/>
              </a:rPr>
              <a:t> это‌ ‌то,‌ ‌как‌ ‌различные‌ ‌языки‌ ‌распознают‌ ‌типы‌ ‌переменных.‌ Она‌ ‌определяет,‌ ‌как‌ ‌вы‌ ‌будете‌ ‌работать‌ ‌с‌ ‌типами‌ ‌переменных:‌ ‌нужно‌ ‌ли‌ ‌их‌ ‌задавать‌ ‌изначально,‌ ‌можно‌ ‌ли‌ ‌изменять‌ ‌и‌ ‌так‌ ‌далее.‌ </a:t>
            </a:r>
            <a:r>
              <a:rPr b="0" i="0" lang="ru-RU" sz="1600">
                <a:solidFill>
                  <a:srgbClr val="0F1111"/>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sp>
        <p:nvSpPr>
          <p:cNvPr id="189" name="Google Shape;189;p21"/>
          <p:cNvSpPr/>
          <p:nvPr/>
        </p:nvSpPr>
        <p:spPr>
          <a:xfrm>
            <a:off x="128898" y="1142937"/>
            <a:ext cx="18630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ru-RU" sz="1800">
                <a:solidFill>
                  <a:srgbClr val="0F1111"/>
                </a:solidFill>
                <a:latin typeface="Inter"/>
                <a:ea typeface="Inter"/>
                <a:cs typeface="Inter"/>
                <a:sym typeface="Inter"/>
              </a:rPr>
              <a:t>Виды‌ ‌типизации‌</a:t>
            </a:r>
            <a:endParaRPr/>
          </a:p>
        </p:txBody>
      </p:sp>
      <p:sp>
        <p:nvSpPr>
          <p:cNvPr id="190" name="Google Shape;190;p21"/>
          <p:cNvSpPr/>
          <p:nvPr/>
        </p:nvSpPr>
        <p:spPr>
          <a:xfrm>
            <a:off x="128898" y="1512269"/>
            <a:ext cx="4616996"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ru-RU" sz="1400">
                <a:solidFill>
                  <a:srgbClr val="7F7F7F"/>
                </a:solidFill>
                <a:latin typeface="Calibri"/>
                <a:ea typeface="Calibri"/>
                <a:cs typeface="Calibri"/>
                <a:sym typeface="Calibri"/>
              </a:rPr>
              <a:t>Языки‌ ‌программирования‌ ‌бывают‌ ‌типизированными‌ ‌и‌ ‌нетипизированными‌ ‌(бестиповыми).‌ ‌</a:t>
            </a:r>
            <a:endParaRPr/>
          </a:p>
          <a:p>
            <a:pPr indent="0" lvl="0" marL="0" marR="0" rtl="0" algn="l">
              <a:spcBef>
                <a:spcPts val="0"/>
              </a:spcBef>
              <a:spcAft>
                <a:spcPts val="0"/>
              </a:spcAft>
              <a:buNone/>
            </a:pPr>
            <a:r>
              <a:rPr b="0" i="1" lang="ru-RU" sz="1400">
                <a:solidFill>
                  <a:srgbClr val="7F7F7F"/>
                </a:solidFill>
                <a:latin typeface="Calibri"/>
                <a:ea typeface="Calibri"/>
                <a:cs typeface="Calibri"/>
                <a:sym typeface="Calibri"/>
              </a:rPr>
              <a:t>Бестиповая‌ ‌типизация‌ ‌в‌ ‌основном‌ ‌присуща‌ ‌‌ ‌низкоуровневым‌ ‌языкам‌ ‌программирования.‌ ‌‌Все‌ ‌данные‌ ‌в‌ ‌таких‌ ‌языках‌ ‌считаются‌ ‌цепочками‌ ‌бит‌ ‌произвольной‌ ‌длины‌ ‌и,‌ ‌как‌ ‌следует‌ ‌из‌ ‌названия,‌ ‌не‌ ‌делятся‌ ‌на‌ ‌типы.‌ </a:t>
            </a:r>
            <a:endParaRPr/>
          </a:p>
        </p:txBody>
      </p:sp>
      <p:pic>
        <p:nvPicPr>
          <p:cNvPr id="191" name="Google Shape;191;p21"/>
          <p:cNvPicPr preferRelativeResize="0"/>
          <p:nvPr/>
        </p:nvPicPr>
        <p:blipFill rotWithShape="1">
          <a:blip r:embed="rId4">
            <a:alphaModFix/>
          </a:blip>
          <a:srcRect b="0" l="0" r="0" t="0"/>
          <a:stretch/>
        </p:blipFill>
        <p:spPr>
          <a:xfrm>
            <a:off x="208763" y="5962650"/>
            <a:ext cx="4748485" cy="895350"/>
          </a:xfrm>
          <a:prstGeom prst="rect">
            <a:avLst/>
          </a:prstGeom>
          <a:noFill/>
          <a:ln>
            <a:noFill/>
          </a:ln>
        </p:spPr>
      </p:pic>
      <p:pic>
        <p:nvPicPr>
          <p:cNvPr id="192" name="Google Shape;192;p21"/>
          <p:cNvPicPr preferRelativeResize="0"/>
          <p:nvPr/>
        </p:nvPicPr>
        <p:blipFill rotWithShape="1">
          <a:blip r:embed="rId5">
            <a:alphaModFix/>
          </a:blip>
          <a:srcRect b="0" l="0" r="0" t="0"/>
          <a:stretch/>
        </p:blipFill>
        <p:spPr>
          <a:xfrm>
            <a:off x="5281394" y="5955358"/>
            <a:ext cx="5153025" cy="695325"/>
          </a:xfrm>
          <a:prstGeom prst="rect">
            <a:avLst/>
          </a:prstGeom>
          <a:noFill/>
          <a:ln>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nvSpPr>
        <p:spPr>
          <a:xfrm>
            <a:off x="128368" y="2226711"/>
            <a:ext cx="4661746" cy="25717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dk1"/>
                </a:solidFill>
                <a:latin typeface="Calibri"/>
                <a:ea typeface="Calibri"/>
                <a:cs typeface="Calibri"/>
                <a:sym typeface="Calibri"/>
              </a:rPr>
              <a:t>Слабая‌ ‌типизация‌</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В‌ ‌слабо‌ ‌типизированных‌ ‌языках‌ ‌программирования‌ ‌можно‌ ‌смешивать‌ ‌разные‌ ‌типы‌ ‌данных. Так‌ ‌код‌ ‌получается‌ ‌короче‌ ‌—‌ ‌язык‌ ‌«старается‌»‌ ‌сам‌ ‌выполнять‌ ‌операции‌ ‌преобразования‌ ‌с‌ ‌разными‌ ‌типами.‌ ‌Впрочем,‌ ‌в‌ ‌таком‌ ‌случае‌ ‌не‌ ‌всегда‌ ‌ясно,‌ ‌как‌ ‌поведёт‌ ‌себя‌ ‌программа.‌ ‌Например,‌ ‌в‌ ‌JavaScript‌ ‌возможна‌ ‌такая‌ ‌запись:‌</a:t>
            </a:r>
            <a:br>
              <a:rPr i="1" lang="ru-RU" sz="1600">
                <a:solidFill>
                  <a:srgbClr val="7F7F7F"/>
                </a:solidFill>
                <a:latin typeface="Calibri"/>
                <a:ea typeface="Calibri"/>
                <a:cs typeface="Calibri"/>
                <a:sym typeface="Calibri"/>
              </a:rPr>
            </a:br>
            <a:endParaRPr i="1" sz="1400">
              <a:solidFill>
                <a:srgbClr val="7F7F7F"/>
              </a:solidFill>
              <a:latin typeface="Calibri"/>
              <a:ea typeface="Calibri"/>
              <a:cs typeface="Calibri"/>
              <a:sym typeface="Calibri"/>
            </a:endParaRPr>
          </a:p>
        </p:txBody>
      </p:sp>
      <p:sp>
        <p:nvSpPr>
          <p:cNvPr id="199" name="Google Shape;199;p22"/>
          <p:cNvSpPr txBox="1"/>
          <p:nvPr/>
        </p:nvSpPr>
        <p:spPr>
          <a:xfrm>
            <a:off x="5281392" y="2226711"/>
            <a:ext cx="5743575" cy="240457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dk1"/>
                </a:solidFill>
                <a:latin typeface="Calibri"/>
                <a:ea typeface="Calibri"/>
                <a:cs typeface="Calibri"/>
                <a:sym typeface="Calibri"/>
              </a:rPr>
              <a:t>Сильная‌ ‌типизация‌</a:t>
            </a:r>
            <a:endParaRPr/>
          </a:p>
          <a:p>
            <a:pPr indent="0" lvl="0" marL="0" marR="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При‌ ‌сильной‌ ‌или‌ ‌строгой‌ ‌типизации,‌ ‌как‌ ‌в‌ ‌Python,‌ ‌язык‌ ‌не‌ ‌позволяет‌ ‌смешивать‌ ‌разные‌ ‌типы‌ ‌—‌ ‌то‌ ‌есть,‌ ‌если‌ ‌вы‌ ‌обозначили‌ ‌переменную‌ ‌как‌ ‌число,‌ ‌то‌ ‌добавить‌ ‌к‌ ‌ней‌ ‌строку‌ ‌уже‌ ‌не‌ ‌получится:</a:t>
            </a:r>
            <a:endParaRPr i="1" sz="1600">
              <a:solidFill>
                <a:srgbClr val="7F7F7F"/>
              </a:solidFill>
              <a:latin typeface="Calibri"/>
              <a:ea typeface="Calibri"/>
              <a:cs typeface="Calibri"/>
              <a:sym typeface="Calibri"/>
            </a:endParaRPr>
          </a:p>
        </p:txBody>
      </p:sp>
      <p:sp>
        <p:nvSpPr>
          <p:cNvPr id="200" name="Google Shape;200;p22"/>
          <p:cNvSpPr txBox="1"/>
          <p:nvPr>
            <p:ph type="title"/>
          </p:nvPr>
        </p:nvSpPr>
        <p:spPr>
          <a:xfrm>
            <a:off x="5281394" y="961654"/>
            <a:ext cx="6211080" cy="36044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b="1" lang="ru-RU" sz="2400">
                <a:latin typeface="Arial"/>
                <a:ea typeface="Arial"/>
                <a:cs typeface="Arial"/>
                <a:sym typeface="Arial"/>
              </a:rPr>
              <a:t>Типизация языков программирования</a:t>
            </a:r>
            <a:endParaRPr/>
          </a:p>
        </p:txBody>
      </p:sp>
      <p:pic>
        <p:nvPicPr>
          <p:cNvPr id="201" name="Google Shape;201;p22"/>
          <p:cNvPicPr preferRelativeResize="0"/>
          <p:nvPr/>
        </p:nvPicPr>
        <p:blipFill rotWithShape="1">
          <a:blip r:embed="rId3">
            <a:alphaModFix/>
          </a:blip>
          <a:srcRect b="0" l="0" r="0" t="0"/>
          <a:stretch/>
        </p:blipFill>
        <p:spPr>
          <a:xfrm>
            <a:off x="208764" y="265245"/>
            <a:ext cx="1548254" cy="636593"/>
          </a:xfrm>
          <a:prstGeom prst="rect">
            <a:avLst/>
          </a:prstGeom>
          <a:noFill/>
          <a:ln>
            <a:noFill/>
          </a:ln>
        </p:spPr>
      </p:pic>
      <p:sp>
        <p:nvSpPr>
          <p:cNvPr id="202" name="Google Shape;202;p22"/>
          <p:cNvSpPr/>
          <p:nvPr/>
        </p:nvSpPr>
        <p:spPr>
          <a:xfrm flipH="1" rot="10800000">
            <a:off x="8349374" y="68550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22"/>
          <p:cNvSpPr/>
          <p:nvPr/>
        </p:nvSpPr>
        <p:spPr>
          <a:xfrm flipH="1" rot="10800000">
            <a:off x="5282324" y="68550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204" name="Google Shape;204;p22"/>
          <p:cNvPicPr preferRelativeResize="0"/>
          <p:nvPr/>
        </p:nvPicPr>
        <p:blipFill rotWithShape="1">
          <a:blip r:embed="rId4">
            <a:alphaModFix/>
          </a:blip>
          <a:srcRect b="0" l="0" r="0" t="0"/>
          <a:stretch/>
        </p:blipFill>
        <p:spPr>
          <a:xfrm>
            <a:off x="149394" y="5066118"/>
            <a:ext cx="4572961" cy="1152525"/>
          </a:xfrm>
          <a:prstGeom prst="rect">
            <a:avLst/>
          </a:prstGeom>
          <a:noFill/>
          <a:ln>
            <a:noFill/>
          </a:ln>
        </p:spPr>
      </p:pic>
      <p:pic>
        <p:nvPicPr>
          <p:cNvPr id="205" name="Google Shape;205;p22"/>
          <p:cNvPicPr preferRelativeResize="0"/>
          <p:nvPr/>
        </p:nvPicPr>
        <p:blipFill rotWithShape="1">
          <a:blip r:embed="rId5">
            <a:alphaModFix/>
          </a:blip>
          <a:srcRect b="0" l="0" r="0" t="0"/>
          <a:stretch/>
        </p:blipFill>
        <p:spPr>
          <a:xfrm>
            <a:off x="5281393" y="5066118"/>
            <a:ext cx="5743575" cy="1657350"/>
          </a:xfrm>
          <a:prstGeom prst="rect">
            <a:avLst/>
          </a:prstGeom>
          <a:noFill/>
          <a:ln>
            <a:noFill/>
          </a:ln>
        </p:spPr>
      </p:pic>
      <p:sp>
        <p:nvSpPr>
          <p:cNvPr id="206" name="Google Shape;206;p22"/>
          <p:cNvSpPr/>
          <p:nvPr/>
        </p:nvSpPr>
        <p:spPr>
          <a:xfrm>
            <a:off x="5281392" y="3875173"/>
            <a:ext cx="60960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ru-RU" sz="1600">
                <a:solidFill>
                  <a:srgbClr val="7F7F7F"/>
                </a:solidFill>
                <a:latin typeface="Calibri"/>
                <a:ea typeface="Calibri"/>
                <a:cs typeface="Calibri"/>
                <a:sym typeface="Calibri"/>
              </a:rPr>
              <a:t>Языки‌ ‌с‌ ‌сильной‌ ‌типизацией‌ ‌надёжнее.‌ ‌Да и‌ ‌программист,‌ ‌прописывая‌ ‌все‌ ‌преобразования‌ ‌вручную,‌ ‌лучше‌ ‌понимает,‌ ‌как‌ ‌работает‌ ‌его‌ ‌код.‌</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