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1A66B5-FB32-41E4-82DE-636D09B8D807}">
  <a:tblStyle styleId="{FA1A66B5-FB32-41E4-82DE-636D09B8D8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jp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UA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3086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3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624624" y="288974"/>
            <a:ext cx="8229600" cy="6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624624" y="942975"/>
            <a:ext cx="10677525" cy="584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</a:t>
            </a:r>
            <a:r>
              <a:rPr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разновидность управляющей конструкции в высокоуровневых языках программирования, предназначенная для организации многократного исполнения набора инструкций.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7058024" y="-8889716"/>
            <a:ext cx="5133975" cy="2206843"/>
          </a:xfrm>
          <a:prstGeom prst="rect">
            <a:avLst/>
          </a:prstGeom>
          <a:solidFill>
            <a:srgbClr val="EEFFCC"/>
          </a:solidFill>
          <a:ln>
            <a:noFill/>
          </a:ln>
        </p:spPr>
        <p:txBody>
          <a:bodyPr anchorCtr="0" anchor="ctr" bIns="238050" lIns="0" spcFirstLastPara="1" rIns="0" wrap="square" tIns="30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8090"/>
              </a:buClr>
              <a:buSzPts val="1200"/>
              <a:buFont typeface="Calibri"/>
              <a:buNone/>
            </a:pP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Мы хотели бы подключиться к базе данных. Мы не знаем, верны ли логин и пароль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Если соединение с базой будет неуспешно, то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Он бросит исключение. Обратите внимание, что MyDatabase и DatabaseException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НЕ являются реальными классами, мы просто используем их в качестве примеров.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db_host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db_user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db_password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database_connection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DatabaseException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database_connection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200" u="none" cap="none" strike="noStrike">
              <a:solidFill>
                <a:srgbClr val="007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'The database could not connect'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200" u="none" cap="none" strike="noStrike">
              <a:solidFill>
                <a:srgbClr val="007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'The database could connect'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624624" y="1627823"/>
            <a:ext cx="578570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ru-UA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предоставляет вам 2 вида цикла: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lang="ru-UA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 loop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lang="ru-UA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 loop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Команды ассоциируются с циклом: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Команды (statement) могут быть использованы внутри цикла: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endParaRPr/>
          </a:p>
        </p:txBody>
      </p:sp>
      <p:graphicFrame>
        <p:nvGraphicFramePr>
          <p:cNvPr id="214" name="Google Shape;214;p23"/>
          <p:cNvGraphicFramePr/>
          <p:nvPr/>
        </p:nvGraphicFramePr>
        <p:xfrm>
          <a:off x="0" y="39841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{FA1A66B5-FB32-41E4-82DE-636D09B8D807}</a:tableStyleId>
              </a:tblPr>
              <a:tblGrid>
                <a:gridCol w="1970925"/>
                <a:gridCol w="4606100"/>
              </a:tblGrid>
              <a:tr h="2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Команда</a:t>
                      </a:r>
                      <a:endParaRPr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Описание</a:t>
                      </a:r>
                      <a:endParaRPr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8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break</a:t>
                      </a:r>
                      <a:endParaRPr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Завершает оператор цикла.</a:t>
                      </a:r>
                      <a:endParaRPr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71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continue</a:t>
                      </a:r>
                      <a:endParaRPr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Заставляет цикл пропустить остальные команды в блоке (block) и немедленно повторить проверку условий до повторения.</a:t>
                      </a:r>
                      <a:endParaRPr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71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pass</a:t>
                      </a:r>
                      <a:endParaRPr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Команда </a:t>
                      </a:r>
                      <a:r>
                        <a:rPr b="0" lang="ru-UA" sz="1800"/>
                        <a:t>pass</a:t>
                      </a:r>
                      <a:r>
                        <a:rPr lang="ru-UA" sz="1800"/>
                        <a:t> в цикле - просто знак, напоминающий вам добавить некоторый код (code) в будущем. Это пустая команда </a:t>
                      </a:r>
                      <a:r>
                        <a:rPr b="0" i="1" lang="ru-UA" sz="1800"/>
                        <a:t>null </a:t>
                      </a:r>
                      <a:r>
                        <a:rPr lang="ru-UA" sz="1800"/>
                        <a:t>(ничего не делать).</a:t>
                      </a:r>
                      <a:endParaRPr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23"/>
          <p:cNvSpPr/>
          <p:nvPr/>
        </p:nvSpPr>
        <p:spPr>
          <a:xfrm>
            <a:off x="6577011" y="2586727"/>
            <a:ext cx="549116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Цикл в Python для чисел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Цикл в Python для строк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Использование по умолчанию функций диапазонов в цикле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Цикл в Python с пользовательским начальных и конечных чисел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Цикл в Python с возрастающими числами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Цикл в Python для диапазона с отрицательными значениями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Заявление </a:t>
            </a:r>
            <a:r>
              <a:rPr b="1"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внутри цикла в Python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Заявление </a:t>
            </a:r>
            <a:r>
              <a:rPr b="1"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внутри цикла в Python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Цикл с </a:t>
            </a:r>
            <a:r>
              <a:rPr b="1"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b="1"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sz="1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Комбинация </a:t>
            </a:r>
            <a:r>
              <a:rPr b="1"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b="1"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внутри цикла в Python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Вложенные циклы в Python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Обработка List-of-Lists в цикле в Python</a:t>
            </a:r>
            <a:endParaRPr b="0" i="0" sz="18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624624" y="288974"/>
            <a:ext cx="8229600" cy="6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7058024" y="-8889716"/>
            <a:ext cx="5133975" cy="2206843"/>
          </a:xfrm>
          <a:prstGeom prst="rect">
            <a:avLst/>
          </a:prstGeom>
          <a:solidFill>
            <a:srgbClr val="EEFFCC"/>
          </a:solidFill>
          <a:ln>
            <a:noFill/>
          </a:ln>
        </p:spPr>
        <p:txBody>
          <a:bodyPr anchorCtr="0" anchor="ctr" bIns="238050" lIns="0" spcFirstLastPara="1" rIns="0" wrap="square" tIns="30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8090"/>
              </a:buClr>
              <a:buSzPts val="1200"/>
              <a:buFont typeface="Calibri"/>
              <a:buNone/>
            </a:pP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Мы хотели бы подключиться к базе данных. Мы не знаем, верны ли логин и пароль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Если соединение с базой будет неуспешно, то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Он бросит исключение. Обратите внимание, что MyDatabase и DatabaseException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НЕ являются реальными классами, мы просто используем их в качестве примеров.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db_host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db_user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db_password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database_connection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DatabaseException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database_connection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200" u="none" cap="none" strike="noStrike">
              <a:solidFill>
                <a:srgbClr val="007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'The database could not connect'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200" u="none" cap="none" strike="noStrike">
              <a:solidFill>
                <a:srgbClr val="007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'The database could connect'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624624" y="955388"/>
            <a:ext cx="11405451" cy="584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None/>
            </a:pPr>
            <a:r>
              <a:rPr b="0" i="0" lang="ru-UA" sz="16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Цикл </a:t>
            </a:r>
            <a:r>
              <a:rPr b="1" i="0" lang="ru-UA" sz="16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ru-UA" sz="16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в языке программирования Python предназначен для перебора элементов структур данных и некоторых других объектов. Это не цикл со счетчиком, каковым является </a:t>
            </a:r>
            <a:r>
              <a:rPr b="1" i="0" lang="ru-UA" sz="16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ru-UA" sz="16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во многих других языках</a:t>
            </a:r>
            <a:r>
              <a:rPr b="0" i="0" lang="ru-UA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624" y="1999160"/>
            <a:ext cx="41433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624" y="4929973"/>
            <a:ext cx="54768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9026" y="1798009"/>
            <a:ext cx="28098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676" y="3875130"/>
            <a:ext cx="48482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624624" y="1571516"/>
            <a:ext cx="832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сумма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653462" y="4482434"/>
            <a:ext cx="3099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распечатать слова по буквам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9049026" y="1355497"/>
            <a:ext cx="2295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range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7010676" y="3439473"/>
            <a:ext cx="1758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поиск значения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624624" y="288974"/>
            <a:ext cx="8229600" cy="6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While loop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7058024" y="-8889716"/>
            <a:ext cx="5133975" cy="2206843"/>
          </a:xfrm>
          <a:prstGeom prst="rect">
            <a:avLst/>
          </a:prstGeom>
          <a:solidFill>
            <a:srgbClr val="EEFFCC"/>
          </a:solidFill>
          <a:ln>
            <a:noFill/>
          </a:ln>
        </p:spPr>
        <p:txBody>
          <a:bodyPr anchorCtr="0" anchor="ctr" bIns="238050" lIns="0" spcFirstLastPara="1" rIns="0" wrap="square" tIns="30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8090"/>
              </a:buClr>
              <a:buSzPts val="1200"/>
              <a:buFont typeface="Calibri"/>
              <a:buNone/>
            </a:pP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Мы хотели бы подключиться к базе данных. Мы не знаем, верны ли логин и пароль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Если соединение с базой будет неуспешно, то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Он бросит исключение. Обратите внимание, что MyDatabase и DatabaseException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НЕ являются реальными классами, мы просто используем их в качестве примеров.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db_host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db_user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db_password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database_connection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DatabaseException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database_connection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200" u="none" cap="none" strike="noStrike">
              <a:solidFill>
                <a:srgbClr val="007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'The database could not connect'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200" u="none" cap="none" strike="noStrike">
              <a:solidFill>
                <a:srgbClr val="007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'The database could connect'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624625" y="786111"/>
            <a:ext cx="9646840" cy="92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b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используется в Python для неоднократного исполнения определенной инструкции до тех пор, пока заданное условие остается истинным. Этот цикл позволяет программе перебирать блок кода.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cdn.programiz.com/sites/tutorial2program/files/whileLoopFlowchart.jpg"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52" y="2206578"/>
            <a:ext cx="21240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072" y="2565323"/>
            <a:ext cx="568642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6280072" y="2195991"/>
            <a:ext cx="2826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сумма числа от 1 до числа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1699" y="2565323"/>
            <a:ext cx="34671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2630427" y="2132089"/>
            <a:ext cx="322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нахождение символа в строке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24624" y="28897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>
                <a:latin typeface="Arial"/>
                <a:ea typeface="Arial"/>
                <a:cs typeface="Arial"/>
                <a:sym typeface="Arial"/>
              </a:rPr>
              <a:t>Numbers(int, float)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35006" y="2782669"/>
            <a:ext cx="6206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1" i="0" sz="2400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35006" y="3259723"/>
            <a:ext cx="5184559" cy="220060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alibri"/>
              <a:buNone/>
            </a:pPr>
            <a: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Тип представляет целое число.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Calibri"/>
              <a:buNone/>
            </a:pPr>
            <a: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Целые имеют неограниченную точность.</a:t>
            </a:r>
            <a:b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Целые литералы (не важно в шестнадцатеричном, восьмеричном или двоичном представлении) создают целый тип.</a:t>
            </a:r>
            <a:b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Создать экземпляр типа также можно при помощи конструктора </a:t>
            </a:r>
            <a:r>
              <a:rPr b="0" i="1" lang="ru-UA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int()</a:t>
            </a:r>
            <a: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1" lang="ru-UA" sz="14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ru-UA" sz="14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int(x, base=</a:t>
            </a:r>
            <a:r>
              <a:rPr b="0" i="1" lang="ru-UA" sz="1400" u="none" cap="none" strike="noStrike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1" lang="ru-UA" sz="14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902358" y="444975"/>
            <a:ext cx="41301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UA" sz="24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Числовые типы используются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UA" sz="24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для представления чисел.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973380" y="2782669"/>
            <a:ext cx="96853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UA" sz="18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5902358" y="3265499"/>
            <a:ext cx="5413342" cy="1600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UA" sz="14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Тип представляет число с плавающей запятой.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UA" sz="14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Числовые литералы, содержащие точку (десятичный разделитель) или знак экспоненты создают тип чисел с плавающей запятой.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my_float = 1.2</a:t>
            </a:r>
            <a:br>
              <a:rPr lang="ru-U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U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my_float = float('1.2')</a:t>
            </a:r>
            <a:endParaRPr b="0" i="1" sz="1400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95251" y="221322"/>
            <a:ext cx="2886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>
                <a:latin typeface="Arial"/>
                <a:ea typeface="Arial"/>
                <a:cs typeface="Arial"/>
                <a:sym typeface="Arial"/>
              </a:rPr>
              <a:t>Numbers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 flipH="1" rot="10800000">
            <a:off x="95252" y="22132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 flipH="1" rot="10800000">
            <a:off x="3162302" y="22132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95251" y="1375419"/>
            <a:ext cx="2613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UA" sz="18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Системы счисления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95251" y="2286000"/>
            <a:ext cx="5934075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Arial"/>
              <a:buChar char="•"/>
            </a:pPr>
            <a:r>
              <a:rPr b="1" i="0" lang="ru-UA" sz="14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int</a:t>
            </a:r>
            <a:r>
              <a:rPr b="0" i="0" lang="ru-UA" sz="14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([object], [основание системы счисления]) - 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включительно.</a:t>
            </a:r>
            <a:endParaRPr b="0" i="0" sz="140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Arial"/>
              <a:buChar char="•"/>
            </a:pPr>
            <a:r>
              <a:rPr b="1" i="0" lang="ru-UA" sz="14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bin</a:t>
            </a:r>
            <a:r>
              <a:rPr b="0" i="0" lang="ru-UA" sz="14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(x) - преобразование целого числа в двоичную строку.</a:t>
            </a:r>
            <a:endParaRPr b="0" i="0" sz="140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Arial"/>
              <a:buChar char="•"/>
            </a:pPr>
            <a:r>
              <a:rPr b="1" i="0" lang="ru-UA" sz="14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hex</a:t>
            </a:r>
            <a:r>
              <a:rPr b="0" i="0" lang="ru-UA" sz="14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(х) - преобразование целого числа в шестнадцатеричную строку.</a:t>
            </a:r>
            <a:endParaRPr b="0" i="0" sz="140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Arial"/>
              <a:buChar char="•"/>
            </a:pPr>
            <a:r>
              <a:rPr b="1" i="0" lang="ru-UA" sz="14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oct</a:t>
            </a:r>
            <a:r>
              <a:rPr b="0" i="0" lang="ru-UA" sz="14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(х) - преобразование целого числа в восьмеричную строку.</a:t>
            </a:r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6943724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{FA1A66B5-FB32-41E4-82DE-636D09B8D807}</a:tableStyleId>
              </a:tblPr>
              <a:tblGrid>
                <a:gridCol w="2624150"/>
                <a:gridCol w="2624150"/>
              </a:tblGrid>
              <a:tr h="35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 u="none" cap="none" strike="noStrike"/>
                        <a:t>x + 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Сложение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x - 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Вычитание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x * 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Умножение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x / 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Деление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x // 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Получение целой части от деления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x % 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Остаток от деления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-x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Смена знака числа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abs(x)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Модуль числа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divmod(x, y)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Пара (x // y, x % y)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x ** 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Возведение в степень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pow(x, y[, z])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800"/>
                        <a:t>x</a:t>
                      </a:r>
                      <a:r>
                        <a:rPr baseline="30000" lang="ru-UA" sz="1800"/>
                        <a:t>y</a:t>
                      </a:r>
                      <a:r>
                        <a:rPr lang="ru-UA" sz="1800"/>
                        <a:t> по модулю (если модуль задан)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https://introcs.cs.princeton.edu/python/12types/images/ComparisonOperators.png"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2" y="5072271"/>
            <a:ext cx="28860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6943724" y="1431974"/>
            <a:ext cx="2732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Функции и операторы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5252" y="4506909"/>
            <a:ext cx="3733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Сравнения и логические операции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introcs.cs.princeton.edu/python/12types/images/BoolOperators.png"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6199" y="5072271"/>
            <a:ext cx="38385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624624" y="288974"/>
            <a:ext cx="8229600" cy="6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370423" y="331276"/>
            <a:ext cx="69287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UA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Строка – это последовательный набор символов, который может состоять как из цифр, так и из букв, и разделителей. Для создания строки мы используем кавычки (одинарные или двойные – не имеет значения).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7"/>
          <p:cNvGraphicFramePr/>
          <p:nvPr/>
        </p:nvGraphicFramePr>
        <p:xfrm>
          <a:off x="438149" y="120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{FA1A66B5-FB32-41E4-82DE-636D09B8D807}</a:tableStyleId>
              </a:tblPr>
              <a:tblGrid>
                <a:gridCol w="2490800"/>
                <a:gridCol w="2490800"/>
              </a:tblGrid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Функция или метод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Назначение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 = 'str'; S = "str"; S = '''str'''; S = """str"""</a:t>
                      </a:r>
                      <a:endParaRPr sz="1100"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 u="none" strike="noStrike">
                          <a:solidFill>
                            <a:schemeClr val="dk1"/>
                          </a:solidFill>
                        </a:rPr>
                        <a:t>Литералы строк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 = "s\np\ta\nbbb"</a:t>
                      </a:r>
                      <a:endParaRPr sz="1100"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Экранированные последовательности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 = r"C:\temp\new"</a:t>
                      </a:r>
                      <a:endParaRPr sz="1100"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Неформатированные строки (подавляют экранирование)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 = b"byte"</a:t>
                      </a:r>
                      <a:endParaRPr sz="1100"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Строка </a:t>
                      </a:r>
                      <a:r>
                        <a:rPr lang="ru-UA" sz="1100" u="none" strike="noStrike">
                          <a:solidFill>
                            <a:schemeClr val="dk1"/>
                          </a:solidFill>
                        </a:rPr>
                        <a:t>байтов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S1 + S2</a:t>
                      </a:r>
                      <a:endParaRPr sz="1100"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Конкатенация (сложение строк)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S1 * 3</a:t>
                      </a:r>
                      <a:endParaRPr sz="1100"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Повторение строки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S[i]</a:t>
                      </a:r>
                      <a:endParaRPr sz="1100"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Обращение по индексу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S[i:j:step]</a:t>
                      </a:r>
                      <a:endParaRPr sz="1100"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Извлечение среза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len</a:t>
                      </a:r>
                      <a:r>
                        <a:rPr lang="ru-UA" sz="1100"/>
                        <a:t>(S)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Длина строки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S.find</a:t>
                      </a:r>
                      <a:r>
                        <a:rPr lang="ru-UA" sz="1100"/>
                        <a:t>(str, [start],[end])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Поиск подстроки в строке. Возвращает номер первого вхождения или -1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S.rfind</a:t>
                      </a:r>
                      <a:r>
                        <a:rPr lang="ru-UA" sz="1100"/>
                        <a:t>(str, [start],[end])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Поиск подстроки в строке. Возвращает номер последнего вхождения или -1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S.index</a:t>
                      </a:r>
                      <a:r>
                        <a:rPr lang="ru-UA" sz="1100"/>
                        <a:t>(str, [start],[end])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Поиск подстроки в строке. Возвращает номер первого вхождения или вызывает ValueError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S.rindex</a:t>
                      </a:r>
                      <a:r>
                        <a:rPr lang="ru-UA" sz="1100"/>
                        <a:t>(str, [start],[end])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Поиск подстроки в строке. Возвращает номер последнего вхождения или вызывает ValueError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S.replace</a:t>
                      </a:r>
                      <a:r>
                        <a:rPr lang="ru-UA" sz="1100"/>
                        <a:t>(шаблон, замена[, maxcount])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Замена шаблона на замену. maxcount ограничивает количество замен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/>
                        <a:t>S.split</a:t>
                      </a:r>
                      <a:r>
                        <a:rPr lang="ru-UA" sz="1100"/>
                        <a:t>(символ)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/>
                        <a:t>Разбиение строки по разделителю</a:t>
                      </a:r>
                      <a:endParaRPr/>
                    </a:p>
                  </a:txBody>
                  <a:tcPr marT="24725" marB="24725" marR="49450" marL="49450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7"/>
          <p:cNvGraphicFramePr/>
          <p:nvPr/>
        </p:nvGraphicFramePr>
        <p:xfrm>
          <a:off x="5762620" y="120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{FA1A66B5-FB32-41E4-82DE-636D09B8D807}</a:tableStyleId>
              </a:tblPr>
              <a:tblGrid>
                <a:gridCol w="3214700"/>
                <a:gridCol w="3214700"/>
              </a:tblGrid>
              <a:tr h="20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S.isdigit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Состоит ли строка из цифр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S.isalpha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Состоит ли строка из букв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S.isalnum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Состоит ли строка из цифр или букв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S.islower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Состоит ли строка из символов в нижнем регистре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S.isupper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Состоит ли строка из символов в верхнем регистре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S.isspace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Состоит ли строка из неотображаемых символов (пробел, символ перевода страницы ('\f'), "новая строка" ('\n'), "перевод каретки" ('\r'), "горизонтальная табуляция" ('\t') и "вертикальная табуляция" ('\v'))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S.istitle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Начинаются ли слова в строке с заглавной буквы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S.upper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Преобразование строки к верхнему регистру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S.lower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Преобразование строки к нижнему регистру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S.startswith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(str)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Начинается ли строка S с шаблона str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S.endswith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(str)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Заканчивается ли строка S шаблоном str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S.join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(список)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Сборка строки из списка с разделителем S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(символ)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Символ в его код ASCII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(число)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Код ASCII в символ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S.capitalize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Переводит первый символ строки в верхний регистр, а все остальные в нижний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S.center</a:t>
                      </a: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(width, [fill])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Возвращает от центрованную строку, по краям которой стоит символ fill (пробел по умолчанию)</a:t>
                      </a:r>
                      <a:endParaRPr/>
                    </a:p>
                  </a:txBody>
                  <a:tcPr marT="19950" marB="19950" marR="39925" marL="399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624624" y="465940"/>
            <a:ext cx="8229600" cy="6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3370423" y="331276"/>
            <a:ext cx="76881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Списки - это просто некий набор упорядоченных объектов. Списки могут содержать разные данные: это могут целые и дробные числа, строчки. В списках могут храниться даже сами списки.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8"/>
          <p:cNvGraphicFramePr/>
          <p:nvPr/>
        </p:nvGraphicFramePr>
        <p:xfrm>
          <a:off x="76200" y="17893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{FA1A66B5-FB32-41E4-82DE-636D09B8D807}</a:tableStyleId>
              </a:tblPr>
              <a:tblGrid>
                <a:gridCol w="1895325"/>
                <a:gridCol w="3185525"/>
              </a:tblGrid>
              <a:tr h="2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Метод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Что делает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list.append</a:t>
                      </a:r>
                      <a:r>
                        <a:rPr lang="ru-UA" sz="1400"/>
                        <a:t>(x)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Добавляет элемент в конец списка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list.extend</a:t>
                      </a:r>
                      <a:r>
                        <a:rPr lang="ru-UA" sz="1400"/>
                        <a:t>(L)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Расширяет список list, добавляя в конец все элементы списка L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list.insert</a:t>
                      </a:r>
                      <a:r>
                        <a:rPr lang="ru-UA" sz="1400"/>
                        <a:t>(i, x)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Вставляет на i-ый элемент значение x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list.remove</a:t>
                      </a:r>
                      <a:r>
                        <a:rPr lang="ru-UA" sz="1400"/>
                        <a:t>(x)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Удаляет первый элемент в списке, имеющий значение x. ValueError, если такого элемента не существует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list.pop</a:t>
                      </a:r>
                      <a:r>
                        <a:rPr lang="ru-UA" sz="1400"/>
                        <a:t>([i])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Удаляет i-ый элемент и возвращает его. Если индекс не указан, удаляется последний элемент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list.index</a:t>
                      </a:r>
                      <a:r>
                        <a:rPr lang="ru-UA" sz="1400"/>
                        <a:t>(x, [start [, end]])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Возвращает положение первого элемента со значением x (при этом поиск ведется от start до end)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list.count</a:t>
                      </a:r>
                      <a:r>
                        <a:rPr lang="ru-UA" sz="1400"/>
                        <a:t>(x)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Возвращает количество элементов со значением x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list.sort</a:t>
                      </a:r>
                      <a:r>
                        <a:rPr lang="ru-UA" sz="1400"/>
                        <a:t>([key=функция])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Сортирует список на основе функции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list.reverse</a:t>
                      </a:r>
                      <a:r>
                        <a:rPr lang="ru-UA" sz="1400"/>
                        <a:t>()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Разворачивает список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list.copy</a:t>
                      </a:r>
                      <a:r>
                        <a:rPr lang="ru-UA" sz="1400"/>
                        <a:t>()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Поверхностная копия списка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UA" sz="1400"/>
                        <a:t>list.clear</a:t>
                      </a:r>
                      <a:r>
                        <a:rPr lang="ru-UA" sz="1400"/>
                        <a:t>()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UA" sz="1400"/>
                        <a:t>Очищает список</a:t>
                      </a:r>
                      <a:endParaRPr/>
                    </a:p>
                  </a:txBody>
                  <a:tcPr marT="30225" marB="30225" marR="60425" marL="60425" anchor="ctr">
                    <a:lnL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18"/>
          <p:cNvSpPr/>
          <p:nvPr/>
        </p:nvSpPr>
        <p:spPr>
          <a:xfrm>
            <a:off x="-10420" y="1296907"/>
            <a:ext cx="2093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</a:t>
            </a:r>
            <a:r>
              <a:rPr b="1" i="0" lang="ru-UA" sz="18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етоды списков</a:t>
            </a:r>
            <a:endParaRPr/>
          </a:p>
        </p:txBody>
      </p:sp>
      <p:pic>
        <p:nvPicPr>
          <p:cNvPr descr="python-list-slicing"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6651" y="1789368"/>
            <a:ext cx="7025349" cy="27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5263224" y="1204604"/>
            <a:ext cx="1202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Индексы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ython Indexing and Slicing for Lists and other Sequential Types |  Railsware Blog"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3184" y="4398445"/>
            <a:ext cx="4838700" cy="240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5263223" y="4507401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Срезы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624624" y="465940"/>
            <a:ext cx="8229600" cy="6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503898" y="367702"/>
            <a:ext cx="76881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Словари</a:t>
            </a:r>
            <a:r>
              <a:rPr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неупорядоченные коллекции произвольных объектов с доступом по ключу. Их иногда ещё называют ассоциативными массивами или хеш-таблицами.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mom05: Dictionaries och Tupler | dbwebb"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260" y="1642073"/>
            <a:ext cx="35337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tionaries - Python" id="165" name="Google Shape;1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8449" y="1642073"/>
            <a:ext cx="6905625" cy="484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x Tricks You Should Know About Python Dictionary | by Christopher Tao |  Towards Data Science" id="166" name="Google Shape;16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767058"/>
            <a:ext cx="5123270" cy="162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24624" y="465940"/>
            <a:ext cx="8229600" cy="6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Tuples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514600" y="367702"/>
            <a:ext cx="9677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Кортежи</a:t>
            </a:r>
            <a:r>
              <a:rPr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 скобки.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9941"/>
            <a:ext cx="6434002" cy="5309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ple – Learn Python"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2376" y="1198699"/>
            <a:ext cx="4343203" cy="366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0049" y="4446635"/>
            <a:ext cx="4171951" cy="241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624624" y="479156"/>
            <a:ext cx="8229600" cy="6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24624" y="1187757"/>
            <a:ext cx="11567376" cy="98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600"/>
              <a:buFont typeface="Calibri"/>
              <a:buNone/>
            </a:pPr>
            <a:r>
              <a:rPr b="1" i="0" lang="ru-UA" sz="1600" u="none" cap="none" strike="noStrike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Логический тип данных</a:t>
            </a:r>
            <a:r>
              <a:rPr b="0" i="0" lang="ru-UA" sz="1600" u="none" cap="none" strike="noStrike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 (bool) (или булевый тип) это примитивный тип данных, который принимает 2 значения — истина или ложь.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600"/>
              <a:buFont typeface="Calibri"/>
              <a:buNone/>
            </a:pPr>
            <a:r>
              <a:rPr b="0" i="0" lang="ru-UA" sz="1600" u="none" cap="none" strike="noStrike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В Python имеется самостоятельный логический тип bool, с двумя предопределенными значениями: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600"/>
              <a:buFont typeface="Calibri"/>
              <a:buChar char="•"/>
            </a:pPr>
            <a:r>
              <a:rPr b="0" i="0" lang="ru-UA" sz="1600" u="none" cap="none" strike="noStrike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 True — истина;</a:t>
            </a:r>
            <a:endParaRPr/>
          </a:p>
          <a:p>
            <a:pPr indent="-1016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600"/>
              <a:buFont typeface="Calibri"/>
              <a:buChar char="•"/>
            </a:pPr>
            <a:r>
              <a:rPr b="0" i="0" lang="ru-UA" sz="1600" u="none" cap="none" strike="noStrike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 False — ложь.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71500" y="3539316"/>
            <a:ext cx="85765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600"/>
              <a:buFont typeface="Calibri"/>
              <a:buNone/>
            </a:pPr>
            <a:r>
              <a:rPr b="0" i="0" lang="ru-UA" sz="1600" u="none" cap="none" strike="noStrike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True и False являются экземплярами класса bool который в свою очередь является подклассом int Поэтому True и False в Python ведут себя как числа 1 и 0. Отличие только в том, как они выводятся на экран.</a:t>
            </a:r>
            <a:r>
              <a:rPr b="0" i="0" lang="ru-UA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http://www.trytoprogram.com/images/python_bool_function.jpg"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624" y="4383499"/>
            <a:ext cx="5524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9987907" y="2292728"/>
            <a:ext cx="2204093" cy="456527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25390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Calibri"/>
              <a:buNone/>
            </a:pPr>
            <a:r>
              <a:rPr b="1" i="0" lang="ru-UA" sz="16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Python bool() Example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bool(0) #int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bool(0.0) #float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bool([])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bool(())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bool({})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False &gt;&gt;&gt;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bool(None)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bool(1)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bool(2.5)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bool([0])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 True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bool((None,))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 True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&gt;&gt;&gt; bool({None: False}) </a:t>
            </a:r>
            <a:endParaRPr b="0" i="0" sz="1200" u="none" cap="none" strike="noStrike">
              <a:solidFill>
                <a:srgbClr val="29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292B2C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https://qph.cf2.quoracdn.net/main-qimg-bc8139bb7744e28bd6a2512156cc3520"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7532" y="1861359"/>
            <a:ext cx="47815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624624" y="479156"/>
            <a:ext cx="8229600" cy="6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ru-UA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b="1" sz="4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/>
          <p:nvPr/>
        </p:nvSpPr>
        <p:spPr>
          <a:xfrm flipH="1" rot="10800000">
            <a:off x="624624" y="246673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/>
          <p:nvPr/>
        </p:nvSpPr>
        <p:spPr>
          <a:xfrm flipH="1" rot="10800000">
            <a:off x="3691674" y="246673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624624" y="1323339"/>
            <a:ext cx="10677525" cy="1323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None/>
            </a:pPr>
            <a:r>
              <a:rPr b="0" i="0" lang="ru-UA" sz="16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Константа, представляющая отсутствие значения.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Calibri"/>
              <a:buNone/>
            </a:pPr>
            <a:r>
              <a:rPr b="0" i="0" lang="ru-UA" sz="16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Данная константа, является единственным значением для типа </a:t>
            </a:r>
            <a:r>
              <a:rPr b="1" i="0" lang="ru-UA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None Type</a:t>
            </a:r>
            <a:r>
              <a:rPr b="0" i="0" lang="ru-UA" sz="16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ru-UA" sz="16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UA" sz="16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UA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b="0" i="0" lang="ru-UA" sz="16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 обычно используют для обозначения того, что конкретное значение отсутствует.</a:t>
            </a:r>
            <a:br>
              <a:rPr b="0" i="0" lang="ru-UA" sz="16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UA" sz="1600" u="none" cap="none" strike="noStrike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Например, для обозначения параметра по умолчанию какой-либо функции.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7058024" y="-8889716"/>
            <a:ext cx="5133975" cy="2206843"/>
          </a:xfrm>
          <a:prstGeom prst="rect">
            <a:avLst/>
          </a:prstGeom>
          <a:solidFill>
            <a:srgbClr val="EEFFCC"/>
          </a:solidFill>
          <a:ln>
            <a:noFill/>
          </a:ln>
        </p:spPr>
        <p:txBody>
          <a:bodyPr anchorCtr="0" anchor="ctr" bIns="238050" lIns="0" spcFirstLastPara="1" rIns="0" wrap="square" tIns="30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8090"/>
              </a:buClr>
              <a:buSzPts val="1200"/>
              <a:buFont typeface="Calibri"/>
              <a:buNone/>
            </a:pP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Мы хотели бы подключиться к базе данных. Мы не знаем, верны ли логин и пароль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Если соединение с базой будет неуспешно, то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Он бросит исключение. Обратите внимание, что MyDatabase и DatabaseException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ru-UA" sz="1200" u="none" cap="none" strike="noStrike">
                <a:solidFill>
                  <a:srgbClr val="408090"/>
                </a:solidFill>
                <a:latin typeface="Calibri"/>
                <a:ea typeface="Calibri"/>
                <a:cs typeface="Calibri"/>
                <a:sym typeface="Calibri"/>
              </a:rPr>
              <a:t># НЕ являются реальными классами, мы просто используем их в качестве примеров.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db_host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db_user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db_password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db_database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database_connection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i="0" lang="ru-UA" sz="1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DatabaseException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database_connection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200" u="none" cap="none" strike="noStrike">
              <a:solidFill>
                <a:srgbClr val="007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'The database could not connect'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i="0" lang="ru-UA" sz="1200" u="none" cap="none" strike="noStrike">
                <a:solidFill>
                  <a:srgbClr val="00702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200" u="none" cap="none" strike="noStrike">
              <a:solidFill>
                <a:srgbClr val="0070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200"/>
              <a:buFont typeface="Calibri"/>
              <a:buNone/>
            </a:pP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ru-UA" sz="1200" u="none" cap="none" strike="noStrike">
                <a:solidFill>
                  <a:srgbClr val="4070A0"/>
                </a:solidFill>
                <a:latin typeface="Calibri"/>
                <a:ea typeface="Calibri"/>
                <a:cs typeface="Calibri"/>
                <a:sym typeface="Calibri"/>
              </a:rPr>
              <a:t>'The database could connect'</a:t>
            </a:r>
            <a:r>
              <a:rPr b="0" i="0" lang="ru-UA" sz="1200" u="none" cap="none" strike="noStrike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624624" y="3429000"/>
            <a:ext cx="8386026" cy="2914729"/>
          </a:xfrm>
          <a:prstGeom prst="rect">
            <a:avLst/>
          </a:prstGeom>
          <a:solidFill>
            <a:srgbClr val="EEFFCC"/>
          </a:solidFill>
          <a:ln>
            <a:noFill/>
          </a:ln>
        </p:spPr>
        <p:txBody>
          <a:bodyPr anchorCtr="0" anchor="ctr" bIns="238050" lIns="0" spcFirstLastPara="1" rIns="0" wrap="square" tIns="30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8090"/>
              </a:buClr>
              <a:buSzPts val="1000"/>
              <a:buFont typeface="Courier"/>
              <a:buNone/>
            </a:pPr>
            <a:r>
              <a:rPr b="0" i="1" lang="ru-UA" sz="1000" u="none" cap="none" strike="noStrike">
                <a:solidFill>
                  <a:srgbClr val="408090"/>
                </a:solidFill>
                <a:latin typeface="Courier"/>
                <a:ea typeface="Courier"/>
                <a:cs typeface="Courier"/>
                <a:sym typeface="Courier"/>
              </a:rPr>
              <a:t># Мы хотели бы подключиться к базе данных. Мы не знаем, верны ли логин и пароль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1" lang="ru-UA" sz="1000" u="none" cap="none" strike="noStrike">
                <a:solidFill>
                  <a:srgbClr val="408090"/>
                </a:solidFill>
                <a:latin typeface="Courier"/>
                <a:ea typeface="Courier"/>
                <a:cs typeface="Courier"/>
                <a:sym typeface="Courier"/>
              </a:rPr>
              <a:t># Если соединение с базой будет неуспешно, то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000" u="none" cap="none" strike="noStrike">
              <a:solidFill>
                <a:srgbClr val="4545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8090"/>
              </a:buClr>
              <a:buSzPts val="1000"/>
              <a:buFont typeface="Courier"/>
              <a:buNone/>
            </a:pPr>
            <a:r>
              <a:rPr b="0" i="1" lang="ru-UA" sz="1000" u="none" cap="none" strike="noStrike">
                <a:solidFill>
                  <a:srgbClr val="408090"/>
                </a:solidFill>
                <a:latin typeface="Courier"/>
                <a:ea typeface="Courier"/>
                <a:cs typeface="Courier"/>
                <a:sym typeface="Courier"/>
              </a:rPr>
              <a:t># Он бросит исключение. Обратите внимание, что MyDatabase и DatabaseException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000" u="none" cap="none" strike="noStrike">
              <a:solidFill>
                <a:srgbClr val="4545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8090"/>
              </a:buClr>
              <a:buSzPts val="1000"/>
              <a:buFont typeface="Courier"/>
              <a:buNone/>
            </a:pPr>
            <a:r>
              <a:rPr b="0" i="1" lang="ru-UA" sz="1000" u="none" cap="none" strike="noStrike">
                <a:solidFill>
                  <a:srgbClr val="408090"/>
                </a:solidFill>
                <a:latin typeface="Courier"/>
                <a:ea typeface="Courier"/>
                <a:cs typeface="Courier"/>
                <a:sym typeface="Courier"/>
              </a:rPr>
              <a:t># НЕ являются реальными классами, мы просто используем их в качестве примеров.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000" u="none" cap="none" strike="noStrike">
              <a:solidFill>
                <a:srgbClr val="4545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20"/>
              </a:buClr>
              <a:buSzPts val="1000"/>
              <a:buFont typeface="Courier"/>
              <a:buNone/>
            </a:pPr>
            <a:r>
              <a:rPr b="1" i="0" lang="ru-UA" sz="1000" u="none" cap="none" strike="noStrike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b="0" i="0" sz="1000" u="none" cap="none" strike="noStrike">
              <a:solidFill>
                <a:srgbClr val="4545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000"/>
              <a:buFont typeface="Courier"/>
              <a:buNone/>
            </a:pP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UA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MyDatabase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db_host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db_user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db_password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db_database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endParaRPr b="0" i="0" sz="1000" u="none" cap="none" strike="noStrike">
              <a:solidFill>
                <a:srgbClr val="4545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database_connection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UA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0" lang="ru-UA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() </a:t>
            </a:r>
            <a:endParaRPr b="0" i="0" sz="1000" u="none" cap="none" strike="noStrike">
              <a:solidFill>
                <a:srgbClr val="4545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20"/>
              </a:buClr>
              <a:buSzPts val="1000"/>
              <a:buFont typeface="Courier"/>
              <a:buNone/>
            </a:pPr>
            <a:r>
              <a:rPr b="1" i="0" lang="ru-UA" sz="1000" u="none" cap="none" strike="noStrike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except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DatabaseException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b="0" i="0" sz="1000" u="none" cap="none" strike="noStrike">
              <a:solidFill>
                <a:srgbClr val="4545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20"/>
              </a:buClr>
              <a:buSzPts val="1000"/>
              <a:buFont typeface="Courier"/>
              <a:buNone/>
            </a:pPr>
            <a:r>
              <a:rPr b="1" i="0" lang="ru-UA" sz="1000" u="none" cap="none" strike="noStrike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     pass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000" u="none" cap="none" strike="noStrike">
              <a:solidFill>
                <a:srgbClr val="4545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20"/>
              </a:buClr>
              <a:buSzPts val="1000"/>
              <a:buFont typeface="Courier"/>
              <a:buNone/>
            </a:pPr>
            <a:r>
              <a:rPr b="1" i="0" lang="ru-UA" sz="1000" u="none" cap="none" strike="noStrike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ru-U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database_connection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ru-UA" sz="1000" u="none" cap="none" strike="noStrike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ru-UA" sz="1000" u="none" cap="none" strike="noStrike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b="0" i="0" sz="1000" u="none" cap="none" strike="noStrike">
              <a:solidFill>
                <a:srgbClr val="007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000"/>
              <a:buFont typeface="Courier"/>
              <a:buNone/>
            </a:pP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   (</a:t>
            </a:r>
            <a:r>
              <a:rPr b="0" i="0" lang="ru-UA" sz="1000" u="none" cap="none" strike="noStrike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'The database could not connect’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endParaRPr b="0" i="0" sz="1000" u="none" cap="none" strike="noStrike">
              <a:solidFill>
                <a:srgbClr val="45454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20"/>
              </a:buClr>
              <a:buSzPts val="1000"/>
              <a:buFont typeface="Courier"/>
              <a:buNone/>
            </a:pPr>
            <a:r>
              <a:rPr b="1" i="0" lang="ru-UA" sz="1000" u="none" cap="none" strike="noStrike">
                <a:solidFill>
                  <a:srgbClr val="00702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b="0" i="0" sz="1000" u="none" cap="none" strike="noStrike">
              <a:solidFill>
                <a:srgbClr val="007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000"/>
              <a:buFont typeface="Courier"/>
              <a:buNone/>
            </a:pP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    (</a:t>
            </a:r>
            <a:r>
              <a:rPr b="0" i="0" lang="ru-UA" sz="1000" u="none" cap="none" strike="noStrike">
                <a:solidFill>
                  <a:srgbClr val="4070A0"/>
                </a:solidFill>
                <a:latin typeface="Courier"/>
                <a:ea typeface="Courier"/>
                <a:cs typeface="Courier"/>
                <a:sym typeface="Courier"/>
              </a:rPr>
              <a:t>'The database could connect'</a:t>
            </a:r>
            <a:r>
              <a:rPr b="0" i="0" lang="ru-UA" sz="1000" u="none" cap="none" strike="noStrike">
                <a:solidFill>
                  <a:srgbClr val="454545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0" i="0" lang="ru-U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