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6">
          <p15:clr>
            <a:srgbClr val="A4A3A4"/>
          </p15:clr>
        </p15:guide>
        <p15:guide id="2" pos="4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6" orient="horz"/>
        <p:guide pos="4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f48e8b9d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g10f48e8b9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0f48e8b9d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f02109099_0_2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5" name="Google Shape;275;gff0210909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ff02109099_0_2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3db69789d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g113db69789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13db69789d_0_1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470409b25a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5" name="Google Shape;305;g1470409b25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470409b25a_0_1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4e6f29e6b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" name="Google Shape;100;g114e6f29e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14e6f29e6b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f48e8b9d6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g10f48e8b9d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10f48e8b9d6_0_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9ea0e283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g139ea0e2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g139ea0e283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8a6f2acb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g158a6f2ac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158a6f2acb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f02109099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gff0210909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ff02109099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f02109099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gff0210909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9" name="Google Shape;179;gff02109099_0_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f02109099_0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gff0210909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141B2A"/>
                </a:solidFill>
                <a:latin typeface="Montserrat"/>
                <a:ea typeface="Montserrat"/>
                <a:cs typeface="Montserrat"/>
                <a:sym typeface="Montserrat"/>
              </a:rPr>
              <a:t>Резюме має бути на 1-1,5 сторінки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0" name="Google Shape;220;gff02109099_0_2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f02109099_0_3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gff02109099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ff02109099_0_3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s://www.linkedin.com/in/daria-telychko-699b83180/" TargetMode="External"/><Relationship Id="rId7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png"/><Relationship Id="rId11" Type="http://schemas.openxmlformats.org/officeDocument/2006/relationships/hyperlink" Target="https://dou.ua/" TargetMode="External"/><Relationship Id="rId10" Type="http://schemas.openxmlformats.org/officeDocument/2006/relationships/hyperlink" Target="https://www.linkedin.com/" TargetMode="External"/><Relationship Id="rId13" Type="http://schemas.openxmlformats.org/officeDocument/2006/relationships/image" Target="../media/image10.png"/><Relationship Id="rId12" Type="http://schemas.openxmlformats.org/officeDocument/2006/relationships/hyperlink" Target="https://happymonday.ua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hyperlink" Target="https://www.linkedin.com/" TargetMode="External"/><Relationship Id="rId15" Type="http://schemas.openxmlformats.org/officeDocument/2006/relationships/image" Target="../media/image23.png"/><Relationship Id="rId14" Type="http://schemas.openxmlformats.org/officeDocument/2006/relationships/image" Target="../media/image18.png"/><Relationship Id="rId17" Type="http://schemas.openxmlformats.org/officeDocument/2006/relationships/image" Target="../media/image19.png"/><Relationship Id="rId16" Type="http://schemas.openxmlformats.org/officeDocument/2006/relationships/image" Target="../media/image30.png"/><Relationship Id="rId5" Type="http://schemas.openxmlformats.org/officeDocument/2006/relationships/hyperlink" Target="https://jungo.dev/" TargetMode="External"/><Relationship Id="rId19" Type="http://schemas.openxmlformats.org/officeDocument/2006/relationships/image" Target="../media/image21.png"/><Relationship Id="rId6" Type="http://schemas.openxmlformats.org/officeDocument/2006/relationships/hyperlink" Target="https://jungo.dev/" TargetMode="External"/><Relationship Id="rId18" Type="http://schemas.openxmlformats.org/officeDocument/2006/relationships/image" Target="../media/image22.png"/><Relationship Id="rId7" Type="http://schemas.openxmlformats.org/officeDocument/2006/relationships/hyperlink" Target="https://djinni.co/jobs/" TargetMode="External"/><Relationship Id="rId8" Type="http://schemas.openxmlformats.org/officeDocument/2006/relationships/hyperlink" Target="https://djinni.co/job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B2A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4708" y="-1977142"/>
            <a:ext cx="12140368" cy="12140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5189" y="2314115"/>
            <a:ext cx="2219665" cy="912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7847" y="2316421"/>
            <a:ext cx="2615592" cy="1075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04513" y="692150"/>
            <a:ext cx="5007598" cy="5679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225" y="3694925"/>
            <a:ext cx="8797280" cy="5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90598" y="2452663"/>
            <a:ext cx="3054710" cy="30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66775" y="4558200"/>
            <a:ext cx="3054710" cy="30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78100" y="585901"/>
            <a:ext cx="1386750" cy="5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 txBox="1"/>
          <p:nvPr>
            <p:ph idx="4294967295" type="title"/>
          </p:nvPr>
        </p:nvSpPr>
        <p:spPr>
          <a:xfrm>
            <a:off x="1425525" y="2784475"/>
            <a:ext cx="97731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  Питання-відповідь на поточному етапі навчання</a:t>
            </a:r>
            <a:endParaRPr b="1" sz="32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3" name="Google Shape;283;p23"/>
          <p:cNvGrpSpPr/>
          <p:nvPr/>
        </p:nvGrpSpPr>
        <p:grpSpPr>
          <a:xfrm>
            <a:off x="-53525" y="1240972"/>
            <a:ext cx="6210150" cy="42300"/>
            <a:chOff x="695325" y="1240972"/>
            <a:chExt cx="6210150" cy="42300"/>
          </a:xfrm>
        </p:grpSpPr>
        <p:sp>
          <p:nvSpPr>
            <p:cNvPr id="284" name="Google Shape;284;p23"/>
            <p:cNvSpPr/>
            <p:nvPr/>
          </p:nvSpPr>
          <p:spPr>
            <a:xfrm flipH="1" rot="10800000">
              <a:off x="695325" y="1240972"/>
              <a:ext cx="3143100" cy="42300"/>
            </a:xfrm>
            <a:prstGeom prst="rect">
              <a:avLst/>
            </a:prstGeom>
            <a:solidFill>
              <a:srgbClr val="6759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59FE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6759FE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                                                 </a:t>
              </a:r>
              <a:endParaRPr b="0" i="0" sz="1500" u="none" cap="none" strike="noStrike">
                <a:solidFill>
                  <a:srgbClr val="6759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 flipH="1" rot="10800000">
              <a:off x="3762375" y="1240972"/>
              <a:ext cx="3143100" cy="42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59FE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8101" y="4998075"/>
            <a:ext cx="2765275" cy="27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78099" y="585913"/>
            <a:ext cx="1386750" cy="57018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4"/>
          <p:cNvSpPr txBox="1"/>
          <p:nvPr>
            <p:ph type="title"/>
          </p:nvPr>
        </p:nvSpPr>
        <p:spPr>
          <a:xfrm>
            <a:off x="695325" y="313075"/>
            <a:ext cx="30831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Питання</a:t>
            </a:r>
            <a:r>
              <a:rPr b="1" lang="en-U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-відповіді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4" name="Google Shape;294;p24"/>
          <p:cNvGrpSpPr/>
          <p:nvPr/>
        </p:nvGrpSpPr>
        <p:grpSpPr>
          <a:xfrm>
            <a:off x="695325" y="1240972"/>
            <a:ext cx="6210150" cy="42300"/>
            <a:chOff x="695325" y="1240972"/>
            <a:chExt cx="6210150" cy="42300"/>
          </a:xfrm>
        </p:grpSpPr>
        <p:sp>
          <p:nvSpPr>
            <p:cNvPr id="295" name="Google Shape;295;p24"/>
            <p:cNvSpPr/>
            <p:nvPr/>
          </p:nvSpPr>
          <p:spPr>
            <a:xfrm flipH="1" rot="10800000">
              <a:off x="695325" y="1240972"/>
              <a:ext cx="3143100" cy="42300"/>
            </a:xfrm>
            <a:prstGeom prst="rect">
              <a:avLst/>
            </a:prstGeom>
            <a:solidFill>
              <a:srgbClr val="141B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59FE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6759FE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                                                 </a:t>
              </a:r>
              <a:endParaRPr b="0" i="0" sz="1400" u="none" cap="none" strike="noStrike">
                <a:solidFill>
                  <a:srgbClr val="6759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4"/>
            <p:cNvSpPr/>
            <p:nvPr/>
          </p:nvSpPr>
          <p:spPr>
            <a:xfrm flipH="1" rot="10800000">
              <a:off x="3762375" y="1240972"/>
              <a:ext cx="3143100" cy="4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7" name="Google Shape;29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3206750" y="3206750"/>
            <a:ext cx="6858000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4"/>
          <p:cNvSpPr/>
          <p:nvPr/>
        </p:nvSpPr>
        <p:spPr>
          <a:xfrm rot="7141531">
            <a:off x="3310386" y="2863928"/>
            <a:ext cx="7287938" cy="738126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50213" y="2335425"/>
            <a:ext cx="3177350" cy="43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4"/>
          <p:cNvSpPr txBox="1"/>
          <p:nvPr>
            <p:ph type="title"/>
          </p:nvPr>
        </p:nvSpPr>
        <p:spPr>
          <a:xfrm rot="972827">
            <a:off x="8017861" y="1334204"/>
            <a:ext cx="888540" cy="1549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sz="10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24"/>
          <p:cNvSpPr txBox="1"/>
          <p:nvPr>
            <p:ph type="title"/>
          </p:nvPr>
        </p:nvSpPr>
        <p:spPr>
          <a:xfrm rot="-613055">
            <a:off x="7622643" y="378414"/>
            <a:ext cx="845610" cy="1220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24"/>
          <p:cNvSpPr txBox="1"/>
          <p:nvPr>
            <p:ph type="title"/>
          </p:nvPr>
        </p:nvSpPr>
        <p:spPr>
          <a:xfrm rot="971637">
            <a:off x="8629227" y="118806"/>
            <a:ext cx="674460" cy="861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B2A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23725"/>
            <a:ext cx="6858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3925" y="786550"/>
            <a:ext cx="2091225" cy="8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/>
          <p:nvPr/>
        </p:nvSpPr>
        <p:spPr>
          <a:xfrm rot="7141572">
            <a:off x="6472169" y="2538221"/>
            <a:ext cx="6817262" cy="6817262"/>
          </a:xfrm>
          <a:prstGeom prst="ellipse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8525" y="2104800"/>
            <a:ext cx="3583825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5"/>
          <p:cNvSpPr txBox="1"/>
          <p:nvPr>
            <p:ph idx="4294967295" type="title"/>
          </p:nvPr>
        </p:nvSpPr>
        <p:spPr>
          <a:xfrm>
            <a:off x="923925" y="2834038"/>
            <a:ext cx="62298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Дякую за увагу!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3" name="Google Shape;313;p25"/>
          <p:cNvGrpSpPr/>
          <p:nvPr/>
        </p:nvGrpSpPr>
        <p:grpSpPr>
          <a:xfrm>
            <a:off x="5096512" y="-2542417"/>
            <a:ext cx="4246800" cy="4246800"/>
            <a:chOff x="4334000" y="-2405367"/>
            <a:chExt cx="4246800" cy="4246800"/>
          </a:xfrm>
        </p:grpSpPr>
        <p:sp>
          <p:nvSpPr>
            <p:cNvPr id="314" name="Google Shape;314;p25"/>
            <p:cNvSpPr/>
            <p:nvPr/>
          </p:nvSpPr>
          <p:spPr>
            <a:xfrm rot="7141609">
              <a:off x="4895630" y="-1843737"/>
              <a:ext cx="3123539" cy="3123539"/>
            </a:xfrm>
            <a:prstGeom prst="ellipse">
              <a:avLst/>
            </a:prstGeom>
            <a:solidFill>
              <a:srgbClr val="6759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 rot="7141581">
              <a:off x="5393637" y="-1345745"/>
              <a:ext cx="2127524" cy="2127524"/>
            </a:xfrm>
            <a:prstGeom prst="ellipse">
              <a:avLst/>
            </a:prstGeom>
            <a:solidFill>
              <a:srgbClr val="141B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25"/>
          <p:cNvGrpSpPr/>
          <p:nvPr/>
        </p:nvGrpSpPr>
        <p:grpSpPr>
          <a:xfrm>
            <a:off x="-2602963" y="4650333"/>
            <a:ext cx="4246800" cy="4246800"/>
            <a:chOff x="4334000" y="-2405367"/>
            <a:chExt cx="4246800" cy="4246800"/>
          </a:xfrm>
        </p:grpSpPr>
        <p:sp>
          <p:nvSpPr>
            <p:cNvPr id="317" name="Google Shape;317;p25"/>
            <p:cNvSpPr/>
            <p:nvPr/>
          </p:nvSpPr>
          <p:spPr>
            <a:xfrm rot="7141609">
              <a:off x="4895630" y="-1843737"/>
              <a:ext cx="3123539" cy="3123539"/>
            </a:xfrm>
            <a:prstGeom prst="ellipse">
              <a:avLst/>
            </a:prstGeom>
            <a:solidFill>
              <a:srgbClr val="6759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 rot="7141581">
              <a:off x="5393637" y="-1345745"/>
              <a:ext cx="2127524" cy="2127524"/>
            </a:xfrm>
            <a:prstGeom prst="ellipse">
              <a:avLst/>
            </a:prstGeom>
            <a:solidFill>
              <a:srgbClr val="141B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7672" y="2038088"/>
            <a:ext cx="5902350" cy="59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type="title"/>
          </p:nvPr>
        </p:nvSpPr>
        <p:spPr>
          <a:xfrm>
            <a:off x="695325" y="313075"/>
            <a:ext cx="82296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26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Спікери</a:t>
            </a:r>
            <a:endParaRPr b="1" sz="26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78100" y="585901"/>
            <a:ext cx="1386750" cy="5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800450"/>
            <a:ext cx="8797280" cy="57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5"/>
          <p:cNvGrpSpPr/>
          <p:nvPr/>
        </p:nvGrpSpPr>
        <p:grpSpPr>
          <a:xfrm>
            <a:off x="-53525" y="1240972"/>
            <a:ext cx="6210150" cy="42300"/>
            <a:chOff x="695325" y="1240972"/>
            <a:chExt cx="6210150" cy="42300"/>
          </a:xfrm>
        </p:grpSpPr>
        <p:sp>
          <p:nvSpPr>
            <p:cNvPr id="108" name="Google Shape;108;p15"/>
            <p:cNvSpPr/>
            <p:nvPr/>
          </p:nvSpPr>
          <p:spPr>
            <a:xfrm flipH="1" rot="10800000">
              <a:off x="695325" y="1240972"/>
              <a:ext cx="3143100" cy="42300"/>
            </a:xfrm>
            <a:prstGeom prst="rect">
              <a:avLst/>
            </a:prstGeom>
            <a:solidFill>
              <a:srgbClr val="6759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59FE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6759FE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                                                 </a:t>
              </a:r>
              <a:endParaRPr b="0" i="0" sz="1400" u="none" cap="none" strike="noStrike">
                <a:solidFill>
                  <a:srgbClr val="6759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 flipH="1" rot="10800000">
              <a:off x="3762375" y="1240972"/>
              <a:ext cx="3143100" cy="42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5"/>
          <p:cNvSpPr txBox="1"/>
          <p:nvPr/>
        </p:nvSpPr>
        <p:spPr>
          <a:xfrm>
            <a:off x="6156622" y="2260763"/>
            <a:ext cx="3209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2300"/>
              <a:buFont typeface="Roboto"/>
              <a:buNone/>
            </a:pPr>
            <a:r>
              <a:rPr b="1" lang="en-US" sz="2000">
                <a:solidFill>
                  <a:srgbClr val="6759FE"/>
                </a:solidFill>
                <a:latin typeface="Montserrat"/>
                <a:ea typeface="Montserrat"/>
                <a:cs typeface="Montserrat"/>
                <a:sym typeface="Montserrat"/>
              </a:rPr>
              <a:t>Теличко Дарина</a:t>
            </a:r>
            <a:endParaRPr b="1" i="0" sz="2000" u="none" cap="none" strike="noStrike">
              <a:solidFill>
                <a:srgbClr val="6759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156625" y="3126613"/>
            <a:ext cx="32619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reer coach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ITEA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232250" y="3126625"/>
            <a:ext cx="341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6156625" y="4404375"/>
            <a:ext cx="2935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Roboto"/>
              <a:buNone/>
            </a:pPr>
            <a:r>
              <a:rPr b="1" i="1" lang="en-US" sz="1200">
                <a:solidFill>
                  <a:srgbClr val="6759FF"/>
                </a:solidFill>
                <a:latin typeface="Montserrat"/>
                <a:ea typeface="Montserrat"/>
                <a:cs typeface="Montserrat"/>
                <a:sym typeface="Montserrat"/>
              </a:rPr>
              <a:t>Контактні дані:</a:t>
            </a:r>
            <a:endParaRPr b="1" i="1" sz="1200" u="none" cap="none" strike="noStrike">
              <a:solidFill>
                <a:srgbClr val="675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Roboto"/>
              <a:buNone/>
            </a:pPr>
            <a:r>
              <a:rPr lang="en-US" sz="1200">
                <a:solidFill>
                  <a:srgbClr val="464646"/>
                </a:solidFill>
                <a:latin typeface="Montserrat"/>
                <a:ea typeface="Montserrat"/>
                <a:cs typeface="Montserrat"/>
                <a:sym typeface="Montserrat"/>
              </a:rPr>
              <a:t>(електронна пошта) </a:t>
            </a:r>
            <a:endParaRPr sz="1200">
              <a:solidFill>
                <a:srgbClr val="46464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6156622" y="2865225"/>
            <a:ext cx="3413400" cy="45600"/>
          </a:xfrm>
          <a:prstGeom prst="rect">
            <a:avLst/>
          </a:prstGeom>
          <a:solidFill>
            <a:srgbClr val="6759FE"/>
          </a:solidFill>
          <a:ln cap="flat" cmpd="sng" w="12700">
            <a:solidFill>
              <a:srgbClr val="6759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6156625" y="4884075"/>
            <a:ext cx="93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LinkedIn</a:t>
            </a:r>
            <a:endParaRPr sz="1200">
              <a:solidFill>
                <a:srgbClr val="46464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4399" y="2038100"/>
            <a:ext cx="2651560" cy="3503401"/>
          </a:xfrm>
          <a:prstGeom prst="rect">
            <a:avLst/>
          </a:prstGeom>
          <a:noFill/>
          <a:ln cap="flat" cmpd="sng" w="19050">
            <a:solidFill>
              <a:srgbClr val="6759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7672" y="2038088"/>
            <a:ext cx="5902350" cy="59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>
            <p:ph type="title"/>
          </p:nvPr>
        </p:nvSpPr>
        <p:spPr>
          <a:xfrm>
            <a:off x="695325" y="313075"/>
            <a:ext cx="54612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26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План уроку</a:t>
            </a:r>
            <a:endParaRPr b="1" sz="26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178825" y="1664825"/>
            <a:ext cx="8181300" cy="2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Ефективна комунікація з роботодавцем та важливість участі в онлайн-зустрічах “Ярмарка вакансій”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Структура резюме та правила його формування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Огляд платформи з пошуку роботи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Питання-відповідь на поточному етапі навчання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Практична робота: створити перше резюме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78100" y="585901"/>
            <a:ext cx="1386750" cy="5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800450"/>
            <a:ext cx="8797280" cy="57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6"/>
          <p:cNvGrpSpPr/>
          <p:nvPr/>
        </p:nvGrpSpPr>
        <p:grpSpPr>
          <a:xfrm>
            <a:off x="-53525" y="1240972"/>
            <a:ext cx="6210150" cy="42300"/>
            <a:chOff x="695325" y="1240972"/>
            <a:chExt cx="6210150" cy="42300"/>
          </a:xfrm>
        </p:grpSpPr>
        <p:sp>
          <p:nvSpPr>
            <p:cNvPr id="128" name="Google Shape;128;p16"/>
            <p:cNvSpPr/>
            <p:nvPr/>
          </p:nvSpPr>
          <p:spPr>
            <a:xfrm flipH="1" rot="10800000">
              <a:off x="695325" y="1240972"/>
              <a:ext cx="3143100" cy="42300"/>
            </a:xfrm>
            <a:prstGeom prst="rect">
              <a:avLst/>
            </a:prstGeom>
            <a:solidFill>
              <a:srgbClr val="6759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59FE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6759FE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                                                 </a:t>
              </a:r>
              <a:endParaRPr b="0" i="0" sz="1400" u="none" cap="none" strike="noStrike">
                <a:solidFill>
                  <a:srgbClr val="6759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 flipH="1" rot="10800000">
              <a:off x="3762375" y="1240972"/>
              <a:ext cx="3143100" cy="42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7672" y="2038088"/>
            <a:ext cx="5902350" cy="59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>
            <p:ph type="title"/>
          </p:nvPr>
        </p:nvSpPr>
        <p:spPr>
          <a:xfrm>
            <a:off x="695325" y="313075"/>
            <a:ext cx="77508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26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Ефективна комунікація з роботодавцем</a:t>
            </a:r>
            <a:endParaRPr b="1" sz="26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848850" y="3594050"/>
            <a:ext cx="8643600" cy="7593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Розглянемо декілька правил базової ефективної комунікації: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78100" y="585901"/>
            <a:ext cx="1386750" cy="57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17"/>
          <p:cNvGrpSpPr/>
          <p:nvPr/>
        </p:nvGrpSpPr>
        <p:grpSpPr>
          <a:xfrm>
            <a:off x="-53525" y="1240972"/>
            <a:ext cx="6210150" cy="42300"/>
            <a:chOff x="695325" y="1240972"/>
            <a:chExt cx="6210150" cy="42300"/>
          </a:xfrm>
        </p:grpSpPr>
        <p:sp>
          <p:nvSpPr>
            <p:cNvPr id="140" name="Google Shape;140;p17"/>
            <p:cNvSpPr/>
            <p:nvPr/>
          </p:nvSpPr>
          <p:spPr>
            <a:xfrm flipH="1" rot="10800000">
              <a:off x="695325" y="1240972"/>
              <a:ext cx="3143100" cy="42300"/>
            </a:xfrm>
            <a:prstGeom prst="rect">
              <a:avLst/>
            </a:prstGeom>
            <a:solidFill>
              <a:srgbClr val="6759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59FE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6759FE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                                                 </a:t>
              </a:r>
              <a:endParaRPr b="0" i="0" sz="1400" u="none" cap="none" strike="noStrike">
                <a:solidFill>
                  <a:srgbClr val="6759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 flipH="1" rot="10800000">
              <a:off x="3762375" y="1240972"/>
              <a:ext cx="3143100" cy="42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17"/>
          <p:cNvSpPr txBox="1"/>
          <p:nvPr/>
        </p:nvSpPr>
        <p:spPr>
          <a:xfrm>
            <a:off x="1790000" y="1993675"/>
            <a:ext cx="8643600" cy="954300"/>
          </a:xfrm>
          <a:prstGeom prst="rect">
            <a:avLst/>
          </a:prstGeom>
          <a:noFill/>
          <a:ln cap="flat" cmpd="sng" w="28575">
            <a:solidFill>
              <a:srgbClr val="675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Мова є однією з найважливіших характерних рис людини. Від нашої манери спілкування залежить враження, що ми справляємо на оточуючих, думка, яка складається в інших щодо нас, наша авторитетність та повага у суспільстві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234650" y="4505375"/>
            <a:ext cx="4528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54545"/>
                </a:solidFill>
                <a:highlight>
                  <a:srgbClr val="FFFFFF"/>
                </a:highlight>
              </a:rPr>
              <a:t>Комунікація є найбільш ефективною саме тоді, коли ми говоримо ані замало, ані забагато</a:t>
            </a:r>
            <a:endParaRPr sz="12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54545"/>
                </a:solidFill>
                <a:highlight>
                  <a:srgbClr val="FFFFFF"/>
                </a:highlight>
              </a:rPr>
              <a:t>Для досягнення цілей розмови ваше висловлювання має вміщувати не більше і не менше інформації, ніж потрібно </a:t>
            </a:r>
            <a:endParaRPr sz="1200">
              <a:solidFill>
                <a:srgbClr val="454545"/>
              </a:solidFill>
              <a:highlight>
                <a:srgbClr val="FFFFFF"/>
              </a:highlight>
            </a:endParaRPr>
          </a:p>
        </p:txBody>
      </p:sp>
      <p:cxnSp>
        <p:nvCxnSpPr>
          <p:cNvPr id="144" name="Google Shape;144;p17"/>
          <p:cNvCxnSpPr/>
          <p:nvPr/>
        </p:nvCxnSpPr>
        <p:spPr>
          <a:xfrm>
            <a:off x="5642325" y="5128175"/>
            <a:ext cx="1132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7"/>
          <p:cNvSpPr txBox="1"/>
          <p:nvPr/>
        </p:nvSpPr>
        <p:spPr>
          <a:xfrm>
            <a:off x="6869200" y="4764875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54545"/>
                </a:solidFill>
                <a:highlight>
                  <a:srgbClr val="FFFFFF"/>
                </a:highlight>
              </a:rPr>
              <a:t>Будьте настільки інформативними, наскільки це передбачає ситуація. Старайтесь, </a:t>
            </a:r>
            <a:r>
              <a:rPr b="1" lang="en-US" sz="1200">
                <a:solidFill>
                  <a:srgbClr val="454545"/>
                </a:solidFill>
                <a:highlight>
                  <a:srgbClr val="FFFFFF"/>
                </a:highlight>
              </a:rPr>
              <a:t>конкретизувати</a:t>
            </a:r>
            <a:r>
              <a:rPr lang="en-US" sz="1200">
                <a:solidFill>
                  <a:srgbClr val="454545"/>
                </a:solidFill>
                <a:highlight>
                  <a:srgbClr val="FFFFFF"/>
                </a:highlight>
              </a:rPr>
              <a:t> важливі для вас факти, якими ви ділитесь</a:t>
            </a:r>
            <a:endParaRPr sz="1200">
              <a:solidFill>
                <a:srgbClr val="4545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7672" y="2038088"/>
            <a:ext cx="5902350" cy="59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>
            <p:ph type="title"/>
          </p:nvPr>
        </p:nvSpPr>
        <p:spPr>
          <a:xfrm>
            <a:off x="695325" y="313075"/>
            <a:ext cx="77508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26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Ефективна комунікація з роботодавцем</a:t>
            </a:r>
            <a:endParaRPr b="1" sz="26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78100" y="585901"/>
            <a:ext cx="1386750" cy="57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18"/>
          <p:cNvGrpSpPr/>
          <p:nvPr/>
        </p:nvGrpSpPr>
        <p:grpSpPr>
          <a:xfrm>
            <a:off x="-53525" y="1240972"/>
            <a:ext cx="6210150" cy="42300"/>
            <a:chOff x="695325" y="1240972"/>
            <a:chExt cx="6210150" cy="42300"/>
          </a:xfrm>
        </p:grpSpPr>
        <p:sp>
          <p:nvSpPr>
            <p:cNvPr id="155" name="Google Shape;155;p18"/>
            <p:cNvSpPr/>
            <p:nvPr/>
          </p:nvSpPr>
          <p:spPr>
            <a:xfrm flipH="1" rot="10800000">
              <a:off x="695325" y="1240972"/>
              <a:ext cx="3143100" cy="42300"/>
            </a:xfrm>
            <a:prstGeom prst="rect">
              <a:avLst/>
            </a:prstGeom>
            <a:solidFill>
              <a:srgbClr val="6759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59FE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6759FE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                                                 </a:t>
              </a:r>
              <a:endParaRPr b="0" i="0" sz="1400" u="none" cap="none" strike="noStrike">
                <a:solidFill>
                  <a:srgbClr val="6759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 flipH="1" rot="10800000">
              <a:off x="3762375" y="1240972"/>
              <a:ext cx="3143100" cy="42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18"/>
          <p:cNvSpPr txBox="1"/>
          <p:nvPr/>
        </p:nvSpPr>
        <p:spPr>
          <a:xfrm>
            <a:off x="1069500" y="2260325"/>
            <a:ext cx="4446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54545"/>
                </a:solidFill>
              </a:rPr>
              <a:t>Комунікація повинна бути якісною. Чи надаємо ми правдиву інформацію співрозмовнику?</a:t>
            </a:r>
            <a:endParaRPr sz="1200">
              <a:solidFill>
                <a:srgbClr val="45454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54545"/>
                </a:solidFill>
              </a:rPr>
              <a:t>Відтак, ви маєте бути чесними зі співрозмовником і не стверджувати речей, доказів для яких не маєте</a:t>
            </a:r>
            <a:endParaRPr sz="1200">
              <a:solidFill>
                <a:srgbClr val="45454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58" name="Google Shape;158;p18"/>
          <p:cNvCxnSpPr/>
          <p:nvPr/>
        </p:nvCxnSpPr>
        <p:spPr>
          <a:xfrm flipH="1" rot="10800000">
            <a:off x="5163350" y="2999675"/>
            <a:ext cx="11535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8"/>
          <p:cNvSpPr txBox="1"/>
          <p:nvPr/>
        </p:nvSpPr>
        <p:spPr>
          <a:xfrm>
            <a:off x="5974675" y="2732063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54545"/>
                </a:solidFill>
                <a:highlight>
                  <a:srgbClr val="FFFFFF"/>
                </a:highlight>
              </a:rPr>
              <a:t>Не кажіть речей,</a:t>
            </a:r>
            <a:r>
              <a:rPr lang="en-US" sz="1200">
                <a:solidFill>
                  <a:srgbClr val="454545"/>
                </a:solidFill>
                <a:highlight>
                  <a:srgbClr val="FFFFFF"/>
                </a:highlight>
              </a:rPr>
              <a:t> для яких немає </a:t>
            </a:r>
            <a:endParaRPr sz="12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54545"/>
                </a:solidFill>
                <a:highlight>
                  <a:srgbClr val="FFFFFF"/>
                </a:highlight>
              </a:rPr>
              <a:t>достатньо підстав </a:t>
            </a:r>
            <a:endParaRPr sz="12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545"/>
              </a:solidFill>
              <a:highlight>
                <a:srgbClr val="FFFFFF"/>
              </a:highlight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2481100" y="4237500"/>
            <a:ext cx="3917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54545"/>
                </a:solidFill>
                <a:highlight>
                  <a:srgbClr val="FFFFFF"/>
                </a:highlight>
              </a:rPr>
              <a:t>Речі або факти про які ми говоримо, мають бути доречними, тобто відповідати темі розмови</a:t>
            </a:r>
            <a:endParaRPr sz="12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54545"/>
                </a:solidFill>
                <a:highlight>
                  <a:srgbClr val="FFFFFF"/>
                </a:highlight>
              </a:rPr>
              <a:t>Відхиляючись від теми розмови, ми перериваємо комунікацію, а отже, її мета ніколи не буде досягнутою</a:t>
            </a:r>
            <a:endParaRPr/>
          </a:p>
        </p:txBody>
      </p:sp>
      <p:cxnSp>
        <p:nvCxnSpPr>
          <p:cNvPr id="161" name="Google Shape;161;p18"/>
          <p:cNvCxnSpPr/>
          <p:nvPr/>
        </p:nvCxnSpPr>
        <p:spPr>
          <a:xfrm flipH="1" rot="10800000">
            <a:off x="6316850" y="4776000"/>
            <a:ext cx="11763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8"/>
          <p:cNvSpPr txBox="1"/>
          <p:nvPr/>
        </p:nvSpPr>
        <p:spPr>
          <a:xfrm>
            <a:off x="7028088" y="44223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54545"/>
                </a:solidFill>
                <a:highlight>
                  <a:srgbClr val="FFFFFF"/>
                </a:highlight>
              </a:rPr>
              <a:t>Не відхиляйтеся </a:t>
            </a:r>
            <a:r>
              <a:rPr lang="en-US" sz="1200">
                <a:solidFill>
                  <a:srgbClr val="454545"/>
                </a:solidFill>
                <a:highlight>
                  <a:srgbClr val="FFFFFF"/>
                </a:highlight>
              </a:rPr>
              <a:t>від теми. Ваша розмова має бути структурованою та послідовною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225" y="3694925"/>
            <a:ext cx="8797280" cy="5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90598" y="2452663"/>
            <a:ext cx="3054710" cy="30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66775" y="4558200"/>
            <a:ext cx="3054710" cy="30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78100" y="585901"/>
            <a:ext cx="1386750" cy="5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>
            <p:ph idx="4294967295" type="title"/>
          </p:nvPr>
        </p:nvSpPr>
        <p:spPr>
          <a:xfrm>
            <a:off x="1425525" y="2784475"/>
            <a:ext cx="97731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 Структура резюме та правила його формування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3" name="Google Shape;173;p19"/>
          <p:cNvGrpSpPr/>
          <p:nvPr/>
        </p:nvGrpSpPr>
        <p:grpSpPr>
          <a:xfrm>
            <a:off x="-53525" y="1240972"/>
            <a:ext cx="6210150" cy="42300"/>
            <a:chOff x="695325" y="1240972"/>
            <a:chExt cx="6210150" cy="42300"/>
          </a:xfrm>
        </p:grpSpPr>
        <p:sp>
          <p:nvSpPr>
            <p:cNvPr id="174" name="Google Shape;174;p19"/>
            <p:cNvSpPr/>
            <p:nvPr/>
          </p:nvSpPr>
          <p:spPr>
            <a:xfrm flipH="1" rot="10800000">
              <a:off x="695325" y="1240972"/>
              <a:ext cx="3143100" cy="42300"/>
            </a:xfrm>
            <a:prstGeom prst="rect">
              <a:avLst/>
            </a:prstGeom>
            <a:solidFill>
              <a:srgbClr val="6759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59FE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6759FE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                                                 </a:t>
              </a:r>
              <a:endParaRPr b="0" i="0" sz="1500" u="none" cap="none" strike="noStrike">
                <a:solidFill>
                  <a:srgbClr val="6759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 flipH="1" rot="10800000">
              <a:off x="3762375" y="1240972"/>
              <a:ext cx="3143100" cy="42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695325" y="313075"/>
            <a:ext cx="82536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П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равила формування резюме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8099" y="585913"/>
            <a:ext cx="1386750" cy="57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78100" y="585901"/>
            <a:ext cx="1386750" cy="57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0"/>
          <p:cNvGrpSpPr/>
          <p:nvPr/>
        </p:nvGrpSpPr>
        <p:grpSpPr>
          <a:xfrm>
            <a:off x="-53525" y="1240972"/>
            <a:ext cx="6210150" cy="42300"/>
            <a:chOff x="695325" y="1240972"/>
            <a:chExt cx="6210150" cy="42300"/>
          </a:xfrm>
        </p:grpSpPr>
        <p:sp>
          <p:nvSpPr>
            <p:cNvPr id="185" name="Google Shape;185;p20"/>
            <p:cNvSpPr/>
            <p:nvPr/>
          </p:nvSpPr>
          <p:spPr>
            <a:xfrm flipH="1" rot="10800000">
              <a:off x="695325" y="1240972"/>
              <a:ext cx="3143100" cy="42300"/>
            </a:xfrm>
            <a:prstGeom prst="rect">
              <a:avLst/>
            </a:prstGeom>
            <a:solidFill>
              <a:srgbClr val="6759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59FE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6759FE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                                                 </a:t>
              </a:r>
              <a:endParaRPr b="0" i="0" sz="1400" u="none" cap="none" strike="noStrike">
                <a:solidFill>
                  <a:srgbClr val="6759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 flipH="1" rot="10800000">
              <a:off x="3762375" y="1240972"/>
              <a:ext cx="3143100" cy="42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7" name="Google Shape;18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800450"/>
            <a:ext cx="8797280" cy="5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66775" y="4558200"/>
            <a:ext cx="3054710" cy="30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/>
          <p:nvPr/>
        </p:nvSpPr>
        <p:spPr>
          <a:xfrm>
            <a:off x="1586925" y="2083775"/>
            <a:ext cx="2549100" cy="14634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1510725" y="2007575"/>
            <a:ext cx="2549100" cy="146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75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41B2A"/>
                </a:solidFill>
                <a:latin typeface="Montserrat"/>
                <a:ea typeface="Montserrat"/>
                <a:cs typeface="Montserrat"/>
                <a:sym typeface="Montserrat"/>
              </a:rPr>
              <a:t>Формат резюме</a:t>
            </a:r>
            <a:r>
              <a:rPr lang="en-US">
                <a:solidFill>
                  <a:srgbClr val="141B2A"/>
                </a:solidFill>
                <a:latin typeface="Montserrat"/>
                <a:ea typeface="Montserrat"/>
                <a:cs typeface="Montserrat"/>
                <a:sym typeface="Montserrat"/>
              </a:rPr>
              <a:t>: р</a:t>
            </a:r>
            <a:r>
              <a:rPr lang="en-US">
                <a:solidFill>
                  <a:srgbClr val="141B2A"/>
                </a:solidFill>
                <a:latin typeface="Montserrat"/>
                <a:ea typeface="Montserrat"/>
                <a:cs typeface="Montserrat"/>
                <a:sym typeface="Montserrat"/>
              </a:rPr>
              <a:t>езюме має бути на 1-1,5 сторінки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695325" y="2187975"/>
            <a:ext cx="410400" cy="411300"/>
          </a:xfrm>
          <a:prstGeom prst="rect">
            <a:avLst/>
          </a:prstGeom>
          <a:noFill/>
          <a:ln cap="flat" cmpd="sng" w="28575">
            <a:solidFill>
              <a:srgbClr val="675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2400"/>
              <a:buFont typeface="Roboto"/>
              <a:buNone/>
            </a:pPr>
            <a:r>
              <a:rPr b="1" i="0" lang="en-US" sz="1800" u="none" cap="none" strike="noStrike">
                <a:solidFill>
                  <a:srgbClr val="6759FE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800" u="none" cap="none" strike="noStrike">
              <a:solidFill>
                <a:srgbClr val="6759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2" name="Google Shape;192;p20"/>
          <p:cNvGrpSpPr/>
          <p:nvPr/>
        </p:nvGrpSpPr>
        <p:grpSpPr>
          <a:xfrm>
            <a:off x="4557950" y="2007575"/>
            <a:ext cx="3440700" cy="1539600"/>
            <a:chOff x="4715825" y="2007575"/>
            <a:chExt cx="3440700" cy="1539600"/>
          </a:xfrm>
        </p:grpSpPr>
        <p:sp>
          <p:nvSpPr>
            <p:cNvPr id="193" name="Google Shape;193;p20"/>
            <p:cNvSpPr/>
            <p:nvPr/>
          </p:nvSpPr>
          <p:spPr>
            <a:xfrm>
              <a:off x="5607425" y="2083775"/>
              <a:ext cx="2549100" cy="1463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5531225" y="2007575"/>
              <a:ext cx="2549100" cy="1463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 txBox="1"/>
            <p:nvPr/>
          </p:nvSpPr>
          <p:spPr>
            <a:xfrm>
              <a:off x="5589750" y="2415275"/>
              <a:ext cx="2490600" cy="8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М</a:t>
              </a:r>
              <a:r>
                <a:rPr b="1" lang="en-US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отивація:  </a:t>
              </a:r>
              <a:r>
                <a:rPr lang="en-US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робота з напрямком за яким є ваше резюме</a:t>
              </a:r>
              <a:endPara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4715825" y="2007575"/>
              <a:ext cx="591600" cy="591600"/>
            </a:xfrm>
            <a:prstGeom prst="rect">
              <a:avLst/>
            </a:prstGeom>
            <a:noFill/>
            <a:ln cap="flat" cmpd="sng" w="285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59FE"/>
                </a:buClr>
                <a:buSzPts val="2400"/>
                <a:buFont typeface="Roboto"/>
                <a:buNone/>
              </a:pPr>
              <a:r>
                <a:rPr b="1" i="0" lang="en-US" sz="1800" u="none" cap="none" strike="noStrike">
                  <a:solidFill>
                    <a:srgbClr val="26262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8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97" name="Google Shape;197;p20"/>
          <p:cNvGrpSpPr/>
          <p:nvPr/>
        </p:nvGrpSpPr>
        <p:grpSpPr>
          <a:xfrm>
            <a:off x="8420575" y="1960443"/>
            <a:ext cx="3839100" cy="1586732"/>
            <a:chOff x="695325" y="1960443"/>
            <a:chExt cx="3839100" cy="1586732"/>
          </a:xfrm>
        </p:grpSpPr>
        <p:sp>
          <p:nvSpPr>
            <p:cNvPr id="198" name="Google Shape;198;p20"/>
            <p:cNvSpPr/>
            <p:nvPr/>
          </p:nvSpPr>
          <p:spPr>
            <a:xfrm>
              <a:off x="1586925" y="2083775"/>
              <a:ext cx="2549100" cy="1463400"/>
            </a:xfrm>
            <a:prstGeom prst="rect">
              <a:avLst/>
            </a:prstGeom>
            <a:solidFill>
              <a:srgbClr val="6759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1510725" y="2007575"/>
              <a:ext cx="2549100" cy="1463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6759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0"/>
            <p:cNvSpPr txBox="1"/>
            <p:nvPr/>
          </p:nvSpPr>
          <p:spPr>
            <a:xfrm>
              <a:off x="1434525" y="1960443"/>
              <a:ext cx="3099900" cy="15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457200" marR="0" rtl="0" algn="l">
                <a:lnSpc>
                  <a:spcPct val="115000"/>
                </a:lnSpc>
                <a:spcBef>
                  <a:spcPts val="2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2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     Резюме:</a:t>
              </a:r>
              <a:r>
                <a:rPr b="1" lang="en-US" sz="1200">
                  <a:solidFill>
                    <a:srgbClr val="141B2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sz="1200">
                <a:solidFill>
                  <a:srgbClr val="141B2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2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141B2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    </a:t>
              </a:r>
              <a:r>
                <a:rPr lang="en-US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- структуроване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2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інформативне</a:t>
              </a: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2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технічне</a:t>
              </a:r>
              <a:endParaRPr sz="1200">
                <a:solidFill>
                  <a:srgbClr val="141B2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695325" y="2007575"/>
              <a:ext cx="591600" cy="591600"/>
            </a:xfrm>
            <a:prstGeom prst="rect">
              <a:avLst/>
            </a:prstGeom>
            <a:noFill/>
            <a:ln cap="flat" cmpd="sng" w="28575">
              <a:solidFill>
                <a:srgbClr val="6759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59FE"/>
                </a:buClr>
                <a:buSzPts val="2400"/>
                <a:buFont typeface="Roboto"/>
                <a:buNone/>
              </a:pPr>
              <a:r>
                <a:rPr b="1" i="0" lang="en-US" sz="1800" u="none" cap="none" strike="noStrike">
                  <a:solidFill>
                    <a:srgbClr val="6759F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800" u="none" cap="none" strike="noStrike">
                <a:solidFill>
                  <a:srgbClr val="6759F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02" name="Google Shape;202;p20"/>
          <p:cNvGrpSpPr/>
          <p:nvPr/>
        </p:nvGrpSpPr>
        <p:grpSpPr>
          <a:xfrm>
            <a:off x="695325" y="4132613"/>
            <a:ext cx="3440700" cy="1539600"/>
            <a:chOff x="695325" y="2007575"/>
            <a:chExt cx="3440700" cy="1539600"/>
          </a:xfrm>
        </p:grpSpPr>
        <p:sp>
          <p:nvSpPr>
            <p:cNvPr id="203" name="Google Shape;203;p20"/>
            <p:cNvSpPr/>
            <p:nvPr/>
          </p:nvSpPr>
          <p:spPr>
            <a:xfrm>
              <a:off x="1586925" y="2083775"/>
              <a:ext cx="2549100" cy="1463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1510725" y="2007575"/>
              <a:ext cx="2549100" cy="1463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0"/>
            <p:cNvSpPr txBox="1"/>
            <p:nvPr/>
          </p:nvSpPr>
          <p:spPr>
            <a:xfrm>
              <a:off x="1569250" y="2146425"/>
              <a:ext cx="2490600" cy="139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Інформація:</a:t>
              </a:r>
              <a:r>
                <a:rPr lang="en-US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резюме </a:t>
              </a:r>
              <a:r>
                <a:rPr lang="en-US">
                  <a:solidFill>
                    <a:srgbClr val="141B2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має чітко відповідати напрямку на який ви претендуєте як спеціаліст</a:t>
              </a:r>
              <a:endParaRPr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695325" y="2007575"/>
              <a:ext cx="591600" cy="591600"/>
            </a:xfrm>
            <a:prstGeom prst="rect">
              <a:avLst/>
            </a:prstGeom>
            <a:noFill/>
            <a:ln cap="flat" cmpd="sng" w="285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59FE"/>
                </a:buClr>
                <a:buSzPts val="2400"/>
                <a:buFont typeface="Roboto"/>
                <a:buNone/>
              </a:pPr>
              <a:r>
                <a:rPr b="1" i="0" lang="en-US" sz="1800" u="none" cap="none" strike="noStrike">
                  <a:solidFill>
                    <a:srgbClr val="26262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8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07" name="Google Shape;207;p20"/>
          <p:cNvGrpSpPr/>
          <p:nvPr/>
        </p:nvGrpSpPr>
        <p:grpSpPr>
          <a:xfrm>
            <a:off x="4557950" y="4132613"/>
            <a:ext cx="3440700" cy="1539600"/>
            <a:chOff x="4715825" y="2007575"/>
            <a:chExt cx="3440700" cy="1539600"/>
          </a:xfrm>
        </p:grpSpPr>
        <p:sp>
          <p:nvSpPr>
            <p:cNvPr id="208" name="Google Shape;208;p20"/>
            <p:cNvSpPr/>
            <p:nvPr/>
          </p:nvSpPr>
          <p:spPr>
            <a:xfrm>
              <a:off x="5607425" y="2083775"/>
              <a:ext cx="2549100" cy="1463400"/>
            </a:xfrm>
            <a:prstGeom prst="rect">
              <a:avLst/>
            </a:prstGeom>
            <a:solidFill>
              <a:srgbClr val="6759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5531225" y="2007575"/>
              <a:ext cx="2549100" cy="1463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6759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5589750" y="2317212"/>
              <a:ext cx="2490600" cy="9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28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rgbClr val="141B2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Досвід: </a:t>
              </a:r>
              <a:r>
                <a:rPr lang="en-US">
                  <a:solidFill>
                    <a:srgbClr val="141B2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ваш мінімальни досвід, це наявність </a:t>
              </a:r>
              <a:r>
                <a:rPr lang="en-US" sz="1500">
                  <a:solidFill>
                    <a:srgbClr val="141B2A"/>
                  </a:solidFill>
                  <a:highlight>
                    <a:srgbClr val="FFFFFF"/>
                  </a:highlight>
                </a:rPr>
                <a:t>pet project</a:t>
              </a:r>
              <a:endParaRPr>
                <a:solidFill>
                  <a:srgbClr val="141B2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4715825" y="2007575"/>
              <a:ext cx="591600" cy="591600"/>
            </a:xfrm>
            <a:prstGeom prst="rect">
              <a:avLst/>
            </a:prstGeom>
            <a:noFill/>
            <a:ln cap="flat" cmpd="sng" w="28575">
              <a:solidFill>
                <a:srgbClr val="6759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59FE"/>
                </a:buClr>
                <a:buSzPts val="2400"/>
                <a:buFont typeface="Roboto"/>
                <a:buNone/>
              </a:pPr>
              <a:r>
                <a:rPr b="1" i="0" lang="en-US" sz="1800" u="none" cap="none" strike="noStrike">
                  <a:solidFill>
                    <a:srgbClr val="6759F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800" u="none" cap="none" strike="noStrike">
                <a:solidFill>
                  <a:srgbClr val="6759F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2" name="Google Shape;212;p20"/>
          <p:cNvGrpSpPr/>
          <p:nvPr/>
        </p:nvGrpSpPr>
        <p:grpSpPr>
          <a:xfrm>
            <a:off x="8420575" y="4132613"/>
            <a:ext cx="3440700" cy="1539600"/>
            <a:chOff x="695325" y="2007575"/>
            <a:chExt cx="3440700" cy="1539600"/>
          </a:xfrm>
        </p:grpSpPr>
        <p:sp>
          <p:nvSpPr>
            <p:cNvPr id="213" name="Google Shape;213;p20"/>
            <p:cNvSpPr/>
            <p:nvPr/>
          </p:nvSpPr>
          <p:spPr>
            <a:xfrm>
              <a:off x="1586925" y="2083775"/>
              <a:ext cx="2549100" cy="1463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1510725" y="2007575"/>
              <a:ext cx="2549100" cy="1463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 txBox="1"/>
            <p:nvPr/>
          </p:nvSpPr>
          <p:spPr>
            <a:xfrm>
              <a:off x="1539975" y="2397275"/>
              <a:ext cx="2490600" cy="8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28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Soft Skills: </a:t>
              </a:r>
              <a:r>
                <a:rPr lang="en-US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особистісні навички, перевіряють виключно на співбесіді</a:t>
              </a:r>
              <a:endParaRPr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695325" y="2007575"/>
              <a:ext cx="591600" cy="591600"/>
            </a:xfrm>
            <a:prstGeom prst="rect">
              <a:avLst/>
            </a:prstGeom>
            <a:noFill/>
            <a:ln cap="flat" cmpd="sng" w="285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59FE"/>
                </a:buClr>
                <a:buSzPts val="2400"/>
                <a:buFont typeface="Roboto"/>
                <a:buNone/>
              </a:pPr>
              <a:r>
                <a:rPr b="1" i="0" lang="en-US" sz="1800" u="none" cap="none" strike="noStrike">
                  <a:solidFill>
                    <a:srgbClr val="26262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8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695325" y="313075"/>
            <a:ext cx="81021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Правила формування резюме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8099" y="585913"/>
            <a:ext cx="1386750" cy="57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78100" y="585901"/>
            <a:ext cx="1386750" cy="57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21"/>
          <p:cNvGrpSpPr/>
          <p:nvPr/>
        </p:nvGrpSpPr>
        <p:grpSpPr>
          <a:xfrm>
            <a:off x="-53525" y="1240972"/>
            <a:ext cx="6210150" cy="42300"/>
            <a:chOff x="695325" y="1240972"/>
            <a:chExt cx="6210150" cy="42300"/>
          </a:xfrm>
        </p:grpSpPr>
        <p:sp>
          <p:nvSpPr>
            <p:cNvPr id="226" name="Google Shape;226;p21"/>
            <p:cNvSpPr/>
            <p:nvPr/>
          </p:nvSpPr>
          <p:spPr>
            <a:xfrm flipH="1" rot="10800000">
              <a:off x="695325" y="1240972"/>
              <a:ext cx="3143100" cy="42300"/>
            </a:xfrm>
            <a:prstGeom prst="rect">
              <a:avLst/>
            </a:prstGeom>
            <a:solidFill>
              <a:srgbClr val="6759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59FE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6759FE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                                                 </a:t>
              </a:r>
              <a:endParaRPr b="0" i="0" sz="1400" u="none" cap="none" strike="noStrike">
                <a:solidFill>
                  <a:srgbClr val="6759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 flipH="1" rot="10800000">
              <a:off x="3762375" y="1240972"/>
              <a:ext cx="3143100" cy="42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8" name="Google Shape;22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800450"/>
            <a:ext cx="8797280" cy="5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07900" y="5308275"/>
            <a:ext cx="3054710" cy="30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/>
        </p:nvSpPr>
        <p:spPr>
          <a:xfrm>
            <a:off x="487050" y="5561550"/>
            <a:ext cx="24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41B2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1" name="Google Shape;231;p21"/>
          <p:cNvGrpSpPr/>
          <p:nvPr/>
        </p:nvGrpSpPr>
        <p:grpSpPr>
          <a:xfrm>
            <a:off x="3353827" y="1353849"/>
            <a:ext cx="4364063" cy="5414963"/>
            <a:chOff x="695327" y="1364199"/>
            <a:chExt cx="4364063" cy="5414963"/>
          </a:xfrm>
        </p:grpSpPr>
        <p:grpSp>
          <p:nvGrpSpPr>
            <p:cNvPr id="232" name="Google Shape;232;p21"/>
            <p:cNvGrpSpPr/>
            <p:nvPr/>
          </p:nvGrpSpPr>
          <p:grpSpPr>
            <a:xfrm>
              <a:off x="695327" y="1364199"/>
              <a:ext cx="4364063" cy="5414963"/>
              <a:chOff x="5100502" y="1364199"/>
              <a:chExt cx="4364063" cy="5414963"/>
            </a:xfrm>
          </p:grpSpPr>
          <p:sp>
            <p:nvSpPr>
              <p:cNvPr id="233" name="Google Shape;233;p21"/>
              <p:cNvSpPr/>
              <p:nvPr/>
            </p:nvSpPr>
            <p:spPr>
              <a:xfrm>
                <a:off x="5173365" y="1437062"/>
                <a:ext cx="4291200" cy="5342100"/>
              </a:xfrm>
              <a:prstGeom prst="rect">
                <a:avLst/>
              </a:prstGeom>
              <a:solidFill>
                <a:srgbClr val="6759FE"/>
              </a:solidFill>
              <a:ln cap="flat" cmpd="sng" w="9525">
                <a:solidFill>
                  <a:srgbClr val="44546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4" name="Google Shape;234;p21"/>
              <p:cNvPicPr preferRelativeResize="0"/>
              <p:nvPr/>
            </p:nvPicPr>
            <p:blipFill rotWithShape="1">
              <a:blip r:embed="rId7">
                <a:alphaModFix/>
              </a:blip>
              <a:srcRect b="6370" l="0" r="3993" t="2497"/>
              <a:stretch/>
            </p:blipFill>
            <p:spPr>
              <a:xfrm>
                <a:off x="5100502" y="1364199"/>
                <a:ext cx="4291161" cy="5342237"/>
              </a:xfrm>
              <a:prstGeom prst="rect">
                <a:avLst/>
              </a:prstGeom>
              <a:noFill/>
              <a:ln cap="flat" cmpd="sng" w="9525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sp>
          <p:nvSpPr>
            <p:cNvPr id="235" name="Google Shape;235;p21"/>
            <p:cNvSpPr/>
            <p:nvPr/>
          </p:nvSpPr>
          <p:spPr>
            <a:xfrm>
              <a:off x="896675" y="1478025"/>
              <a:ext cx="1386900" cy="27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3571550" y="1753925"/>
              <a:ext cx="1186200" cy="203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21"/>
          <p:cNvSpPr txBox="1"/>
          <p:nvPr/>
        </p:nvSpPr>
        <p:spPr>
          <a:xfrm>
            <a:off x="152925" y="1835075"/>
            <a:ext cx="2587800" cy="1031700"/>
          </a:xfrm>
          <a:prstGeom prst="rect">
            <a:avLst/>
          </a:prstGeom>
          <a:noFill/>
          <a:ln cap="flat" cmpd="sng" w="9525">
            <a:solidFill>
              <a:srgbClr val="675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41B2A"/>
                </a:solidFill>
                <a:latin typeface="Montserrat"/>
                <a:ea typeface="Montserrat"/>
                <a:cs typeface="Montserrat"/>
                <a:sym typeface="Montserrat"/>
              </a:rPr>
              <a:t>ШАПКА: </a:t>
            </a:r>
            <a:r>
              <a:rPr lang="en-US" sz="1200">
                <a:latin typeface="Montserrat"/>
                <a:ea typeface="Montserrat"/>
                <a:cs typeface="Montserrat"/>
                <a:sym typeface="Montserrat"/>
              </a:rPr>
              <a:t>вказати напрямок, за яким ви плануєте працювати</a:t>
            </a:r>
            <a:endParaRPr sz="19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41B2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" name="Google Shape;238;p21"/>
          <p:cNvCxnSpPr>
            <a:stCxn id="237" idx="3"/>
          </p:cNvCxnSpPr>
          <p:nvPr/>
        </p:nvCxnSpPr>
        <p:spPr>
          <a:xfrm flipH="1" rot="10800000">
            <a:off x="2740725" y="1787225"/>
            <a:ext cx="7521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9" name="Google Shape;239;p21"/>
          <p:cNvSpPr txBox="1"/>
          <p:nvPr/>
        </p:nvSpPr>
        <p:spPr>
          <a:xfrm>
            <a:off x="8387225" y="1552750"/>
            <a:ext cx="3000000" cy="865500"/>
          </a:xfrm>
          <a:prstGeom prst="rect">
            <a:avLst/>
          </a:prstGeom>
          <a:noFill/>
          <a:ln cap="flat" cmpd="sng" w="9525">
            <a:solidFill>
              <a:srgbClr val="675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І</a:t>
            </a:r>
            <a:r>
              <a:rPr b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нформація </a:t>
            </a:r>
            <a:r>
              <a:rPr lang="en-US" sz="1200">
                <a:latin typeface="Montserrat"/>
                <a:ea typeface="Montserrat"/>
                <a:cs typeface="Montserrat"/>
                <a:sym typeface="Montserrat"/>
              </a:rPr>
              <a:t> для  звʼязку з  вами + n, github +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200">
                <a:latin typeface="Montserrat"/>
                <a:ea typeface="Montserrat"/>
                <a:cs typeface="Montserrat"/>
                <a:sym typeface="Montserrat"/>
              </a:rPr>
              <a:t>Linkedin + посилання на проєкти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0" name="Google Shape;240;p21"/>
          <p:cNvCxnSpPr/>
          <p:nvPr/>
        </p:nvCxnSpPr>
        <p:spPr>
          <a:xfrm flipH="1">
            <a:off x="6999125" y="1779450"/>
            <a:ext cx="1388100" cy="1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1" name="Google Shape;241;p21"/>
          <p:cNvSpPr txBox="1"/>
          <p:nvPr/>
        </p:nvSpPr>
        <p:spPr>
          <a:xfrm>
            <a:off x="152925" y="3068325"/>
            <a:ext cx="3000000" cy="400200"/>
          </a:xfrm>
          <a:prstGeom prst="rect">
            <a:avLst/>
          </a:prstGeom>
          <a:noFill/>
          <a:ln cap="flat" cmpd="sng" w="9525">
            <a:solidFill>
              <a:srgbClr val="675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Мотивація:</a:t>
            </a:r>
            <a:r>
              <a:rPr lang="en-US" sz="1200">
                <a:latin typeface="Montserrat"/>
                <a:ea typeface="Montserrat"/>
                <a:cs typeface="Montserrat"/>
                <a:sym typeface="Montserrat"/>
              </a:rPr>
              <a:t> роботи з напрямком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2" name="Google Shape;242;p21"/>
          <p:cNvCxnSpPr/>
          <p:nvPr/>
        </p:nvCxnSpPr>
        <p:spPr>
          <a:xfrm flipH="1" rot="10800000">
            <a:off x="2905400" y="2556050"/>
            <a:ext cx="7059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3" name="Google Shape;243;p21"/>
          <p:cNvSpPr txBox="1"/>
          <p:nvPr/>
        </p:nvSpPr>
        <p:spPr>
          <a:xfrm>
            <a:off x="197025" y="3766125"/>
            <a:ext cx="2317500" cy="829500"/>
          </a:xfrm>
          <a:prstGeom prst="rect">
            <a:avLst/>
          </a:prstGeom>
          <a:noFill/>
          <a:ln cap="flat" cmpd="sng" w="9525">
            <a:solidFill>
              <a:srgbClr val="675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41B2A"/>
                </a:solidFill>
                <a:latin typeface="Montserrat"/>
                <a:ea typeface="Montserrat"/>
                <a:cs typeface="Montserrat"/>
                <a:sym typeface="Montserrat"/>
              </a:rPr>
              <a:t>Досвід</a:t>
            </a:r>
            <a:r>
              <a:rPr b="1" lang="en-US">
                <a:solidFill>
                  <a:srgbClr val="141B2A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US">
                <a:solidFill>
                  <a:srgbClr val="141B2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>
                <a:latin typeface="Montserrat"/>
                <a:ea typeface="Montserrat"/>
                <a:cs typeface="Montserrat"/>
                <a:sym typeface="Montserrat"/>
              </a:rPr>
              <a:t>від останнього місця роботи. Не більше 3-х місць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4" name="Google Shape;244;p21"/>
          <p:cNvCxnSpPr/>
          <p:nvPr/>
        </p:nvCxnSpPr>
        <p:spPr>
          <a:xfrm flipH="1" rot="10800000">
            <a:off x="2558625" y="3199600"/>
            <a:ext cx="99390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5" name="Google Shape;245;p21"/>
          <p:cNvSpPr txBox="1"/>
          <p:nvPr/>
        </p:nvSpPr>
        <p:spPr>
          <a:xfrm>
            <a:off x="152925" y="4893225"/>
            <a:ext cx="2405700" cy="830100"/>
          </a:xfrm>
          <a:prstGeom prst="rect">
            <a:avLst/>
          </a:prstGeom>
          <a:noFill/>
          <a:ln cap="flat" cmpd="sng" w="9525">
            <a:solidFill>
              <a:srgbClr val="675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41B2A"/>
                </a:solidFill>
                <a:latin typeface="Montserrat"/>
                <a:ea typeface="Montserrat"/>
                <a:cs typeface="Montserrat"/>
                <a:sym typeface="Montserrat"/>
              </a:rPr>
              <a:t>Освіта: </a:t>
            </a:r>
            <a:r>
              <a:rPr b="1" lang="en-US" sz="1200" u="sng">
                <a:solidFill>
                  <a:srgbClr val="141B2A"/>
                </a:solidFill>
                <a:latin typeface="Montserrat"/>
                <a:ea typeface="Montserrat"/>
                <a:cs typeface="Montserrat"/>
                <a:sym typeface="Montserrat"/>
              </a:rPr>
              <a:t>о</a:t>
            </a:r>
            <a:r>
              <a:rPr b="1" lang="en-US" sz="1200" u="sng">
                <a:solidFill>
                  <a:srgbClr val="141B2A"/>
                </a:solidFill>
                <a:latin typeface="Montserrat"/>
                <a:ea typeface="Montserrat"/>
                <a:cs typeface="Montserrat"/>
                <a:sym typeface="Montserrat"/>
              </a:rPr>
              <a:t>сновна</a:t>
            </a:r>
            <a:r>
              <a:rPr b="1" lang="en-US" sz="1200">
                <a:solidFill>
                  <a:srgbClr val="141B2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>
                <a:solidFill>
                  <a:srgbClr val="141B2A"/>
                </a:solidFill>
                <a:latin typeface="Montserrat"/>
                <a:ea typeface="Montserrat"/>
                <a:cs typeface="Montserrat"/>
                <a:sym typeface="Montserrat"/>
              </a:rPr>
              <a:t>ваша професійна освіта</a:t>
            </a:r>
            <a:endParaRPr sz="1200">
              <a:solidFill>
                <a:srgbClr val="141B2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41B2A"/>
                </a:solidFill>
                <a:latin typeface="Montserrat"/>
                <a:ea typeface="Montserrat"/>
                <a:cs typeface="Montserrat"/>
                <a:sym typeface="Montserrat"/>
              </a:rPr>
              <a:t>Додаткова освіта: </a:t>
            </a:r>
            <a:r>
              <a:rPr lang="en-US" sz="1200">
                <a:solidFill>
                  <a:srgbClr val="141B2A"/>
                </a:solidFill>
                <a:latin typeface="Montserrat"/>
                <a:ea typeface="Montserrat"/>
                <a:cs typeface="Montserrat"/>
                <a:sym typeface="Montserrat"/>
              </a:rPr>
              <a:t>курси</a:t>
            </a:r>
            <a:endParaRPr b="1" sz="1200">
              <a:solidFill>
                <a:srgbClr val="141B2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6" name="Google Shape;246;p21"/>
          <p:cNvCxnSpPr>
            <a:stCxn id="245" idx="3"/>
          </p:cNvCxnSpPr>
          <p:nvPr/>
        </p:nvCxnSpPr>
        <p:spPr>
          <a:xfrm>
            <a:off x="2558625" y="5308275"/>
            <a:ext cx="891000" cy="5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7" name="Google Shape;247;p21"/>
          <p:cNvSpPr txBox="1"/>
          <p:nvPr/>
        </p:nvSpPr>
        <p:spPr>
          <a:xfrm>
            <a:off x="8387225" y="2866775"/>
            <a:ext cx="3000000" cy="1041900"/>
          </a:xfrm>
          <a:prstGeom prst="rect">
            <a:avLst/>
          </a:prstGeom>
          <a:noFill/>
          <a:ln cap="flat" cmpd="sng" w="9525">
            <a:solidFill>
              <a:srgbClr val="675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hard skills: </a:t>
            </a:r>
            <a:r>
              <a:rPr lang="en-US" sz="1200">
                <a:latin typeface="Montserrat"/>
                <a:ea typeface="Montserrat"/>
                <a:cs typeface="Montserrat"/>
                <a:sym typeface="Montserrat"/>
              </a:rPr>
              <a:t>написати всі технічні інструменти, які ви здобули на курсі та використовували в практичній роботі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8" name="Google Shape;248;p21"/>
          <p:cNvCxnSpPr/>
          <p:nvPr/>
        </p:nvCxnSpPr>
        <p:spPr>
          <a:xfrm rot="10800000">
            <a:off x="6763925" y="2481950"/>
            <a:ext cx="1623300" cy="4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9" name="Google Shape;249;p21"/>
          <p:cNvSpPr txBox="1"/>
          <p:nvPr/>
        </p:nvSpPr>
        <p:spPr>
          <a:xfrm>
            <a:off x="8387225" y="4138900"/>
            <a:ext cx="3000000" cy="829500"/>
          </a:xfrm>
          <a:prstGeom prst="rect">
            <a:avLst/>
          </a:prstGeom>
          <a:noFill/>
          <a:ln cap="flat" cmpd="sng" w="9525">
            <a:solidFill>
              <a:srgbClr val="675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Володіння мовами:</a:t>
            </a:r>
            <a:r>
              <a:rPr lang="en-US" sz="1200">
                <a:latin typeface="Montserrat"/>
                <a:ea typeface="Montserrat"/>
                <a:cs typeface="Montserrat"/>
                <a:sym typeface="Montserrat"/>
              </a:rPr>
              <a:t> назва англійською та рівні А1-А2, B1-B2, С1-С2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0" name="Google Shape;250;p21"/>
          <p:cNvCxnSpPr>
            <a:stCxn id="249" idx="1"/>
          </p:cNvCxnSpPr>
          <p:nvPr/>
        </p:nvCxnSpPr>
        <p:spPr>
          <a:xfrm flipH="1">
            <a:off x="6869825" y="4553650"/>
            <a:ext cx="1517400" cy="3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1" name="Google Shape;251;p21"/>
          <p:cNvSpPr txBox="1"/>
          <p:nvPr/>
        </p:nvSpPr>
        <p:spPr>
          <a:xfrm>
            <a:off x="8387225" y="5198625"/>
            <a:ext cx="3000000" cy="829500"/>
          </a:xfrm>
          <a:prstGeom prst="rect">
            <a:avLst/>
          </a:prstGeom>
          <a:noFill/>
          <a:ln cap="flat" cmpd="sng" w="9525">
            <a:solidFill>
              <a:srgbClr val="675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Сертифікати: </a:t>
            </a:r>
            <a:r>
              <a:rPr lang="en-US" sz="1200">
                <a:latin typeface="Montserrat"/>
                <a:ea typeface="Montserrat"/>
                <a:cs typeface="Montserrat"/>
                <a:sym typeface="Montserrat"/>
              </a:rPr>
              <a:t>буде плюсом розмістити сертифікати за посиланням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2" name="Google Shape;252;p21"/>
          <p:cNvCxnSpPr/>
          <p:nvPr/>
        </p:nvCxnSpPr>
        <p:spPr>
          <a:xfrm rot="10800000">
            <a:off x="7293125" y="5549850"/>
            <a:ext cx="1094100" cy="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6477" y="4923113"/>
            <a:ext cx="3054710" cy="30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800450"/>
            <a:ext cx="8797280" cy="5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2"/>
          <p:cNvSpPr txBox="1"/>
          <p:nvPr/>
        </p:nvSpPr>
        <p:spPr>
          <a:xfrm>
            <a:off x="695325" y="1891025"/>
            <a:ext cx="8055000" cy="4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59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b="1" i="0" lang="en-US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JunGO</a:t>
            </a:r>
            <a:r>
              <a:rPr b="0" i="0" lang="en-US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lang="en-US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ресурс створений для того, щоб поєднувати перспективних Junior-кандидатів та перевірених роботодавців ІТ-ринку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b="1" i="0" lang="en-US" sz="16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Djinni</a:t>
            </a:r>
            <a:r>
              <a:rPr b="0" i="0" lang="en-US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 —</a:t>
            </a:r>
            <a:r>
              <a:rPr lang="en-US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  анонімний пошук роботи для ІТ-фахівців</a:t>
            </a:r>
            <a:endParaRPr sz="1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b="1" i="0" lang="en-US" sz="16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9"/>
              </a:rPr>
              <a:t>LinkedIn</a:t>
            </a:r>
            <a:r>
              <a:rPr b="0" i="0" lang="en-US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10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  <a:r>
              <a:rPr lang="en-US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 соціальна мережа для пошуку та встановлення ділових контактів</a:t>
            </a:r>
            <a:endParaRPr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b="1" i="0" lang="en-US" sz="1600" u="none" cap="none" strike="noStrike">
                <a:solidFill>
                  <a:srgbClr val="6759FE"/>
                </a:solidFill>
                <a:latin typeface="Montserrat"/>
                <a:ea typeface="Montserrat"/>
                <a:cs typeface="Montserrat"/>
                <a:sym typeface="Montserrat"/>
              </a:rPr>
              <a:t>Telegram channels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lang="en-US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телеграм-канали для пошуку роботи ІТ-фахівцями</a:t>
            </a:r>
            <a:endParaRPr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b="1" i="0" lang="en-US" sz="1600" u="none" cap="none" strike="noStrike">
                <a:solidFill>
                  <a:srgbClr val="6759FE"/>
                </a:solidFill>
                <a:latin typeface="Montserrat"/>
                <a:ea typeface="Montserrat"/>
                <a:cs typeface="Montserrat"/>
                <a:sym typeface="Montserrat"/>
              </a:rPr>
              <a:t>FB groups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ком'юніті активних роботодавців та кандидатів</a:t>
            </a:r>
            <a:endParaRPr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b="1" i="0" lang="en-US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11"/>
              </a:rPr>
              <a:t>DOU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спільнота програмістів України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b="1" lang="en-US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12"/>
              </a:rPr>
              <a:t>Happy Monday</a:t>
            </a:r>
            <a:r>
              <a:rPr b="1" lang="en-US">
                <a:solidFill>
                  <a:srgbClr val="6759FE"/>
                </a:solidFill>
                <a:latin typeface="Montserrat"/>
                <a:ea typeface="Montserrat"/>
                <a:cs typeface="Montserrat"/>
                <a:sym typeface="Montserrat"/>
              </a:rPr>
              <a:t> —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кар‘єрна платформа з рекомендаціями щодо компаній, вакансій, шляхів розвитку кар‘єри</a:t>
            </a:r>
            <a:br>
              <a:rPr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1" name="Google Shape;261;p2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178100" y="585901"/>
            <a:ext cx="1386750" cy="5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2"/>
          <p:cNvSpPr txBox="1"/>
          <p:nvPr/>
        </p:nvSpPr>
        <p:spPr>
          <a:xfrm>
            <a:off x="695325" y="313075"/>
            <a:ext cx="82536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</a:t>
            </a:r>
            <a:r>
              <a:rPr b="1" lang="en-US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гляд платформ з пошуку роботи</a:t>
            </a:r>
            <a:endParaRPr b="1" i="0" sz="20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3" name="Google Shape;263;p22"/>
          <p:cNvGrpSpPr/>
          <p:nvPr/>
        </p:nvGrpSpPr>
        <p:grpSpPr>
          <a:xfrm>
            <a:off x="-53525" y="1240972"/>
            <a:ext cx="6210150" cy="42300"/>
            <a:chOff x="695325" y="1240972"/>
            <a:chExt cx="6210150" cy="42300"/>
          </a:xfrm>
        </p:grpSpPr>
        <p:sp>
          <p:nvSpPr>
            <p:cNvPr id="264" name="Google Shape;264;p22"/>
            <p:cNvSpPr/>
            <p:nvPr/>
          </p:nvSpPr>
          <p:spPr>
            <a:xfrm flipH="1" rot="10800000">
              <a:off x="695325" y="1240972"/>
              <a:ext cx="3143100" cy="42300"/>
            </a:xfrm>
            <a:prstGeom prst="rect">
              <a:avLst/>
            </a:prstGeom>
            <a:solidFill>
              <a:srgbClr val="6759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59FE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6759FE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                                                 </a:t>
              </a:r>
              <a:endParaRPr b="0" i="0" sz="1400" u="none" cap="none" strike="noStrike">
                <a:solidFill>
                  <a:srgbClr val="6759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 flipH="1" rot="10800000">
              <a:off x="3762375" y="1240972"/>
              <a:ext cx="3143100" cy="423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6" name="Google Shape;266;p2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549113" y="1957764"/>
            <a:ext cx="1386726" cy="31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420626" y="4428700"/>
            <a:ext cx="1305100" cy="2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048104" y="3693405"/>
            <a:ext cx="1646746" cy="3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420613" y="2392300"/>
            <a:ext cx="1487625" cy="3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8869163" y="2840361"/>
            <a:ext cx="1386750" cy="338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8549126" y="4164400"/>
            <a:ext cx="1386725" cy="35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9054325" y="4862078"/>
            <a:ext cx="1386750" cy="103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