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Source Serif Pro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erifPr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erifPro-italic.fntdata"/><Relationship Id="rId25" Type="http://schemas.openxmlformats.org/officeDocument/2006/relationships/font" Target="fonts/SourceSerifPro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SourceSerif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.6/library/stdtypes.html#dict" TargetMode="External"/><Relationship Id="rId4" Type="http://schemas.openxmlformats.org/officeDocument/2006/relationships/hyperlink" Target="https://docs.python.org/3.6/library/stdtypes.html#list" TargetMode="External"/><Relationship Id="rId9" Type="http://schemas.openxmlformats.org/officeDocument/2006/relationships/image" Target="../media/image42.png"/><Relationship Id="rId5" Type="http://schemas.openxmlformats.org/officeDocument/2006/relationships/hyperlink" Target="https://docs.python.org/3.6/library/stdtypes.html#set" TargetMode="External"/><Relationship Id="rId6" Type="http://schemas.openxmlformats.org/officeDocument/2006/relationships/hyperlink" Target="https://docs.python.org/3.6/library/stdtypes.html#tuple" TargetMode="External"/><Relationship Id="rId7" Type="http://schemas.openxmlformats.org/officeDocument/2006/relationships/image" Target="../media/image45.png"/><Relationship Id="rId8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308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4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694331" y="442893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Область видимости переменных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 flipH="1" rot="10800000">
            <a:off x="694331" y="32929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 flipH="1" rot="10800000">
            <a:off x="3761381" y="32929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693338" y="1164212"/>
            <a:ext cx="92791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 или scope определяет контекст переменной, в рамках которого ее можно использовать. В Python есть два типа контекста: глобальный и локальный.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3338" y="1820289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Глобальный контекст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Глобальный контекст подразумевает, что переменная является глобальной, она определена вне любой из функций и доступна любой функции в программе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338" y="3215032"/>
            <a:ext cx="32956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6561994" y="1820289"/>
            <a:ext cx="55255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Локальный контекст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отличие от глобальных переменных локальная переменная определяется внутри функции и доступна только из этой функции, то есть имеет локальную область видимости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65994" y="5725027"/>
            <a:ext cx="5943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Здесь переменная name является глобальной и имеет глобальную область видимости. И обе определенные здесь функции могут свободно ее использовать.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994" y="3215031"/>
            <a:ext cx="28956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/>
          <p:nvPr/>
        </p:nvSpPr>
        <p:spPr>
          <a:xfrm>
            <a:off x="6409594" y="5693788"/>
            <a:ext cx="57824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в каждой из двух функций определяется локальная переменная name. И хотя эти переменные называются одинаково, но тем не менее это две разных переменных, каждая из которых доступна только в рамках своей функции.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694331" y="442893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Область видимости переменных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 flipH="1" rot="10800000">
            <a:off x="694331" y="32929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 flipH="1" rot="10800000">
            <a:off x="3761381" y="32929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94331" y="1344447"/>
            <a:ext cx="399511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Скрытие переменных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Есть еще один вариант определения переменной, когда локальная переменная скрывают глобальную с тем же именем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31" y="2739187"/>
            <a:ext cx="4341266" cy="25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694331" y="5372470"/>
            <a:ext cx="434126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Здесь определена глобальная переменная name. Однако в функции say_hi определена локальная переменная с тем же именем name. И если функция say_bye использует глобальную переменную, то функция say_hi использует локальную переменную, которая скрывает глобальную.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5332931" y="133407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же мы хотим изменить в локальной функции глобальную переменную, а не определить локальную, то необходимо использовать ключевое слово </a:t>
            </a:r>
            <a:r>
              <a:rPr b="1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1669" y="2667886"/>
            <a:ext cx="51244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694331" y="442893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Область видимости переменных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 flipH="1" rot="10800000">
            <a:off x="694331" y="32929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 flipH="1" rot="10800000">
            <a:off x="3761381" y="32929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694331" y="1415534"/>
            <a:ext cx="8543673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Nonlocal</a:t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Выражение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nonlocal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прикрепляет идентификатор к переменной из ближайшего окружающего контекста (за исключением глобального контекста). Обычно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nonlocal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применяется во вложенных функциях, когда надо прикрепить идентификатор за переменной или параметром окружающей внешней функции.</a:t>
            </a:r>
            <a:endParaRPr b="1" i="1"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31" y="2912139"/>
            <a:ext cx="44100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694330" y="5688449"/>
            <a:ext cx="44100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Здесь вложенная локальная функция inner() выводит на консоль значение переменной </a:t>
            </a:r>
            <a:r>
              <a:rPr b="1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которая определена во внешней функции outer(). Затем в функции outer() вызывается внутренняя функция inner().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896" y="2912139"/>
            <a:ext cx="31242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/>
          <p:nvPr/>
        </p:nvSpPr>
        <p:spPr>
          <a:xfrm>
            <a:off x="5194370" y="5074314"/>
            <a:ext cx="3213251" cy="1600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присвоении значения во вложенной функции: n = 25 будет создаваться новая переменная n, которая скроет переменную n из окружающей внешней функции outer. В итоге мы получим при выводе два разных числа.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7300" y="2912139"/>
            <a:ext cx="29337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8726186" y="5534560"/>
            <a:ext cx="329436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Чтобы во вложенной функции указать, что идентификатор во вложенной функции будет представлять переменную из окружающей функции, применяется выражение nonlocal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695322" y="884622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Элементы функционального программирования в Python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695322" y="1951672"/>
            <a:ext cx="71987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Функциональный код отличается одним свойством: отсутствием побочных эффектов. Он не полагается на данные вне текущей функции, и не меняет данные, находящиеся вне функции. Все остальные «свойства» можно вывести из этого.</a:t>
            </a:r>
            <a:endParaRPr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95322" y="3521334"/>
            <a:ext cx="2987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Нефункциональная функция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2" y="4148269"/>
            <a:ext cx="26765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/>
          <p:nvPr/>
        </p:nvSpPr>
        <p:spPr>
          <a:xfrm>
            <a:off x="6521579" y="3521334"/>
            <a:ext cx="2744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Функциональная функция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1579" y="4148269"/>
            <a:ext cx="21812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544320" y="1112199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Элементы функционального программирования в Python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 flipH="1" rot="10800000">
            <a:off x="544322" y="889708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 flipH="1" rot="10800000">
            <a:off x="3611372" y="889708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544320" y="2122642"/>
            <a:ext cx="70675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 i="0"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Принимает функцию и набор данных. Создаёт новую коллекцию, выполняет функцию на каждой позиции данных и добавляет возвращаемое значение в новую коллекцию. Возвращает новую коллекцию.</a:t>
            </a:r>
            <a:endParaRPr b="0" i="1" sz="1600"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544320" y="3687827"/>
            <a:ext cx="41052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Простой map, принимающий список имён и возвращающий список длин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20" y="4272602"/>
            <a:ext cx="41052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5944998" y="3679953"/>
            <a:ext cx="42103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Этот map возводит в квадрат каждый элемент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4998" y="4219324"/>
            <a:ext cx="40100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544320" y="1112199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Элементы функционального программирования в Python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/>
          <p:nvPr/>
        </p:nvSpPr>
        <p:spPr>
          <a:xfrm flipH="1" rot="10800000">
            <a:off x="544322" y="889708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 flipH="1" rot="10800000">
            <a:off x="3611372" y="889708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544320" y="2122642"/>
            <a:ext cx="697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 i="0"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544320" y="2833274"/>
            <a:ext cx="2557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Нефункциональный код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20" y="3429000"/>
            <a:ext cx="39624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/>
          <p:nvPr/>
        </p:nvSpPr>
        <p:spPr>
          <a:xfrm>
            <a:off x="5614302" y="2833274"/>
            <a:ext cx="2314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Функциональный код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0700" y="3429000"/>
            <a:ext cx="65913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44445" y="541748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Элементы функционального программирования в Python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/>
          <p:nvPr/>
        </p:nvSpPr>
        <p:spPr>
          <a:xfrm flipH="1" rot="10800000">
            <a:off x="344447" y="319257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/>
          <p:nvPr/>
        </p:nvSpPr>
        <p:spPr>
          <a:xfrm flipH="1" rot="10800000">
            <a:off x="3411497" y="319257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344445" y="1552191"/>
            <a:ext cx="5093082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то время как 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map()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пропускает каждый элемент итерируемого через функцию и возвращает результат всех элементов, прошедших через функцию, 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filter()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прежде всего, требует, чтобы функция возвращала логические значения (true или false), а затем передает каждый элемент итерируемого через функцию, «отфильтровывая» те, которые являются ложными.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6754472" y="2029244"/>
            <a:ext cx="5093083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Ниже приведен список (iterable) баллов 10 студентов на экзамене по химии. Давайте отфильтруем тех, кто сдал с баллом выше 75 ... используя filter.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475" y="3041566"/>
            <a:ext cx="52959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/>
          <p:nvPr/>
        </p:nvSpPr>
        <p:spPr>
          <a:xfrm>
            <a:off x="344445" y="4155991"/>
            <a:ext cx="5764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Давайте отфильтруем слова, являющиеся палиндромами, из набора (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b="0" i="0" lang="ru-RU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) подозреваемых слов палиндромов.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99" name="Google Shape;2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445" y="4839877"/>
            <a:ext cx="63627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344445" y="541748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Элементы функционального программирования в Python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0"/>
          <p:cNvSpPr/>
          <p:nvPr/>
        </p:nvSpPr>
        <p:spPr>
          <a:xfrm flipH="1" rot="10800000">
            <a:off x="344447" y="319257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0"/>
          <p:cNvSpPr/>
          <p:nvPr/>
        </p:nvSpPr>
        <p:spPr>
          <a:xfrm flipH="1" rot="10800000">
            <a:off x="3411497" y="319257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344445" y="1552191"/>
            <a:ext cx="5093082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 reduce применяет функцию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двух аргументов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кумулятивно к элементам итерируемого, необязательно начиная с начального аргумента. </a:t>
            </a:r>
            <a:r>
              <a:rPr b="0" i="0" lang="ru-RU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Имеет следующий синтаксис: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reduce(func, iterable[, initial])</a:t>
            </a:r>
            <a:endParaRPr b="0" i="0" sz="16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Где func это функция, к которой кумулятивно применяется каждый элемент iterable, а initial необязательное значение, которое помещается перед элементами итерируемого в вычислении и служит значением по умолчанию, когда итерируемый объект пуст.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350" y="1372001"/>
            <a:ext cx="634365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350" y="4100344"/>
            <a:ext cx="46386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44445" y="541748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Элементы функционального программирования в Python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/>
          <p:nvPr/>
        </p:nvSpPr>
        <p:spPr>
          <a:xfrm flipH="1" rot="10800000">
            <a:off x="344447" y="319257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 flipH="1" rot="10800000">
            <a:off x="3411497" y="319257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344445" y="1552191"/>
            <a:ext cx="509308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 берёт на вход несколько списков и создаёт из них список (в Python 3 создаётся не list, а специальный zip-объект) кортежей, такой, что первый элемент полученного списка содержит кортеж из первых элементов всех списков-аргументов</a:t>
            </a:r>
            <a:endParaRPr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45" y="4271088"/>
            <a:ext cx="45434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 txBox="1"/>
          <p:nvPr/>
        </p:nvSpPr>
        <p:spPr>
          <a:xfrm>
            <a:off x="344445" y="3788802"/>
            <a:ext cx="2358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Две последовательности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932" y="4185363"/>
            <a:ext cx="58007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5936932" y="3776675"/>
            <a:ext cx="23298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последовательности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457" y="1840469"/>
            <a:ext cx="38862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7824466" y="1442134"/>
            <a:ext cx="17683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словаря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342902" y="401204"/>
            <a:ext cx="10537535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Модуль Collections</a:t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 flipH="1" rot="10800000">
            <a:off x="344447" y="319257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/>
          <p:nvPr/>
        </p:nvSpPr>
        <p:spPr>
          <a:xfrm flipH="1" rot="10800000">
            <a:off x="3411497" y="319257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342902" y="1179802"/>
            <a:ext cx="950472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erif Pro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Collections — это встроенный модуль Python, реализующий специализированный контейнер типов данных. Является альтернативой встроенным контейнерам общего назначения Python, таким как </a:t>
            </a:r>
            <a:r>
              <a:rPr b="0" i="1" lang="ru-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dict</a:t>
            </a:r>
            <a:r>
              <a:rPr b="0" i="1" lang="ru-RU" sz="1600" u="none" cap="none" strike="noStrike">
                <a:solidFill>
                  <a:srgbClr val="7F7F7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 </a:t>
            </a:r>
            <a:r>
              <a:rPr b="0" i="1" lang="ru-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list</a:t>
            </a:r>
            <a:r>
              <a:rPr b="0" i="1" lang="ru-RU" sz="1600" u="none" cap="none" strike="noStrike">
                <a:solidFill>
                  <a:srgbClr val="7F7F7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 </a:t>
            </a:r>
            <a:r>
              <a:rPr b="0" i="1" lang="ru-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set</a:t>
            </a:r>
            <a:r>
              <a:rPr b="0" i="1" lang="ru-RU" sz="1600" u="none" cap="none" strike="noStrike">
                <a:solidFill>
                  <a:srgbClr val="7F7F7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 и </a:t>
            </a:r>
            <a:r>
              <a:rPr b="0" i="1" lang="ru-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tuple</a:t>
            </a:r>
            <a:r>
              <a:rPr b="0" i="1" lang="ru-RU" sz="1600" u="none" cap="none" strike="noStrike">
                <a:solidFill>
                  <a:srgbClr val="7F7F7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  <a:r>
              <a:rPr b="0" i="1" lang="ru-RU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342902" y="2052938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Рассмотрим несколько структур данных, представленных в этом модуле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429848" y="2631582"/>
            <a:ext cx="1266825" cy="853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37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alibri"/>
              <a:buNone/>
            </a:pPr>
            <a:r>
              <a:rPr b="1" i="0" lang="ru-RU" sz="1600" u="sng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namedtuple()</a:t>
            </a:r>
            <a:endParaRPr b="1" i="0" sz="1600" u="none" cap="none" strike="noStrike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342902" y="3266181"/>
            <a:ext cx="53054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Именованные кортежи задают значение для каждой позиции в кортеже, делая код более читаемым и само документируемым. Доступ к объектам, хранящимся в кортеже, можно получить с помощью уникального (удобного для чтения) идентификатора.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1203" y="4243118"/>
            <a:ext cx="53054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660" y="5748966"/>
            <a:ext cx="2003015" cy="111374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7471959" y="1840778"/>
            <a:ext cx="9961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Counter()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7447327" y="2161095"/>
            <a:ext cx="43148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r>
              <a:rPr b="0" i="0" lang="ru-RU" sz="14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 — это подкласс </a:t>
            </a:r>
            <a:r>
              <a:rPr b="0" i="1" lang="ru-RU" sz="14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b="0" i="0" lang="ru-RU" sz="14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, который используется для подсчета объектов hashable. Элементы хранятся в качестве ключей словаря, а количество объектов сохранено в качестве значения.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71959" y="3136495"/>
            <a:ext cx="41529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/>
          <p:nvPr/>
        </p:nvSpPr>
        <p:spPr>
          <a:xfrm>
            <a:off x="5656628" y="4303498"/>
            <a:ext cx="130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ChainMap()</a:t>
            </a:r>
            <a:endParaRPr/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05409" y="4177755"/>
            <a:ext cx="3219450" cy="260355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/>
          <p:nvPr/>
        </p:nvSpPr>
        <p:spPr>
          <a:xfrm>
            <a:off x="5656628" y="4672830"/>
            <a:ext cx="27487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ChainMap</a:t>
            </a:r>
            <a:r>
              <a:rPr b="0" i="0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будет принимать любое количество сопоставлений или словарей и превращать их в единое обновляемое представление.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95324" y="746877"/>
            <a:ext cx="100797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Итерируемый объект (iterable или iterable object)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95324" y="1690373"/>
            <a:ext cx="797050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Итерация - это общий термин, который описывает процедуру взятия элементов чего-то по очереди.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более общем смысле, это последовательность инструкций, которая повторяется определенное количество раз или до выполнения указанного условия.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Итерируемый объект (iterable) - это объект, который способен возвращать элементы по одному. Кроме того, это объект, из которого можно получить итератор.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95324" y="4090393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все последовательности: список, строка, кортеж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словари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файлы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843915" y="4090393"/>
            <a:ext cx="41103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Python за получение итератора отвечает функция iter()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915" y="5130048"/>
            <a:ext cx="34385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95324" y="458618"/>
            <a:ext cx="10079730" cy="943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Итератор </a:t>
            </a:r>
            <a:r>
              <a:rPr lang="ru-RU" sz="3600">
                <a:latin typeface="Calibri"/>
                <a:ea typeface="Calibri"/>
                <a:cs typeface="Calibri"/>
                <a:sym typeface="Calibri"/>
              </a:rPr>
              <a:t>(iterator)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695324" y="416317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 flipH="1" rot="10800000">
            <a:off x="3762374" y="416317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95324" y="1272391"/>
            <a:ext cx="8750681" cy="2062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Итератор (iterator) - это объект, который возвращает свои элементы по одному за раз.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 точки зрения Python - это любой объект, у которого есть метод __next__. Этот метод возвращает следующий элемент, если он есть, или возвращает исключение StopIteration, когда элементы закончились.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Кроме того, итератор запоминает, на каком объекте он остановился в последнюю итерацию.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Python у каждого итератора присутствует метод __iter__ - то есть, любой итератор является итерируемым объектом. Этот метод просто возвращает сам итератор.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695324" y="3336078"/>
            <a:ext cx="35415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 создания итератора из списка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4" y="3886201"/>
            <a:ext cx="36290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5914669" y="3301426"/>
            <a:ext cx="58550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Теперь можно использовать функцию next(), которая вызывает метод __next__, чтобы взять следующий элемент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4669" y="3886201"/>
            <a:ext cx="50101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95324" y="746877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Пример собственного класс-итератора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9634"/>
            <a:ext cx="5914239" cy="517836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6378431" y="1679634"/>
            <a:ext cx="2748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 выполнения кода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8431" y="2226293"/>
            <a:ext cx="3276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5827553" y="3747205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Наш итератор выдает числа по нарастающей. При этом каждое следующее число больше предыдущего на случайную величину.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Стоит отметь преимущество итераторов как таковых перед контейнерными типами вроде списков. В памяти компьютера не хранятся все элементы итератора, в основном лишь описание, как получить следующий элемент. Если представить, что нужны тысячи чисел или надо генерировать сложные объекты, выгода существенна.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95324" y="746877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Функция (function)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95323" y="1717213"/>
            <a:ext cx="6210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 в python - объект, принимающий аргументы и возвращающий значение. Обычно функция определяется с помощью инструкции </a:t>
            </a: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95323" y="2794360"/>
            <a:ext cx="31775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Определим простейшую функцию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3" y="3625285"/>
            <a:ext cx="21050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695323" y="4431170"/>
            <a:ext cx="46316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Инструкция </a:t>
            </a:r>
            <a:r>
              <a:rPr b="1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 говорит, что нужно вернуть значение. В нашем случае функция возвращает сумму x и y.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219307" y="2794360"/>
            <a:ext cx="27665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Теперь мы ее можем вызвать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307" y="3625285"/>
            <a:ext cx="25717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7985834" y="2794360"/>
            <a:ext cx="42229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Функция может быть любой сложности и возвращать любые объекты (списки, кортежи, и даже функции!)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34" y="3625285"/>
            <a:ext cx="40386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056134" y="751078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Аргументы функции (function arguments)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478701" y="1581331"/>
            <a:ext cx="771044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 может принимать произвольное количество аргументов или не принимать их вовсе. Также распространены функции с произвольным числом аргументов, функции с позиционными и именованными аргументами, обязательными и необязательными.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160" y="3097291"/>
            <a:ext cx="53435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695324" y="746877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Args, kwargs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4" y="2704425"/>
            <a:ext cx="2514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587229" y="1737593"/>
            <a:ext cx="55087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Функция также может принимать переменное количество позиционных аргументов, тогда перед именем ставится 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87229" y="5364873"/>
            <a:ext cx="51424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видно из примера, args - это </a:t>
            </a:r>
            <a:r>
              <a:rPr b="0" i="0" lang="ru-RU" sz="1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кортеж</a:t>
            </a: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из всех переданных аргументов функции, и с переменной можно работать также, как и с кортежем.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096000" y="173759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Функция может принимать и произвольное число именованных аргументов, тогда перед именем ставится **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391" y="2704425"/>
            <a:ext cx="31718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6096000" y="536487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переменной kwargs у нас хранится </a:t>
            </a:r>
            <a:r>
              <a:rPr b="0" i="0" lang="ru-RU" sz="16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</a:t>
            </a: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 которым мы, опять-таки, можем делать все, что нам заблагорассудится.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695324" y="746877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Args, kwargs</a:t>
            </a:r>
            <a:endParaRPr b="1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4" y="2704425"/>
            <a:ext cx="2514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587229" y="1737593"/>
            <a:ext cx="55087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Функция также может принимать переменное количество позиционных аргументов, тогда перед именем ставится 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587229" y="5364873"/>
            <a:ext cx="51424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видно из примера, args - это </a:t>
            </a:r>
            <a:r>
              <a:rPr b="0" i="0" lang="ru-RU" sz="1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кортеж</a:t>
            </a: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из всех переданных аргументов функции, и с переменной можно работать также, как и с кортежем.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096000" y="173759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Функция может принимать и произвольное число именованных аргументов, тогда перед именем ставится **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391" y="2704425"/>
            <a:ext cx="31718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6096000" y="536487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переменной kwargs у нас хранится </a:t>
            </a:r>
            <a:r>
              <a:rPr b="0" i="0" lang="ru-RU" sz="16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</a:t>
            </a:r>
            <a:r>
              <a:rPr b="0" i="0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 которым мы, опять-таки, можем делать все, что нам заблагорассудится.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95324" y="746877"/>
            <a:ext cx="10079730" cy="830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Анонимные функции, lambda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695324" y="1674674"/>
            <a:ext cx="92791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Анонимные функции могут содержать лишь одно выражение, но и выполняются они быстрее. Анонимные функции создаются с помощью инструкции </a:t>
            </a:r>
            <a:r>
              <a:rPr b="1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. Кроме этого, их не обязательно присваивать переменной, как делали мы инструкцией def func():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4" y="2603215"/>
            <a:ext cx="40195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5288122" y="2505671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lambda функции, в отличие от обычной, не требуется инструкция return, а в остальном, ведет себя точно так же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3924" y="3111939"/>
            <a:ext cx="28194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8122" y="3883464"/>
            <a:ext cx="6903878" cy="293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