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13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4" r:id="rId12"/>
    <p:sldId id="265" r:id="rId13"/>
  </p:sldIdLst>
  <p:sldSz cx="9144000" cy="5143500" type="screen16x9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262" autoAdjust="0"/>
    <p:restoredTop sz="94660"/>
  </p:normalViewPr>
  <p:slideViewPr>
    <p:cSldViewPr>
      <p:cViewPr varScale="1">
        <p:scale>
          <a:sx n="147" d="100"/>
          <a:sy n="147" d="100"/>
        </p:scale>
        <p:origin x="-104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3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0;p2"/>
          <p:cNvPicPr/>
          <p:nvPr/>
        </p:nvPicPr>
        <p:blipFill>
          <a:blip r:embed="rId15"/>
          <a:srcRect l="100" r="100"/>
          <a:stretch/>
        </p:blipFill>
        <p:spPr>
          <a:xfrm>
            <a:off x="-18000" y="-10080"/>
            <a:ext cx="9194040" cy="5181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440" cy="40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51600" y="396360"/>
            <a:ext cx="7705440" cy="4089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 fontScale="97000"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 fontScale="97000"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31;p7"/>
          <p:cNvPicPr/>
          <p:nvPr/>
        </p:nvPicPr>
        <p:blipFill>
          <a:blip r:embed="rId15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944640" y="4350600"/>
            <a:ext cx="8292600" cy="47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955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800" b="1" strike="noStrike" spc="-1">
                <a:solidFill>
                  <a:srgbClr val="FFFFFF"/>
                </a:solidFill>
                <a:latin typeface="Roboto"/>
                <a:ea typeface="Roboto"/>
              </a:rPr>
              <a:t>otus.ru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944640" y="1769040"/>
            <a:ext cx="7378920" cy="237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ru" sz="5600" b="1" strike="noStrike" spc="-1">
                <a:solidFill>
                  <a:srgbClr val="FFFFFF"/>
                </a:solidFill>
                <a:latin typeface="Roboto"/>
                <a:ea typeface="Roboto"/>
              </a:rPr>
              <a:t>Архитектура и шаблоны проектирования</a:t>
            </a:r>
            <a:r>
              <a:t/>
            </a:r>
            <a:br/>
            <a:endParaRPr lang="ru-RU" sz="5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766800" y="1805040"/>
            <a:ext cx="7934760" cy="12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4000" b="1" strike="noStrike" spc="-1">
                <a:solidFill>
                  <a:srgbClr val="000000"/>
                </a:solidFill>
                <a:latin typeface="Roboto"/>
                <a:ea typeface="Roboto"/>
              </a:rPr>
              <a:t>Меня хорошо видно</a:t>
            </a:r>
            <a:r>
              <a:t/>
            </a:r>
            <a:br/>
            <a:r>
              <a:rPr lang="ru" sz="4000" b="1" strike="noStrike" spc="-1">
                <a:solidFill>
                  <a:srgbClr val="000000"/>
                </a:solidFill>
                <a:latin typeface="Roboto"/>
                <a:ea typeface="Roboto"/>
              </a:rPr>
              <a:t>&amp; слышно?</a:t>
            </a:r>
            <a:endParaRPr lang="ru-RU" sz="4000" b="0" strike="noStrike" spc="-1">
              <a:latin typeface="Arial"/>
            </a:endParaRPr>
          </a:p>
        </p:txBody>
      </p:sp>
      <p:pic>
        <p:nvPicPr>
          <p:cNvPr id="234" name="Google Shape;76;p17"/>
          <p:cNvPicPr/>
          <p:nvPr/>
        </p:nvPicPr>
        <p:blipFill>
          <a:blip r:embed="rId2" cstate="print"/>
          <a:stretch/>
        </p:blipFill>
        <p:spPr>
          <a:xfrm>
            <a:off x="857160" y="3516120"/>
            <a:ext cx="525960" cy="525960"/>
          </a:xfrm>
          <a:prstGeom prst="rect">
            <a:avLst/>
          </a:prstGeom>
          <a:ln w="0">
            <a:noFill/>
          </a:ln>
        </p:spPr>
      </p:pic>
      <p:pic>
        <p:nvPicPr>
          <p:cNvPr id="235" name="Google Shape;77;p17"/>
          <p:cNvPicPr/>
          <p:nvPr/>
        </p:nvPicPr>
        <p:blipFill>
          <a:blip r:embed="rId3" cstate="print"/>
          <a:stretch/>
        </p:blipFill>
        <p:spPr>
          <a:xfrm>
            <a:off x="1584720" y="3516120"/>
            <a:ext cx="525960" cy="525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630000" y="2716200"/>
            <a:ext cx="1033200" cy="1982880"/>
          </a:xfrm>
          <a:prstGeom prst="rect">
            <a:avLst/>
          </a:prstGeom>
          <a:solidFill>
            <a:srgbClr val="013D8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2"/>
          <p:cNvSpPr/>
          <p:nvPr/>
        </p:nvSpPr>
        <p:spPr>
          <a:xfrm>
            <a:off x="500400" y="821160"/>
            <a:ext cx="8519760" cy="184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3000" b="1" strike="noStrike" spc="-1">
                <a:solidFill>
                  <a:srgbClr val="000000"/>
                </a:solidFill>
                <a:latin typeface="Roboto"/>
                <a:ea typeface="Roboto"/>
              </a:rPr>
              <a:t>Защита проекта</a:t>
            </a:r>
            <a:r>
              <a:t/>
            </a:r>
            <a:br/>
            <a:r>
              <a:rPr lang="ru" sz="3000" b="1" strike="noStrike" spc="-1">
                <a:solidFill>
                  <a:srgbClr val="000000"/>
                </a:solidFill>
                <a:latin typeface="Roboto"/>
                <a:ea typeface="Roboto"/>
              </a:rPr>
              <a:t>Тема: Умные ссылки</a:t>
            </a:r>
            <a:r>
              <a:t/>
            </a:r>
            <a:br/>
            <a:r>
              <a:t/>
            </a:r>
            <a:br/>
            <a:r>
              <a:t/>
            </a:r>
            <a:br/>
            <a:endParaRPr lang="ru-RU" sz="30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3135600" y="2979000"/>
            <a:ext cx="5855760" cy="58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500" b="1" strike="noStrike" spc="-1" dirty="0" smtClean="0">
                <a:solidFill>
                  <a:srgbClr val="02418B"/>
                </a:solidFill>
                <a:latin typeface="Roboto"/>
                <a:ea typeface="Roboto"/>
              </a:rPr>
              <a:t>Эрлих Ярослав</a:t>
            </a:r>
            <a:endParaRPr lang="ru-RU" sz="1500" b="0" strike="noStrike" spc="-1" dirty="0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3135600" y="3662640"/>
            <a:ext cx="5855760" cy="103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4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Java/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Groovy</a:t>
            </a:r>
            <a:r>
              <a:rPr lang="ru" sz="1400" b="0" strike="noStrike" spc="-1" dirty="0" smtClean="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lang="ru-RU" sz="1400" b="0" strike="noStrike" spc="-1" dirty="0" smtClean="0">
              <a:solidFill>
                <a:srgbClr val="000000"/>
              </a:solidFill>
              <a:latin typeface="Roboto"/>
              <a:ea typeface="Roboto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400" spc="-1" dirty="0" smtClean="0">
                <a:solidFill>
                  <a:srgbClr val="000000"/>
                </a:solidFill>
                <a:latin typeface="Roboto"/>
              </a:rPr>
              <a:t>Инженер программист 1 категории</a:t>
            </a:r>
            <a:endParaRPr lang="ru-RU" sz="1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59080" y="342360"/>
            <a:ext cx="6517440" cy="57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3000" b="1" strike="noStrike" spc="-1">
                <a:solidFill>
                  <a:srgbClr val="000000"/>
                </a:solidFill>
                <a:latin typeface="Roboto"/>
                <a:ea typeface="Roboto"/>
              </a:rPr>
              <a:t>План защиты</a:t>
            </a:r>
            <a:endParaRPr lang="ru-RU" sz="3000" b="0" strike="noStrike" spc="-1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697320" y="1291680"/>
            <a:ext cx="2902320" cy="383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0000" tIns="91440" rIns="27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400" b="0" strike="noStrike" spc="-1">
                <a:solidFill>
                  <a:srgbClr val="FFFFFF"/>
                </a:solidFill>
                <a:latin typeface="Roboto"/>
                <a:ea typeface="Roboto"/>
              </a:rPr>
              <a:t>Цели проекта 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697320" y="1991880"/>
            <a:ext cx="2902320" cy="383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0000" tIns="91440" rIns="27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400" b="0" strike="noStrike" spc="-1">
                <a:solidFill>
                  <a:srgbClr val="FFFFFF"/>
                </a:solidFill>
                <a:latin typeface="Roboto"/>
                <a:ea typeface="Roboto"/>
              </a:rPr>
              <a:t>Используемые технологии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697320" y="2631960"/>
            <a:ext cx="2902320" cy="383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0000" tIns="91440" rIns="27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400" b="0" strike="noStrike" spc="-1">
                <a:solidFill>
                  <a:srgbClr val="FFFFFF"/>
                </a:solidFill>
                <a:latin typeface="Roboto"/>
                <a:ea typeface="Roboto"/>
              </a:rPr>
              <a:t>Что получилось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>
            <a:off x="697320" y="3230280"/>
            <a:ext cx="2902320" cy="383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0000" tIns="91440" rIns="27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400" b="0" strike="noStrike" spc="-1">
                <a:solidFill>
                  <a:srgbClr val="FFFFFF"/>
                </a:solidFill>
                <a:latin typeface="Roboto"/>
                <a:ea typeface="Roboto"/>
              </a:rPr>
              <a:t>Схемы/архитектура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246" name="CustomShape 6"/>
          <p:cNvSpPr/>
          <p:nvPr/>
        </p:nvSpPr>
        <p:spPr>
          <a:xfrm>
            <a:off x="697320" y="3828600"/>
            <a:ext cx="2902320" cy="38304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70000" tIns="91440" rIns="27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400" b="0" strike="noStrike" spc="-1">
                <a:solidFill>
                  <a:srgbClr val="FFFFFF"/>
                </a:solidFill>
                <a:latin typeface="Roboto"/>
                <a:ea typeface="Roboto"/>
              </a:rPr>
              <a:t>Выводы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247" name="CustomShape 7"/>
          <p:cNvSpPr/>
          <p:nvPr/>
        </p:nvSpPr>
        <p:spPr>
          <a:xfrm>
            <a:off x="697320" y="1483560"/>
            <a:ext cx="360" cy="629280"/>
          </a:xfrm>
          <a:prstGeom prst="curvedConnector3">
            <a:avLst>
              <a:gd name="adj1" fmla="val -39687500"/>
            </a:avLst>
          </a:prstGeom>
          <a:noFill/>
          <a:ln w="19050">
            <a:solidFill>
              <a:srgbClr val="013D85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697320" y="2183760"/>
            <a:ext cx="360" cy="639360"/>
          </a:xfrm>
          <a:prstGeom prst="curvedConnector3">
            <a:avLst>
              <a:gd name="adj1" fmla="val -39687500"/>
            </a:avLst>
          </a:prstGeom>
          <a:noFill/>
          <a:ln w="19050">
            <a:solidFill>
              <a:srgbClr val="013D85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697320" y="2854800"/>
            <a:ext cx="360" cy="639360"/>
          </a:xfrm>
          <a:prstGeom prst="curvedConnector3">
            <a:avLst>
              <a:gd name="adj1" fmla="val -39687500"/>
            </a:avLst>
          </a:prstGeom>
          <a:noFill/>
          <a:ln w="19050">
            <a:solidFill>
              <a:srgbClr val="013D85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697320" y="3525840"/>
            <a:ext cx="360" cy="639360"/>
          </a:xfrm>
          <a:prstGeom prst="curvedConnector3">
            <a:avLst>
              <a:gd name="adj1" fmla="val -39687500"/>
            </a:avLst>
          </a:prstGeom>
          <a:noFill/>
          <a:ln w="19050">
            <a:solidFill>
              <a:srgbClr val="013D85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94640" y="455760"/>
            <a:ext cx="8519760" cy="130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3000" b="1" strike="noStrike" spc="-1">
                <a:solidFill>
                  <a:srgbClr val="000000"/>
                </a:solidFill>
                <a:latin typeface="Roboto"/>
                <a:ea typeface="Roboto"/>
              </a:rPr>
              <a:t>Цели проекта</a:t>
            </a:r>
            <a:endParaRPr lang="ru-RU" sz="3000" b="0" strike="noStrike" spc="-1">
              <a:latin typeface="Arial"/>
            </a:endParaRPr>
          </a:p>
        </p:txBody>
      </p:sp>
      <p:graphicFrame>
        <p:nvGraphicFramePr>
          <p:cNvPr id="252" name="Table 2"/>
          <p:cNvGraphicFramePr/>
          <p:nvPr/>
        </p:nvGraphicFramePr>
        <p:xfrm>
          <a:off x="928662" y="1857370"/>
          <a:ext cx="7238520" cy="17366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43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400" b="1" strike="noStrike" spc="-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lang="ru-RU" sz="1400" b="0" strike="noStrike" spc="-1" dirty="0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 smtClean="0">
                          <a:latin typeface="Arial"/>
                        </a:rPr>
                        <a:t>Практика применения шаблонов проектирования</a:t>
                      </a:r>
                      <a:endParaRPr lang="ru-RU" sz="1800" b="0" strike="noStrike" spc="-1" dirty="0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400" b="1" strike="noStrike" spc="-1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>
                          <a:latin typeface="Arial"/>
                        </a:rPr>
                        <a:t>Практика в создании </a:t>
                      </a:r>
                      <a:r>
                        <a:rPr lang="ru-RU" sz="1800" b="0" strike="noStrike" spc="-1" dirty="0" err="1" smtClean="0">
                          <a:latin typeface="Arial"/>
                        </a:rPr>
                        <a:t>микросервисов</a:t>
                      </a:r>
                      <a:r>
                        <a:rPr lang="ru-RU" sz="1800" b="0" strike="noStrike" spc="-1" dirty="0" smtClean="0">
                          <a:latin typeface="Arial"/>
                        </a:rPr>
                        <a:t>/работе с </a:t>
                      </a:r>
                      <a:r>
                        <a:rPr lang="en-US" sz="1800" b="0" strike="noStrike" spc="-1" dirty="0" err="1" smtClean="0">
                          <a:latin typeface="Arial"/>
                        </a:rPr>
                        <a:t>Docker</a:t>
                      </a:r>
                      <a:endParaRPr lang="ru-RU" sz="1800" b="0" strike="noStrike" spc="-1" dirty="0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400" b="1" strike="noStrike" spc="-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lang="ru-RU" sz="1400" b="0" strike="noStrike" spc="-1" dirty="0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>
                          <a:latin typeface="Arial"/>
                        </a:rPr>
                        <a:t>Практика </a:t>
                      </a:r>
                      <a:r>
                        <a:rPr lang="ru-RU" sz="1800" b="0" strike="noStrike" spc="-1" dirty="0" smtClean="0">
                          <a:latin typeface="Arial"/>
                        </a:rPr>
                        <a:t>работы с новыми БД</a:t>
                      </a:r>
                      <a:endParaRPr lang="ru-RU" sz="1800" b="0" strike="noStrike" spc="-1" dirty="0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4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+mn-cs"/>
                        </a:rPr>
                        <a:t>4.</a:t>
                      </a:r>
                      <a:endParaRPr lang="ru-RU" sz="1400" b="1" strike="noStrike" spc="-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+mn-cs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 smtClean="0">
                          <a:latin typeface="Arial"/>
                        </a:rPr>
                        <a:t>Практика в тестах</a:t>
                      </a:r>
                      <a:endParaRPr lang="ru-RU" sz="1800" b="0" strike="noStrike" spc="-1" dirty="0">
                        <a:latin typeface="Arial"/>
                      </a:endParaRPr>
                    </a:p>
                  </a:txBody>
                  <a:tcPr marL="198000" marR="91080">
                    <a:lnL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3000" b="1" strike="noStrike" spc="-1">
                <a:solidFill>
                  <a:srgbClr val="000000"/>
                </a:solidFill>
                <a:latin typeface="Roboto"/>
                <a:ea typeface="Roboto"/>
              </a:rPr>
              <a:t>Используемые технологии</a:t>
            </a:r>
            <a:r>
              <a:t/>
            </a:r>
            <a:br/>
            <a:endParaRPr lang="ru-RU" sz="3000" b="0" strike="noStrike" spc="-1">
              <a:latin typeface="Arial"/>
            </a:endParaRPr>
          </a:p>
        </p:txBody>
      </p:sp>
      <p:graphicFrame>
        <p:nvGraphicFramePr>
          <p:cNvPr id="254" name="Table 2"/>
          <p:cNvGraphicFramePr/>
          <p:nvPr/>
        </p:nvGraphicFramePr>
        <p:xfrm>
          <a:off x="952560" y="1544040"/>
          <a:ext cx="7238520" cy="184500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6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300" b="1" strike="noStrike" spc="-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lang="ru-RU" sz="1300" b="0" strike="noStrike" spc="-1" dirty="0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latin typeface="Arial"/>
                        </a:rPr>
                        <a:t>Groovy</a:t>
                      </a:r>
                      <a:r>
                        <a:rPr lang="ru-RU" sz="1800" b="0" strike="noStrike" spc="-1" dirty="0" smtClean="0">
                          <a:latin typeface="Arial"/>
                        </a:rPr>
                        <a:t> 4</a:t>
                      </a:r>
                      <a:endParaRPr lang="ru-RU" sz="1800" b="0" strike="noStrike" spc="-1" dirty="0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6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300" b="1" strike="noStrike" spc="-1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 err="1">
                          <a:latin typeface="Arial"/>
                        </a:rPr>
                        <a:t>Spring</a:t>
                      </a:r>
                      <a:r>
                        <a:rPr lang="ru-RU" sz="1800" b="0" strike="noStrike" spc="-1" dirty="0">
                          <a:latin typeface="Arial"/>
                        </a:rPr>
                        <a:t> </a:t>
                      </a:r>
                      <a:r>
                        <a:rPr lang="ru-RU" sz="1800" b="0" strike="noStrike" spc="-1" dirty="0" err="1">
                          <a:latin typeface="Arial"/>
                        </a:rPr>
                        <a:t>Boot</a:t>
                      </a:r>
                      <a:r>
                        <a:rPr lang="ru-RU" sz="1800" b="0" strike="noStrike" spc="-1" dirty="0">
                          <a:latin typeface="Arial"/>
                        </a:rPr>
                        <a:t> 3</a:t>
                      </a: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6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300" b="1" strike="noStrike" spc="-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lang="ru-RU" sz="1300" b="0" strike="noStrike" spc="-1" dirty="0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 err="1">
                          <a:latin typeface="Arial"/>
                        </a:rPr>
                        <a:t>MongoDB</a:t>
                      </a:r>
                      <a:endParaRPr lang="ru-RU" sz="1800" b="0" strike="noStrike" spc="-1" dirty="0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69000"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sz="1300" b="1" strike="noStrike" spc="-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</a:t>
                      </a:r>
                      <a:r>
                        <a:rPr lang="ru" sz="1300" b="1" strike="noStrike" spc="-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.</a:t>
                      </a:r>
                      <a:endParaRPr lang="ru-RU" sz="1300" b="0" strike="noStrike" spc="-1" dirty="0" smtClean="0">
                        <a:latin typeface="+mn-lt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 smtClean="0">
                          <a:latin typeface="Arial"/>
                        </a:rPr>
                        <a:t>Postgres</a:t>
                      </a:r>
                      <a:r>
                        <a:rPr lang="en-US" sz="1800" b="0" strike="noStrike" spc="-1" dirty="0" smtClean="0">
                          <a:latin typeface="Arial"/>
                        </a:rPr>
                        <a:t> 14</a:t>
                      </a:r>
                      <a:endParaRPr lang="ru-RU" sz="1800" b="0" strike="noStrike" spc="-1" dirty="0">
                        <a:latin typeface="Arial"/>
                      </a:endParaRPr>
                    </a:p>
                  </a:txBody>
                  <a:tcPr marL="198000" marR="91080">
                    <a:lnL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BFC1F0"/>
                      </a:solidFill>
                    </a:lnR>
                    <a:lnT w="9360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6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1" strike="noStrike" spc="-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5</a:t>
                      </a:r>
                      <a:r>
                        <a:rPr lang="ru" sz="1300" b="1" strike="noStrike" spc="-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.</a:t>
                      </a:r>
                      <a:endParaRPr lang="ru-RU" sz="1300" b="0" strike="noStrike" spc="-1" dirty="0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>
                          <a:latin typeface="Arial"/>
                        </a:rPr>
                        <a:t>MSA</a:t>
                      </a: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500400" y="330840"/>
            <a:ext cx="8519760" cy="109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3400" b="1" strike="noStrike" spc="-1">
                <a:solidFill>
                  <a:srgbClr val="000000"/>
                </a:solidFill>
                <a:latin typeface="Roboto"/>
                <a:ea typeface="Roboto"/>
              </a:rPr>
              <a:t>Выводы</a:t>
            </a:r>
            <a:r>
              <a:t/>
            </a:r>
            <a:br/>
            <a:endParaRPr lang="ru-RU" sz="3400" b="0" strike="noStrike" spc="-1">
              <a:latin typeface="Arial"/>
            </a:endParaRPr>
          </a:p>
        </p:txBody>
      </p:sp>
      <p:graphicFrame>
        <p:nvGraphicFramePr>
          <p:cNvPr id="267" name="Table 2"/>
          <p:cNvGraphicFramePr/>
          <p:nvPr/>
        </p:nvGraphicFramePr>
        <p:xfrm>
          <a:off x="952560" y="1544040"/>
          <a:ext cx="7238520" cy="184500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36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300" b="1" strike="noStrike" spc="-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lang="ru-RU" sz="1300" b="0" strike="noStrike" spc="-1" dirty="0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 smtClean="0">
                          <a:latin typeface="Arial"/>
                        </a:rPr>
                        <a:t>Использован шаблон </a:t>
                      </a:r>
                      <a:r>
                        <a:rPr lang="en-US" sz="1800" b="0" strike="noStrike" spc="-1" dirty="0" smtClean="0">
                          <a:latin typeface="Arial"/>
                        </a:rPr>
                        <a:t>Interceptor(</a:t>
                      </a:r>
                      <a:r>
                        <a:rPr lang="ru-RU" sz="1800" b="0" strike="noStrike" spc="-1" dirty="0" smtClean="0">
                          <a:latin typeface="Arial"/>
                        </a:rPr>
                        <a:t>Цепочка обязанностей</a:t>
                      </a:r>
                      <a:r>
                        <a:rPr lang="en-US" sz="1800" b="0" strike="noStrike" spc="-1" dirty="0" smtClean="0">
                          <a:latin typeface="Arial"/>
                        </a:rPr>
                        <a:t>)</a:t>
                      </a:r>
                      <a:endParaRPr lang="ru-RU" sz="1800" b="0" strike="noStrike" spc="-1" dirty="0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6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300" b="1" strike="noStrike" spc="-1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>
                          <a:latin typeface="Arial"/>
                        </a:rPr>
                        <a:t>Расширение функционала возможно без изменения кода</a:t>
                      </a: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6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300" b="1" strike="noStrike" spc="-1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lang="ru-RU" sz="1300" b="0" strike="noStrike" spc="-1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 err="1" smtClean="0">
                          <a:latin typeface="Arial"/>
                        </a:rPr>
                        <a:t>IoC</a:t>
                      </a:r>
                      <a:r>
                        <a:rPr lang="ru-RU" sz="1800" b="0" strike="noStrike" spc="-1" dirty="0" smtClean="0">
                          <a:latin typeface="Arial"/>
                        </a:rPr>
                        <a:t> из</a:t>
                      </a:r>
                      <a:r>
                        <a:rPr lang="ru-RU" sz="1800" b="0" strike="noStrike" spc="-1" baseline="0" dirty="0" smtClean="0">
                          <a:latin typeface="Arial"/>
                        </a:rPr>
                        <a:t> </a:t>
                      </a:r>
                      <a:r>
                        <a:rPr lang="ru-RU" sz="1800" b="0" strike="noStrike" spc="-1" dirty="0" err="1" smtClean="0">
                          <a:latin typeface="Arial"/>
                        </a:rPr>
                        <a:t>Spring</a:t>
                      </a:r>
                      <a:r>
                        <a:rPr lang="ru-RU" sz="1800" b="0" strike="noStrike" spc="-1" dirty="0" smtClean="0">
                          <a:latin typeface="Arial"/>
                        </a:rPr>
                        <a:t> </a:t>
                      </a:r>
                      <a:r>
                        <a:rPr lang="ru-RU" sz="1800" b="0" strike="noStrike" spc="-1" dirty="0" err="1">
                          <a:latin typeface="Arial"/>
                        </a:rPr>
                        <a:t>Framework</a:t>
                      </a:r>
                      <a:endParaRPr lang="ru-RU" sz="1800" b="0" strike="noStrike" spc="-1" dirty="0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6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300" b="1" strike="noStrike" spc="-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4.</a:t>
                      </a: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 err="1" smtClean="0">
                          <a:latin typeface="Arial"/>
                        </a:rPr>
                        <a:t>Микросервисы</a:t>
                      </a:r>
                      <a:endParaRPr lang="ru-RU" sz="1800" b="0" strike="noStrike" spc="-1" dirty="0" smtClean="0">
                        <a:latin typeface="Arial"/>
                      </a:endParaRPr>
                    </a:p>
                  </a:txBody>
                  <a:tcPr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9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300" b="1" strike="noStrike" spc="-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</a:rPr>
                        <a:t>5.</a:t>
                      </a:r>
                      <a:endParaRPr lang="ru" sz="1300" b="1" strike="noStrike" spc="-1" dirty="0" smtClean="0">
                        <a:solidFill>
                          <a:srgbClr val="013D85"/>
                        </a:solidFill>
                        <a:latin typeface="Roboto"/>
                        <a:ea typeface="Roboto"/>
                      </a:endParaRPr>
                    </a:p>
                  </a:txBody>
                  <a:tcPr marL="198000" marR="91080">
                    <a:lnL w="9360">
                      <a:solidFill>
                        <a:srgbClr val="BFC1F0"/>
                      </a:solidFill>
                    </a:lnL>
                    <a:lnR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 dirty="0" smtClean="0">
                          <a:latin typeface="Arial"/>
                        </a:rPr>
                        <a:t>Практика в </a:t>
                      </a:r>
                      <a:r>
                        <a:rPr lang="en-US" sz="1800" b="0" strike="noStrike" spc="-1" dirty="0" smtClean="0">
                          <a:latin typeface="Arial"/>
                        </a:rPr>
                        <a:t>Groovy</a:t>
                      </a:r>
                      <a:endParaRPr lang="ru-RU" sz="1800" b="0" strike="noStrike" spc="-1" dirty="0" smtClean="0">
                        <a:latin typeface="Arial"/>
                      </a:endParaRPr>
                    </a:p>
                  </a:txBody>
                  <a:tcPr marL="198000" marR="91080">
                    <a:lnL w="9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651600" y="396360"/>
            <a:ext cx="7705440" cy="408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4900" b="1" strike="noStrike" spc="-1">
                <a:solidFill>
                  <a:srgbClr val="FFFFFF"/>
                </a:solidFill>
                <a:latin typeface="Roboto"/>
                <a:ea typeface="Roboto"/>
              </a:rPr>
              <a:t>Спасибо за внимание!</a:t>
            </a:r>
            <a:r>
              <a:t/>
            </a:r>
            <a:br/>
            <a:endParaRPr lang="ru-RU" sz="49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112</Words>
  <Application>LibreOffice/7.0.2.2$MacOSX_X86_64 LibreOffice_project/8349ace3c3162073abd90d81fd06dcfb6b36b994</Application>
  <PresentationFormat>Экран (16:9)</PresentationFormat>
  <Paragraphs>45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5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Office Theme</vt:lpstr>
      <vt:lpstr>Office Theme</vt:lpstr>
      <vt:lpstr>Office Theme</vt:lpstr>
      <vt:lpstr>Office Theme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/>
  <dc:description/>
  <cp:lastModifiedBy>Пользователь Windows</cp:lastModifiedBy>
  <cp:revision>26</cp:revision>
  <dcterms:modified xsi:type="dcterms:W3CDTF">2024-08-28T18:36:18Z</dcterms:modified>
  <dc:language>ru-RU</dc:language>
</cp:coreProperties>
</file>