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48" r:id="rId1"/>
  </p:sldMasterIdLst>
  <p:sldIdLst>
    <p:sldId id="256" r:id="rId2"/>
    <p:sldId id="257" r:id="rId3"/>
    <p:sldId id="258" r:id="rId4"/>
    <p:sldId id="260" r:id="rId5"/>
    <p:sldId id="266" r:id="rId6"/>
    <p:sldId id="276" r:id="rId7"/>
    <p:sldId id="271" r:id="rId8"/>
    <p:sldId id="277" r:id="rId9"/>
    <p:sldId id="282" r:id="rId10"/>
    <p:sldId id="270" r:id="rId11"/>
    <p:sldId id="283" r:id="rId12"/>
    <p:sldId id="278" r:id="rId13"/>
    <p:sldId id="284" r:id="rId14"/>
    <p:sldId id="279" r:id="rId15"/>
    <p:sldId id="285" r:id="rId16"/>
    <p:sldId id="286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udentcoll" initials="s" lastIdx="1" clrIdx="0">
    <p:extLst>
      <p:ext uri="{19B8F6BF-5375-455C-9EA6-DF929625EA0E}">
        <p15:presenceInfo xmlns:p15="http://schemas.microsoft.com/office/powerpoint/2012/main" userId="S-1-5-21-2459061095-2398915004-47243010-11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00B7D0-A453-4B8A-8109-F949147E28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4800" b="0" i="0" dirty="0">
                <a:effectLst/>
                <a:latin typeface="Artifakt Element Book" panose="020B0503050000020004" pitchFamily="34" charset="-52"/>
                <a:ea typeface="Artifakt Element Book" panose="020B0503050000020004" pitchFamily="34" charset="-52"/>
                <a:cs typeface="Symusic_IV25" panose="00000400000000000000" pitchFamily="2" charset="0"/>
              </a:rPr>
              <a:t>Система онлайн-бронирования билетов в кинотеатр</a:t>
            </a:r>
            <a:endParaRPr lang="ru-RU" dirty="0">
              <a:latin typeface="Artifakt Element Book" panose="020B0503050000020004" pitchFamily="34" charset="-52"/>
              <a:ea typeface="Artifakt Element Book" panose="020B0503050000020004" pitchFamily="34" charset="-52"/>
              <a:cs typeface="Symusic_IV25" panose="00000400000000000000" pitchFamily="2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F0CDBBC-2426-45EE-AA11-E892D0F40B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385731"/>
            <a:ext cx="7197726" cy="1405467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Сухинин Андрей, Белов Евгений, Вакула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ярослав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РПО 9/3, 11/2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224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041517-7698-4D58-B609-4FE66BB2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1838"/>
            <a:ext cx="10131425" cy="1456267"/>
          </a:xfrm>
        </p:spPr>
        <p:txBody>
          <a:bodyPr>
            <a:normAutofit fontScale="90000"/>
          </a:bodyPr>
          <a:lstStyle/>
          <a:p>
            <a:r>
              <a:rPr lang="ru-RU" b="0" i="0" dirty="0">
                <a:solidFill>
                  <a:srgbClr val="FFFFFF"/>
                </a:solidFill>
                <a:effectLst/>
                <a:latin typeface="Roboto"/>
              </a:rPr>
              <a:t>поиск и отображение свободных мест в </a:t>
            </a:r>
            <a:r>
              <a:rPr lang="ru-RU" b="0" i="0" dirty="0" err="1">
                <a:solidFill>
                  <a:srgbClr val="FFFFFF"/>
                </a:solidFill>
                <a:effectLst/>
                <a:latin typeface="Roboto"/>
              </a:rPr>
              <a:t>выбраном</a:t>
            </a:r>
            <a:r>
              <a:rPr lang="ru-RU" b="0" i="0" dirty="0">
                <a:solidFill>
                  <a:srgbClr val="FFFFFF"/>
                </a:solidFill>
                <a:effectLst/>
                <a:latin typeface="Roboto"/>
              </a:rPr>
              <a:t> сеансе:</a:t>
            </a:r>
            <a:b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1E6308-358A-48A3-A3F4-8FB4C731F854}"/>
              </a:ext>
            </a:extLst>
          </p:cNvPr>
          <p:cNvSpPr txBox="1"/>
          <p:nvPr/>
        </p:nvSpPr>
        <p:spPr>
          <a:xfrm>
            <a:off x="0" y="1200151"/>
            <a:ext cx="6515100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000" dirty="0">
                <a:effectLst/>
                <a:latin typeface="Artifakt Element Book" panose="020B0503050000020004" pitchFamily="34" charset="-52"/>
                <a:ea typeface="Artifakt Element Book" panose="020B0503050000020004" pitchFamily="34" charset="-52"/>
                <a:cs typeface="Times New Roman" panose="02020603050405020304" pitchFamily="18" charset="0"/>
              </a:rPr>
              <a:t>private void </a:t>
            </a:r>
            <a:r>
              <a:rPr lang="en-US" sz="2000" dirty="0" err="1">
                <a:effectLst/>
                <a:latin typeface="Artifakt Element Book" panose="020B0503050000020004" pitchFamily="34" charset="-52"/>
                <a:ea typeface="Artifakt Element Book" panose="020B0503050000020004" pitchFamily="34" charset="-52"/>
                <a:cs typeface="Times New Roman" panose="02020603050405020304" pitchFamily="18" charset="0"/>
              </a:rPr>
              <a:t>LoadAvailableSeats</a:t>
            </a:r>
            <a:r>
              <a:rPr lang="en-US" sz="2000" dirty="0">
                <a:effectLst/>
                <a:latin typeface="Artifakt Element Book" panose="020B0503050000020004" pitchFamily="34" charset="-52"/>
                <a:ea typeface="Artifakt Element Book" panose="020B0503050000020004" pitchFamily="34" charset="-52"/>
                <a:cs typeface="Times New Roman" panose="02020603050405020304" pitchFamily="18" charset="0"/>
              </a:rPr>
              <a:t>() </a:t>
            </a:r>
          </a:p>
          <a:p>
            <a:pPr>
              <a:spcAft>
                <a:spcPts val="0"/>
              </a:spcAft>
            </a:pPr>
            <a:r>
              <a:rPr lang="en-US" sz="2000" dirty="0">
                <a:effectLst/>
                <a:latin typeface="Artifakt Element Book" panose="020B0503050000020004" pitchFamily="34" charset="-52"/>
                <a:ea typeface="Artifakt Element Book" panose="020B0503050000020004" pitchFamily="34" charset="-52"/>
                <a:cs typeface="Times New Roman" panose="02020603050405020304" pitchFamily="18" charset="0"/>
              </a:rPr>
              <a:t>{ </a:t>
            </a:r>
          </a:p>
          <a:p>
            <a:pPr>
              <a:spcAft>
                <a:spcPts val="0"/>
              </a:spcAft>
            </a:pPr>
            <a:r>
              <a:rPr lang="en-US" sz="2000" dirty="0">
                <a:effectLst/>
                <a:latin typeface="Artifakt Element Book" panose="020B0503050000020004" pitchFamily="34" charset="-52"/>
                <a:ea typeface="Artifakt Element Book" panose="020B0503050000020004" pitchFamily="34" charset="-52"/>
                <a:cs typeface="Times New Roman" panose="02020603050405020304" pitchFamily="18" charset="0"/>
              </a:rPr>
              <a:t>    // </a:t>
            </a:r>
            <a:r>
              <a:rPr lang="ru-RU" sz="2000" dirty="0">
                <a:effectLst/>
                <a:latin typeface="Artifakt Element Book" panose="020B0503050000020004" pitchFamily="34" charset="-52"/>
                <a:ea typeface="Artifakt Element Book" panose="020B0503050000020004" pitchFamily="34" charset="-52"/>
                <a:cs typeface="Times New Roman" panose="02020603050405020304" pitchFamily="18" charset="0"/>
              </a:rPr>
              <a:t>проверяем выбран ли текущий сеанс</a:t>
            </a:r>
          </a:p>
          <a:p>
            <a:pPr>
              <a:spcAft>
                <a:spcPts val="0"/>
              </a:spcAft>
            </a:pPr>
            <a:r>
              <a:rPr lang="ru-RU" sz="2000" dirty="0">
                <a:effectLst/>
                <a:latin typeface="Artifakt Element Book" panose="020B0503050000020004" pitchFamily="34" charset="-52"/>
                <a:ea typeface="Artifakt Element Book" panose="020B0503050000020004" pitchFamily="34" charset="-52"/>
                <a:cs typeface="Times New Roman" panose="02020603050405020304" pitchFamily="18" charset="0"/>
              </a:rPr>
              <a:t>    // Если </a:t>
            </a:r>
            <a:r>
              <a:rPr lang="en-US" sz="2000" dirty="0" err="1">
                <a:effectLst/>
                <a:latin typeface="Artifakt Element Book" panose="020B0503050000020004" pitchFamily="34" charset="-52"/>
                <a:ea typeface="Artifakt Element Book" panose="020B0503050000020004" pitchFamily="34" charset="-52"/>
                <a:cs typeface="Times New Roman" panose="02020603050405020304" pitchFamily="18" charset="0"/>
              </a:rPr>
              <a:t>screeningId</a:t>
            </a:r>
            <a:r>
              <a:rPr lang="en-US" sz="2000" dirty="0">
                <a:effectLst/>
                <a:latin typeface="Artifakt Element Book" panose="020B0503050000020004" pitchFamily="34" charset="-52"/>
                <a:ea typeface="Artifakt Element Book" panose="020B0503050000020004" pitchFamily="34" charset="-52"/>
                <a:cs typeface="Times New Roman" panose="02020603050405020304" pitchFamily="18" charset="0"/>
              </a:rPr>
              <a:t> = -1, </a:t>
            </a:r>
            <a:r>
              <a:rPr lang="ru-RU" sz="2000" dirty="0">
                <a:effectLst/>
                <a:latin typeface="Artifakt Element Book" panose="020B0503050000020004" pitchFamily="34" charset="-52"/>
                <a:ea typeface="Artifakt Element Book" panose="020B0503050000020004" pitchFamily="34" charset="-52"/>
                <a:cs typeface="Times New Roman" panose="02020603050405020304" pitchFamily="18" charset="0"/>
              </a:rPr>
              <a:t>значит сеанс не выбран</a:t>
            </a:r>
          </a:p>
          <a:p>
            <a:pPr>
              <a:spcAft>
                <a:spcPts val="0"/>
              </a:spcAft>
            </a:pPr>
            <a:r>
              <a:rPr lang="ru-RU" sz="2000" dirty="0">
                <a:effectLst/>
                <a:latin typeface="Artifakt Element Book" panose="020B0503050000020004" pitchFamily="34" charset="-52"/>
                <a:ea typeface="Artifakt Element Book" panose="020B0503050000020004" pitchFamily="34" charset="-52"/>
                <a:cs typeface="Times New Roman" panose="02020603050405020304" pitchFamily="18" charset="0"/>
              </a:rPr>
              <a:t>    </a:t>
            </a:r>
            <a:r>
              <a:rPr lang="en-US" sz="2000" dirty="0">
                <a:effectLst/>
                <a:latin typeface="Artifakt Element Book" panose="020B0503050000020004" pitchFamily="34" charset="-52"/>
                <a:ea typeface="Artifakt Element Book" panose="020B0503050000020004" pitchFamily="34" charset="-52"/>
                <a:cs typeface="Times New Roman" panose="02020603050405020304" pitchFamily="18" charset="0"/>
              </a:rPr>
              <a:t>if (</a:t>
            </a:r>
            <a:r>
              <a:rPr lang="en-US" sz="2000" dirty="0" err="1">
                <a:effectLst/>
                <a:latin typeface="Artifakt Element Book" panose="020B0503050000020004" pitchFamily="34" charset="-52"/>
                <a:ea typeface="Artifakt Element Book" panose="020B0503050000020004" pitchFamily="34" charset="-52"/>
                <a:cs typeface="Times New Roman" panose="02020603050405020304" pitchFamily="18" charset="0"/>
              </a:rPr>
              <a:t>currentScreeningId</a:t>
            </a:r>
            <a:r>
              <a:rPr lang="en-US" sz="2000" dirty="0">
                <a:effectLst/>
                <a:latin typeface="Artifakt Element Book" panose="020B0503050000020004" pitchFamily="34" charset="-52"/>
                <a:ea typeface="Artifakt Element Book" panose="020B0503050000020004" pitchFamily="34" charset="-52"/>
                <a:cs typeface="Times New Roman" panose="02020603050405020304" pitchFamily="18" charset="0"/>
              </a:rPr>
              <a:t> == -1) return;  </a:t>
            </a:r>
          </a:p>
          <a:p>
            <a:pPr>
              <a:spcAft>
                <a:spcPts val="0"/>
              </a:spcAft>
            </a:pPr>
            <a:r>
              <a:rPr lang="en-US" sz="2000" dirty="0">
                <a:effectLst/>
                <a:latin typeface="Artifakt Element Book" panose="020B0503050000020004" pitchFamily="34" charset="-52"/>
                <a:ea typeface="Artifakt Element Book" panose="020B0503050000020004" pitchFamily="34" charset="-52"/>
                <a:cs typeface="Times New Roman" panose="02020603050405020304" pitchFamily="18" charset="0"/>
              </a:rPr>
              <a:t>try </a:t>
            </a:r>
          </a:p>
          <a:p>
            <a:pPr>
              <a:spcAft>
                <a:spcPts val="0"/>
              </a:spcAft>
            </a:pPr>
            <a:r>
              <a:rPr lang="en-US" sz="2000" dirty="0">
                <a:effectLst/>
                <a:latin typeface="Artifakt Element Book" panose="020B0503050000020004" pitchFamily="34" charset="-52"/>
                <a:ea typeface="Artifakt Element Book" panose="020B0503050000020004" pitchFamily="34" charset="-52"/>
                <a:cs typeface="Times New Roman" panose="02020603050405020304" pitchFamily="18" charset="0"/>
              </a:rPr>
              <a:t>    { </a:t>
            </a:r>
          </a:p>
          <a:p>
            <a:pPr>
              <a:spcAft>
                <a:spcPts val="0"/>
              </a:spcAft>
            </a:pPr>
            <a:r>
              <a:rPr lang="en-US" sz="2000" dirty="0">
                <a:effectLst/>
                <a:latin typeface="Artifakt Element Book" panose="020B0503050000020004" pitchFamily="34" charset="-52"/>
                <a:ea typeface="Artifakt Element Book" panose="020B0503050000020004" pitchFamily="34" charset="-52"/>
                <a:cs typeface="Times New Roman" panose="02020603050405020304" pitchFamily="18" charset="0"/>
              </a:rPr>
              <a:t>    // </a:t>
            </a:r>
            <a:r>
              <a:rPr lang="ru-RU" sz="2000" dirty="0">
                <a:effectLst/>
                <a:latin typeface="Artifakt Element Book" panose="020B0503050000020004" pitchFamily="34" charset="-52"/>
                <a:ea typeface="Artifakt Element Book" panose="020B0503050000020004" pitchFamily="34" charset="-52"/>
                <a:cs typeface="Times New Roman" panose="02020603050405020304" pitchFamily="18" charset="0"/>
              </a:rPr>
              <a:t>информация о сеансе из базы данных по </a:t>
            </a:r>
            <a:r>
              <a:rPr lang="en-US" sz="2000" dirty="0">
                <a:effectLst/>
                <a:latin typeface="Artifakt Element Book" panose="020B0503050000020004" pitchFamily="34" charset="-52"/>
                <a:ea typeface="Artifakt Element Book" panose="020B0503050000020004" pitchFamily="34" charset="-52"/>
                <a:cs typeface="Times New Roman" panose="02020603050405020304" pitchFamily="18" charset="0"/>
              </a:rPr>
              <a:t>ID</a:t>
            </a:r>
          </a:p>
          <a:p>
            <a:pPr>
              <a:spcAft>
                <a:spcPts val="0"/>
              </a:spcAft>
            </a:pPr>
            <a:r>
              <a:rPr lang="en-US" sz="2000" dirty="0">
                <a:effectLst/>
                <a:latin typeface="Artifakt Element Book" panose="020B0503050000020004" pitchFamily="34" charset="-52"/>
                <a:ea typeface="Artifakt Element Book" panose="020B0503050000020004" pitchFamily="34" charset="-52"/>
                <a:cs typeface="Times New Roman" panose="02020603050405020304" pitchFamily="18" charset="0"/>
              </a:rPr>
              <a:t>     var screening = </a:t>
            </a:r>
            <a:r>
              <a:rPr lang="en-US" sz="2000" dirty="0" err="1">
                <a:effectLst/>
                <a:latin typeface="Artifakt Element Book" panose="020B0503050000020004" pitchFamily="34" charset="-52"/>
                <a:ea typeface="Artifakt Element Book" panose="020B0503050000020004" pitchFamily="34" charset="-52"/>
                <a:cs typeface="Times New Roman" panose="02020603050405020304" pitchFamily="18" charset="0"/>
              </a:rPr>
              <a:t>dbManager.GetScreeningById</a:t>
            </a:r>
            <a:r>
              <a:rPr lang="en-US" sz="2000" dirty="0">
                <a:effectLst/>
                <a:latin typeface="Artifakt Element Book" panose="020B0503050000020004" pitchFamily="34" charset="-52"/>
                <a:ea typeface="Artifakt Element Book" panose="020B0503050000020004" pitchFamily="34" charset="-52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effectLst/>
                <a:latin typeface="Artifakt Element Book" panose="020B0503050000020004" pitchFamily="34" charset="-52"/>
                <a:ea typeface="Artifakt Element Book" panose="020B0503050000020004" pitchFamily="34" charset="-52"/>
                <a:cs typeface="Times New Roman" panose="02020603050405020304" pitchFamily="18" charset="0"/>
              </a:rPr>
              <a:t>currentScreeningId</a:t>
            </a:r>
            <a:r>
              <a:rPr lang="en-US" sz="2000" dirty="0">
                <a:effectLst/>
                <a:latin typeface="Artifakt Element Book" panose="020B0503050000020004" pitchFamily="34" charset="-52"/>
                <a:ea typeface="Artifakt Element Book" panose="020B0503050000020004" pitchFamily="34" charset="-52"/>
                <a:cs typeface="Times New Roman" panose="02020603050405020304" pitchFamily="18" charset="0"/>
              </a:rPr>
              <a:t>);  </a:t>
            </a:r>
          </a:p>
          <a:p>
            <a:pPr>
              <a:spcAft>
                <a:spcPts val="0"/>
              </a:spcAft>
            </a:pPr>
            <a:r>
              <a:rPr lang="en-US" sz="2000" dirty="0">
                <a:effectLst/>
                <a:latin typeface="Artifakt Element Book" panose="020B0503050000020004" pitchFamily="34" charset="-52"/>
                <a:ea typeface="Artifakt Element Book" panose="020B0503050000020004" pitchFamily="34" charset="-52"/>
                <a:cs typeface="Times New Roman" panose="02020603050405020304" pitchFamily="18" charset="0"/>
              </a:rPr>
              <a:t>                // </a:t>
            </a:r>
            <a:r>
              <a:rPr lang="ru-RU" sz="2000" dirty="0">
                <a:effectLst/>
                <a:latin typeface="Artifakt Element Book" panose="020B0503050000020004" pitchFamily="34" charset="-52"/>
                <a:ea typeface="Artifakt Element Book" panose="020B0503050000020004" pitchFamily="34" charset="-52"/>
                <a:cs typeface="Times New Roman" panose="02020603050405020304" pitchFamily="18" charset="0"/>
              </a:rPr>
              <a:t>проверяем найден ли сеанс в базе данных</a:t>
            </a:r>
          </a:p>
          <a:p>
            <a:pPr>
              <a:spcAft>
                <a:spcPts val="0"/>
              </a:spcAft>
            </a:pPr>
            <a:r>
              <a:rPr lang="ru-RU" sz="2000" dirty="0">
                <a:effectLst/>
                <a:latin typeface="Artifakt Element Book" panose="020B0503050000020004" pitchFamily="34" charset="-52"/>
                <a:ea typeface="Artifakt Element Book" panose="020B0503050000020004" pitchFamily="34" charset="-52"/>
                <a:cs typeface="Times New Roman" panose="02020603050405020304" pitchFamily="18" charset="0"/>
              </a:rPr>
              <a:t>        </a:t>
            </a:r>
            <a:r>
              <a:rPr lang="en-US" sz="2000" dirty="0">
                <a:effectLst/>
                <a:latin typeface="Artifakt Element Book" panose="020B0503050000020004" pitchFamily="34" charset="-52"/>
                <a:ea typeface="Artifakt Element Book" panose="020B0503050000020004" pitchFamily="34" charset="-52"/>
                <a:cs typeface="Times New Roman" panose="02020603050405020304" pitchFamily="18" charset="0"/>
              </a:rPr>
              <a:t>if (screening == null)    </a:t>
            </a:r>
          </a:p>
          <a:p>
            <a:pPr>
              <a:spcAft>
                <a:spcPts val="0"/>
              </a:spcAft>
            </a:pPr>
            <a:r>
              <a:rPr lang="en-US" sz="2000" dirty="0">
                <a:effectLst/>
                <a:latin typeface="Artifakt Element Book" panose="020B0503050000020004" pitchFamily="34" charset="-52"/>
                <a:ea typeface="Artifakt Element Book" panose="020B0503050000020004" pitchFamily="34" charset="-52"/>
                <a:cs typeface="Times New Roman" panose="02020603050405020304" pitchFamily="18" charset="0"/>
              </a:rPr>
              <a:t>        {   </a:t>
            </a:r>
          </a:p>
          <a:p>
            <a:pPr>
              <a:spcAft>
                <a:spcPts val="0"/>
              </a:spcAft>
            </a:pPr>
            <a:r>
              <a:rPr lang="en-US" sz="2000" dirty="0">
                <a:effectLst/>
                <a:latin typeface="Artifakt Element Book" panose="020B0503050000020004" pitchFamily="34" charset="-52"/>
                <a:ea typeface="Artifakt Element Book" panose="020B0503050000020004" pitchFamily="34" charset="-52"/>
                <a:cs typeface="Times New Roman" panose="02020603050405020304" pitchFamily="18" charset="0"/>
              </a:rPr>
              <a:t>        // </a:t>
            </a:r>
            <a:r>
              <a:rPr lang="ru-RU" sz="2000" dirty="0">
                <a:effectLst/>
                <a:latin typeface="Artifakt Element Book" panose="020B0503050000020004" pitchFamily="34" charset="-52"/>
                <a:ea typeface="Artifakt Element Book" panose="020B0503050000020004" pitchFamily="34" charset="-52"/>
                <a:cs typeface="Times New Roman" panose="02020603050405020304" pitchFamily="18" charset="0"/>
              </a:rPr>
              <a:t>Если сеанс не найден - ошибка</a:t>
            </a:r>
          </a:p>
          <a:p>
            <a:pPr>
              <a:spcAft>
                <a:spcPts val="0"/>
              </a:spcAft>
            </a:pPr>
            <a:r>
              <a:rPr lang="ru-RU" sz="2000" dirty="0">
                <a:effectLst/>
                <a:latin typeface="Artifakt Element Book" panose="020B0503050000020004" pitchFamily="34" charset="-52"/>
                <a:ea typeface="Artifakt Element Book" panose="020B0503050000020004" pitchFamily="34" charset="-52"/>
                <a:cs typeface="Times New Roman" panose="02020603050405020304" pitchFamily="18" charset="0"/>
              </a:rPr>
              <a:t>        </a:t>
            </a:r>
            <a:r>
              <a:rPr lang="en-US" sz="2000" dirty="0" err="1">
                <a:effectLst/>
                <a:latin typeface="Artifakt Element Book" panose="020B0503050000020004" pitchFamily="34" charset="-52"/>
                <a:ea typeface="Artifakt Element Book" panose="020B0503050000020004" pitchFamily="34" charset="-52"/>
                <a:cs typeface="Times New Roman" panose="02020603050405020304" pitchFamily="18" charset="0"/>
              </a:rPr>
              <a:t>MessageBox.Show</a:t>
            </a:r>
            <a:r>
              <a:rPr lang="en-US" sz="2000" dirty="0">
                <a:effectLst/>
                <a:latin typeface="Artifakt Element Book" panose="020B0503050000020004" pitchFamily="34" charset="-52"/>
                <a:ea typeface="Artifakt Element Book" panose="020B0503050000020004" pitchFamily="34" charset="-52"/>
                <a:cs typeface="Times New Roman" panose="02020603050405020304" pitchFamily="18" charset="0"/>
              </a:rPr>
              <a:t>("</a:t>
            </a:r>
            <a:r>
              <a:rPr lang="ru-RU" sz="2000" dirty="0">
                <a:effectLst/>
                <a:latin typeface="Artifakt Element Book" panose="020B0503050000020004" pitchFamily="34" charset="-52"/>
                <a:ea typeface="Artifakt Element Book" panose="020B0503050000020004" pitchFamily="34" charset="-52"/>
                <a:cs typeface="Times New Roman" panose="02020603050405020304" pitchFamily="18" charset="0"/>
              </a:rPr>
              <a:t>Не удалось загрузить информацию о сеансе.");    </a:t>
            </a:r>
          </a:p>
          <a:p>
            <a:pPr>
              <a:spcAft>
                <a:spcPts val="0"/>
              </a:spcAft>
            </a:pPr>
            <a:r>
              <a:rPr lang="ru-RU" sz="2000" dirty="0">
                <a:effectLst/>
                <a:latin typeface="Artifakt Element Book" panose="020B0503050000020004" pitchFamily="34" charset="-52"/>
                <a:ea typeface="Artifakt Element Book" panose="020B0503050000020004" pitchFamily="34" charset="-52"/>
                <a:cs typeface="Times New Roman" panose="02020603050405020304" pitchFamily="18" charset="0"/>
              </a:rPr>
              <a:t>          </a:t>
            </a:r>
            <a:r>
              <a:rPr lang="en-US" sz="2000" dirty="0">
                <a:effectLst/>
                <a:latin typeface="Artifakt Element Book" panose="020B0503050000020004" pitchFamily="34" charset="-52"/>
                <a:ea typeface="Artifakt Element Book" panose="020B0503050000020004" pitchFamily="34" charset="-52"/>
                <a:cs typeface="Times New Roman" panose="02020603050405020304" pitchFamily="18" charset="0"/>
              </a:rPr>
              <a:t>return;    </a:t>
            </a:r>
          </a:p>
          <a:p>
            <a:pPr>
              <a:spcAft>
                <a:spcPts val="0"/>
              </a:spcAft>
            </a:pPr>
            <a:r>
              <a:rPr lang="en-US" sz="2000" dirty="0">
                <a:effectLst/>
                <a:latin typeface="Artifakt Element Book" panose="020B0503050000020004" pitchFamily="34" charset="-52"/>
                <a:ea typeface="Artifakt Element Book" panose="020B0503050000020004" pitchFamily="34" charset="-52"/>
                <a:cs typeface="Times New Roman" panose="02020603050405020304" pitchFamily="18" charset="0"/>
              </a:rPr>
              <a:t>        </a:t>
            </a:r>
          </a:p>
          <a:p>
            <a:pPr>
              <a:spcAft>
                <a:spcPts val="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B4CEEC-D7E0-47FE-BB79-0BFB5F5073D8}"/>
              </a:ext>
            </a:extLst>
          </p:cNvPr>
          <p:cNvSpPr txBox="1"/>
          <p:nvPr/>
        </p:nvSpPr>
        <p:spPr>
          <a:xfrm>
            <a:off x="6515100" y="736074"/>
            <a:ext cx="6172200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вместимость зала из данных о сеансе</a:t>
            </a:r>
          </a:p>
          <a:p>
            <a:pPr>
              <a:spcAft>
                <a:spcPts val="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hallCapacity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Convert.ToInt32(screening["capacity"]);    </a:t>
            </a:r>
          </a:p>
          <a:p>
            <a:pPr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</a:p>
          <a:p>
            <a:pPr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// 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список занятых мест для данного сеанса</a:t>
            </a:r>
          </a:p>
          <a:p>
            <a:pPr>
              <a:spcAft>
                <a:spcPts val="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occupiedSeats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dbManager.GetOccupiedSeats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currentScreeningId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     </a:t>
            </a:r>
          </a:p>
          <a:p>
            <a:pPr>
              <a:spcAft>
                <a:spcPts val="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// 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Очищаем список мест перед заполнением актуальными данными</a:t>
            </a:r>
          </a:p>
          <a:p>
            <a:pPr>
              <a:spcAft>
                <a:spcPts val="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lstSeats.Items.Clear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pPr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</a:p>
          <a:p>
            <a:pPr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catch (Exception ex)</a:t>
            </a:r>
          </a:p>
          <a:p>
            <a:pPr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</a:p>
          <a:p>
            <a:pPr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// 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Обработка возможных исключений </a:t>
            </a:r>
          </a:p>
          <a:p>
            <a:pPr>
              <a:spcAft>
                <a:spcPts val="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MessageBox.Show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($"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Ошибка при загрузке мест: {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ex.Message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}");</a:t>
            </a:r>
          </a:p>
          <a:p>
            <a:pPr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</a:p>
          <a:p>
            <a:pPr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394775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58AB9-FB92-400B-B4A9-AA01D09CB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1456267"/>
          </a:xfrm>
        </p:spPr>
        <p:txBody>
          <a:bodyPr/>
          <a:lstStyle/>
          <a:p>
            <a:r>
              <a:rPr lang="ru-RU" dirty="0">
                <a:latin typeface="Artifakt Element Book" panose="020B0503050000020004" pitchFamily="34" charset="-52"/>
                <a:ea typeface="Artifakt Element Book" panose="020B0503050000020004" pitchFamily="34" charset="-52"/>
              </a:rPr>
              <a:t>Тест кейс: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18C13221-BD78-46E7-83C8-C3FAB75DF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273440"/>
              </p:ext>
            </p:extLst>
          </p:nvPr>
        </p:nvGraphicFramePr>
        <p:xfrm>
          <a:off x="685800" y="1805042"/>
          <a:ext cx="10131424" cy="24837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65712">
                  <a:extLst>
                    <a:ext uri="{9D8B030D-6E8A-4147-A177-3AD203B41FA5}">
                      <a16:colId xmlns:a16="http://schemas.microsoft.com/office/drawing/2014/main" val="4029349183"/>
                    </a:ext>
                  </a:extLst>
                </a:gridCol>
                <a:gridCol w="5065712">
                  <a:extLst>
                    <a:ext uri="{9D8B030D-6E8A-4147-A177-3AD203B41FA5}">
                      <a16:colId xmlns:a16="http://schemas.microsoft.com/office/drawing/2014/main" val="2711111056"/>
                    </a:ext>
                  </a:extLst>
                </a:gridCol>
              </a:tblGrid>
              <a:tr h="1861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Идентификатор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TC_01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2130636"/>
                  </a:ext>
                </a:extLst>
              </a:tr>
              <a:tr h="3818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Описание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Функция предназначена для авторизации администратора в системе с полным доступом к функционалу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4626476"/>
                  </a:ext>
                </a:extLst>
              </a:tr>
              <a:tr h="3818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Вводные данные</a:t>
                      </a:r>
                      <a:endParaRPr lang="ru-RU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Имя пользователя</a:t>
                      </a:r>
                      <a:br>
                        <a:rPr lang="ru-RU" sz="1200">
                          <a:effectLst/>
                        </a:rPr>
                      </a:br>
                      <a:r>
                        <a:rPr lang="ru-RU" sz="1200">
                          <a:effectLst/>
                        </a:rPr>
                        <a:t>Пароль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8273538"/>
                  </a:ext>
                </a:extLst>
              </a:tr>
              <a:tr h="5775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Обработка</a:t>
                      </a:r>
                      <a:endParaRPr lang="ru-RU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Ввести имя пользователя</a:t>
                      </a:r>
                      <a:endParaRPr lang="ru-RU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Ввести пароль</a:t>
                      </a:r>
                      <a:endParaRPr lang="ru-RU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Нажать кнопку входа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422932"/>
                  </a:ext>
                </a:extLst>
              </a:tr>
              <a:tr h="3818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Выходные данные</a:t>
                      </a:r>
                      <a:endParaRPr lang="ru-RU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1200" dirty="0">
                          <a:effectLst/>
                        </a:rPr>
                        <a:t>Пользователь получает полный доступ </a:t>
                      </a:r>
                      <a:endParaRPr lang="ru-RU" sz="11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1200" dirty="0">
                          <a:effectLst/>
                        </a:rPr>
                        <a:t>Отображается интерфейс администратора с верхним меню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5760673"/>
                  </a:ext>
                </a:extLst>
              </a:tr>
              <a:tr h="3818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Сообщения об ошибках</a:t>
                      </a:r>
                      <a:endParaRPr lang="ru-RU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"Введено неправильное имя пользователя или пароль"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6918640"/>
                  </a:ext>
                </a:extLst>
              </a:tr>
              <a:tr h="1861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Требования к функционалу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Может использовать только пользователь с правами администратора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711412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C5E404E0-7673-4E3C-8BD9-AEFDD74E1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2278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25392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ru-RU" altLang="ru-RU" sz="1200" b="1" i="0" u="none" strike="noStrike" cap="none" normalizeH="0" baseline="0">
                <a:ln>
                  <a:noFill/>
                </a:ln>
                <a:solidFill>
                  <a:srgbClr val="2F549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kumimoji="0" lang="ru-RU" altLang="ru-RU" sz="1200" b="1" i="0" u="none" strike="noStrike" cap="none" normalizeH="0" baseline="0" bmk="">
                <a:ln>
                  <a:noFill/>
                </a:ln>
                <a:solidFill>
                  <a:srgbClr val="2F549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ест-кейс 1: Вход администратора в систему</a:t>
            </a:r>
            <a:endParaRPr kumimoji="0" lang="ru-RU" altLang="ru-RU" sz="1300" b="0" i="0" u="none" strike="noStrike" cap="none" normalizeH="0" baseline="0">
              <a:ln>
                <a:noFill/>
              </a:ln>
              <a:solidFill>
                <a:srgbClr val="2F5496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277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4E4439-71E2-404A-98F8-8546C609F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1456267"/>
          </a:xfrm>
        </p:spPr>
        <p:txBody>
          <a:bodyPr/>
          <a:lstStyle/>
          <a:p>
            <a:r>
              <a:rPr lang="ru-RU" dirty="0">
                <a:latin typeface="Artifakt Element Book" panose="020B0503050000020004" pitchFamily="34" charset="-52"/>
                <a:ea typeface="Artifakt Element Book" panose="020B0503050000020004" pitchFamily="34" charset="-52"/>
              </a:rPr>
              <a:t>Создания пространства данных пользователя: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616049-2CB6-4FE1-9171-ADABCA647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6624"/>
            <a:ext cx="5349667" cy="375378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ru-RU" sz="8000" b="1" dirty="0"/>
              <a:t>// Имя       </a:t>
            </a:r>
          </a:p>
          <a:p>
            <a:pPr marL="0" indent="0">
              <a:buNone/>
            </a:pPr>
            <a:r>
              <a:rPr lang="ru-RU" sz="8000" b="1" dirty="0"/>
              <a:t>  </a:t>
            </a:r>
            <a:r>
              <a:rPr lang="en-US" sz="8000" b="1" dirty="0"/>
              <a:t>var </a:t>
            </a:r>
            <a:r>
              <a:rPr lang="en-US" sz="8000" b="1" dirty="0" err="1"/>
              <a:t>lblName</a:t>
            </a:r>
            <a:r>
              <a:rPr lang="en-US" sz="8000" b="1" dirty="0"/>
              <a:t> = new Label();</a:t>
            </a:r>
          </a:p>
          <a:p>
            <a:pPr marL="0" indent="0">
              <a:buNone/>
            </a:pPr>
            <a:r>
              <a:rPr lang="en-US" sz="8000" b="1" dirty="0"/>
              <a:t>            </a:t>
            </a:r>
            <a:r>
              <a:rPr lang="en-US" sz="8000" b="1" dirty="0" err="1"/>
              <a:t>lblName.Text</a:t>
            </a:r>
            <a:r>
              <a:rPr lang="en-US" sz="8000" b="1" dirty="0"/>
              <a:t> = "</a:t>
            </a:r>
            <a:r>
              <a:rPr lang="ru-RU" sz="8000" b="1" dirty="0"/>
              <a:t>Имя:";</a:t>
            </a:r>
          </a:p>
          <a:p>
            <a:pPr marL="0" indent="0">
              <a:buNone/>
            </a:pPr>
            <a:r>
              <a:rPr lang="ru-RU" sz="8000" b="1" dirty="0"/>
              <a:t>            </a:t>
            </a:r>
            <a:r>
              <a:rPr lang="en-US" sz="8000" b="1" dirty="0" err="1"/>
              <a:t>lblName.Location</a:t>
            </a:r>
            <a:r>
              <a:rPr lang="en-US" sz="8000" b="1" dirty="0"/>
              <a:t> = new Point(20, 20);</a:t>
            </a:r>
            <a:endParaRPr lang="ru-RU" sz="8000" b="1" dirty="0"/>
          </a:p>
          <a:p>
            <a:pPr marL="0" indent="0">
              <a:buNone/>
            </a:pPr>
            <a:r>
              <a:rPr lang="en-US" sz="8000" b="1" dirty="0"/>
              <a:t>       </a:t>
            </a:r>
            <a:r>
              <a:rPr lang="en-US" sz="8000" b="1" dirty="0" err="1"/>
              <a:t>lblName.Size</a:t>
            </a:r>
            <a:r>
              <a:rPr lang="en-US" sz="8000" b="1" dirty="0"/>
              <a:t> = new Size(100, 20);</a:t>
            </a:r>
          </a:p>
          <a:p>
            <a:pPr marL="0" indent="0">
              <a:buNone/>
            </a:pPr>
            <a:r>
              <a:rPr lang="en-US" sz="8000" b="1" dirty="0"/>
              <a:t>            </a:t>
            </a:r>
            <a:r>
              <a:rPr lang="en-US" sz="8000" b="1" dirty="0" err="1"/>
              <a:t>txtName</a:t>
            </a:r>
            <a:r>
              <a:rPr lang="en-US" sz="8000" b="1" dirty="0"/>
              <a:t> = new </a:t>
            </a:r>
            <a:r>
              <a:rPr lang="en-US" sz="8000" b="1" dirty="0" err="1"/>
              <a:t>TextBox</a:t>
            </a:r>
            <a:r>
              <a:rPr lang="en-US" sz="8000" b="1" dirty="0"/>
              <a:t>();</a:t>
            </a:r>
          </a:p>
          <a:p>
            <a:pPr marL="0" indent="0">
              <a:buNone/>
            </a:pPr>
            <a:r>
              <a:rPr lang="en-US" sz="8000" b="1" dirty="0"/>
              <a:t>            </a:t>
            </a:r>
            <a:r>
              <a:rPr lang="en-US" sz="8000" b="1" dirty="0" err="1"/>
              <a:t>txtName.Location</a:t>
            </a:r>
            <a:r>
              <a:rPr lang="en-US" sz="8000" b="1" dirty="0"/>
              <a:t> = new Point(120, 20);</a:t>
            </a:r>
            <a:endParaRPr lang="ru-RU" sz="8000" b="1" dirty="0"/>
          </a:p>
          <a:p>
            <a:pPr marL="0" indent="0">
              <a:buNone/>
            </a:pPr>
            <a:r>
              <a:rPr lang="en-US" sz="8000" b="1" dirty="0"/>
              <a:t>    </a:t>
            </a:r>
            <a:r>
              <a:rPr lang="en-US" sz="8000" b="1" dirty="0" err="1"/>
              <a:t>txtName.Size</a:t>
            </a:r>
            <a:r>
              <a:rPr lang="en-US" sz="8000" b="1" dirty="0"/>
              <a:t> = new Size(250, 20);</a:t>
            </a:r>
          </a:p>
          <a:p>
            <a:endParaRPr lang="ru-RU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C53951-CFC8-452A-A52A-8246715BCCA3}"/>
              </a:ext>
            </a:extLst>
          </p:cNvPr>
          <p:cNvSpPr txBox="1"/>
          <p:nvPr/>
        </p:nvSpPr>
        <p:spPr>
          <a:xfrm>
            <a:off x="5764139" y="2426241"/>
            <a:ext cx="740920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/>
              <a:t> </a:t>
            </a:r>
            <a:r>
              <a:rPr lang="en-US" sz="2000" b="1" dirty="0"/>
              <a:t>// Email</a:t>
            </a:r>
          </a:p>
          <a:p>
            <a:pPr marL="0" indent="0">
              <a:buNone/>
            </a:pPr>
            <a:r>
              <a:rPr lang="en-US" sz="2000" b="1" dirty="0"/>
              <a:t>            var </a:t>
            </a:r>
            <a:r>
              <a:rPr lang="en-US" sz="2000" b="1" dirty="0" err="1"/>
              <a:t>lblEmail</a:t>
            </a:r>
            <a:r>
              <a:rPr lang="en-US" sz="2000" b="1" dirty="0"/>
              <a:t> = new Label();</a:t>
            </a:r>
          </a:p>
          <a:p>
            <a:pPr marL="0" indent="0">
              <a:buNone/>
            </a:pPr>
            <a:r>
              <a:rPr lang="en-US" sz="2000" b="1" dirty="0"/>
              <a:t>            </a:t>
            </a:r>
            <a:r>
              <a:rPr lang="en-US" sz="2000" b="1" dirty="0" err="1"/>
              <a:t>lblEmail.Text</a:t>
            </a:r>
            <a:r>
              <a:rPr lang="en-US" sz="2000" b="1" dirty="0"/>
              <a:t> = "Email:";</a:t>
            </a:r>
          </a:p>
          <a:p>
            <a:pPr marL="0" indent="0">
              <a:buNone/>
            </a:pPr>
            <a:r>
              <a:rPr lang="en-US" sz="2000" b="1" dirty="0"/>
              <a:t>            </a:t>
            </a:r>
            <a:r>
              <a:rPr lang="en-US" sz="2000" b="1" dirty="0" err="1"/>
              <a:t>lblEmail.Location</a:t>
            </a:r>
            <a:r>
              <a:rPr lang="en-US" sz="2000" b="1" dirty="0"/>
              <a:t> = new Point(20, 60);</a:t>
            </a:r>
          </a:p>
          <a:p>
            <a:pPr marL="0" indent="0">
              <a:buNone/>
            </a:pPr>
            <a:r>
              <a:rPr lang="en-US" sz="2000" b="1" dirty="0"/>
              <a:t>            </a:t>
            </a:r>
            <a:r>
              <a:rPr lang="en-US" sz="2000" b="1" dirty="0" err="1"/>
              <a:t>lblEmail.Size</a:t>
            </a:r>
            <a:r>
              <a:rPr lang="en-US" sz="2000" b="1" dirty="0"/>
              <a:t> = new Size(100, 20);</a:t>
            </a:r>
          </a:p>
          <a:p>
            <a:pPr marL="0" indent="0">
              <a:buNone/>
            </a:pPr>
            <a:r>
              <a:rPr lang="en-US" sz="2000" b="1" dirty="0"/>
              <a:t>           </a:t>
            </a:r>
            <a:r>
              <a:rPr lang="en-US" sz="2000" b="1" dirty="0" err="1"/>
              <a:t>txtEmail</a:t>
            </a:r>
            <a:r>
              <a:rPr lang="en-US" sz="2000" b="1" dirty="0"/>
              <a:t> = new </a:t>
            </a:r>
            <a:r>
              <a:rPr lang="en-US" sz="2000" b="1" dirty="0" err="1"/>
              <a:t>TextBox</a:t>
            </a:r>
            <a:r>
              <a:rPr lang="en-US" sz="2000" b="1" dirty="0"/>
              <a:t>();</a:t>
            </a:r>
          </a:p>
          <a:p>
            <a:pPr marL="0" indent="0">
              <a:buNone/>
            </a:pPr>
            <a:r>
              <a:rPr lang="en-US" sz="2000" b="1" dirty="0"/>
              <a:t>            </a:t>
            </a:r>
            <a:r>
              <a:rPr lang="en-US" sz="2000" b="1" dirty="0" err="1"/>
              <a:t>txtEmail.Location</a:t>
            </a:r>
            <a:r>
              <a:rPr lang="en-US" sz="2000" b="1" dirty="0"/>
              <a:t> = new Point(120, 60);</a:t>
            </a:r>
          </a:p>
          <a:p>
            <a:pPr marL="0" indent="0">
              <a:buNone/>
            </a:pPr>
            <a:r>
              <a:rPr lang="en-US" sz="2000" b="1" dirty="0"/>
              <a:t>            </a:t>
            </a:r>
            <a:r>
              <a:rPr lang="en-US" sz="2000" b="1" dirty="0" err="1"/>
              <a:t>txtEmail.Size</a:t>
            </a:r>
            <a:r>
              <a:rPr lang="en-US" sz="2000" b="1" dirty="0"/>
              <a:t> = new Size(250, 20);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153940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6364CD-FC7B-4B93-A9F8-7537BD8ED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1853"/>
            <a:ext cx="10131425" cy="1456267"/>
          </a:xfrm>
        </p:spPr>
        <p:txBody>
          <a:bodyPr/>
          <a:lstStyle/>
          <a:p>
            <a:r>
              <a:rPr lang="ru-RU" dirty="0">
                <a:latin typeface="Artifakt Element Book" panose="020B0503050000020004" pitchFamily="34" charset="-52"/>
                <a:ea typeface="Artifakt Element Book" panose="020B0503050000020004" pitchFamily="34" charset="-52"/>
              </a:rPr>
              <a:t>Тест кейс 2: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05D9C7F9-8F11-4006-9C65-A1CA3DD3D0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4672919"/>
              </p:ext>
            </p:extLst>
          </p:nvPr>
        </p:nvGraphicFramePr>
        <p:xfrm>
          <a:off x="601910" y="1893570"/>
          <a:ext cx="10131424" cy="30708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65712">
                  <a:extLst>
                    <a:ext uri="{9D8B030D-6E8A-4147-A177-3AD203B41FA5}">
                      <a16:colId xmlns:a16="http://schemas.microsoft.com/office/drawing/2014/main" val="1266699996"/>
                    </a:ext>
                  </a:extLst>
                </a:gridCol>
                <a:gridCol w="5065712">
                  <a:extLst>
                    <a:ext uri="{9D8B030D-6E8A-4147-A177-3AD203B41FA5}">
                      <a16:colId xmlns:a16="http://schemas.microsoft.com/office/drawing/2014/main" val="1638021486"/>
                    </a:ext>
                  </a:extLst>
                </a:gridCol>
              </a:tblGrid>
              <a:tr h="1861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Идентификатор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TC_02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4736297"/>
                  </a:ext>
                </a:extLst>
              </a:tr>
              <a:tr h="3818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Описание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Функция предназначена для упрощенного входа обычного пользователя без процедуры регистрации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9250142"/>
                  </a:ext>
                </a:extLst>
              </a:tr>
              <a:tr h="3818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Вводные данные</a:t>
                      </a:r>
                      <a:endParaRPr lang="ru-RU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Имя пользователя – любое произвольное имя</a:t>
                      </a:r>
                      <a:endParaRPr lang="ru-RU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Пароль – не требуется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3040945"/>
                  </a:ext>
                </a:extLst>
              </a:tr>
              <a:tr h="3818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Обработка</a:t>
                      </a:r>
                      <a:endParaRPr lang="ru-RU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Ввести любое имя пользователя</a:t>
                      </a:r>
                      <a:endParaRPr lang="ru-RU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Нажать кнопку входа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3338661"/>
                  </a:ext>
                </a:extLst>
              </a:tr>
              <a:tr h="9689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Выходные данные</a:t>
                      </a:r>
                      <a:endParaRPr lang="ru-RU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1200">
                          <a:effectLst/>
                        </a:rPr>
                        <a:t>Пользователь получает доступ только к функциям просмотра фильмов и бронирования билетов</a:t>
                      </a:r>
                      <a:endParaRPr lang="ru-RU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1200">
                          <a:effectLst/>
                        </a:rPr>
                        <a:t>Административные функции скрыты от пользователя</a:t>
                      </a:r>
                      <a:endParaRPr lang="ru-RU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1200">
                          <a:effectLst/>
                        </a:rPr>
                        <a:t>Система автоматически создает временного пользователя</a:t>
                      </a:r>
                      <a:endParaRPr lang="ru-RU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1345587"/>
                  </a:ext>
                </a:extLst>
              </a:tr>
              <a:tr h="3818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Сообщения об ошибках</a:t>
                      </a:r>
                      <a:endParaRPr lang="ru-RU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Сообщения об ошибке не ожидается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2466907"/>
                  </a:ext>
                </a:extLst>
              </a:tr>
              <a:tr h="3818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Требования к функционалу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Может использовать любой пользователь без предварительной регистрации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9045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7561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9B747A-A878-4CDD-8B3F-E7AF5D79C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1759"/>
            <a:ext cx="10131425" cy="1456267"/>
          </a:xfrm>
        </p:spPr>
        <p:txBody>
          <a:bodyPr/>
          <a:lstStyle/>
          <a:p>
            <a:r>
              <a:rPr lang="ru-RU" dirty="0">
                <a:latin typeface="Artifakt Element Book" panose="020B0503050000020004" pitchFamily="34" charset="-52"/>
                <a:ea typeface="Artifakt Element Book" panose="020B0503050000020004" pitchFamily="34" charset="-52"/>
              </a:rPr>
              <a:t>Получение пользователя по </a:t>
            </a:r>
            <a:r>
              <a:rPr lang="en-US" dirty="0">
                <a:latin typeface="Artifakt Element Book" panose="020B0503050000020004" pitchFamily="34" charset="-52"/>
                <a:ea typeface="Artifakt Element Book" panose="020B0503050000020004" pitchFamily="34" charset="-52"/>
              </a:rPr>
              <a:t>EMAIL</a:t>
            </a:r>
            <a:r>
              <a:rPr lang="ru-RU" dirty="0">
                <a:latin typeface="Artifakt Element Book" panose="020B0503050000020004" pitchFamily="34" charset="-52"/>
                <a:ea typeface="Artifakt Element Book" panose="020B0503050000020004" pitchFamily="34" charset="-52"/>
              </a:rPr>
              <a:t>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65978A-FAA3-4953-B3CE-DE5B3AD27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95" y="2757365"/>
            <a:ext cx="6672127" cy="27461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0" i="0" dirty="0">
                <a:solidFill>
                  <a:srgbClr val="FFFFFF"/>
                </a:solidFill>
                <a:effectLst/>
                <a:latin typeface="Artifakt Element Book" panose="020B0503050000020004" pitchFamily="34" charset="-52"/>
                <a:ea typeface="Artifakt Element Book" panose="020B0503050000020004" pitchFamily="34" charset="-52"/>
              </a:rPr>
              <a:t>&lt;summary&gt;</a:t>
            </a:r>
            <a:br>
              <a:rPr lang="en-US" sz="2000" dirty="0">
                <a:latin typeface="Artifakt Element Book" panose="020B0503050000020004" pitchFamily="34" charset="-52"/>
                <a:ea typeface="Artifakt Element Book" panose="020B0503050000020004" pitchFamily="34" charset="-52"/>
              </a:rPr>
            </a:br>
            <a:r>
              <a:rPr lang="en-US" sz="2000" b="0" i="0" dirty="0">
                <a:solidFill>
                  <a:srgbClr val="FFFFFF"/>
                </a:solidFill>
                <a:effectLst/>
                <a:latin typeface="Artifakt Element Book" panose="020B0503050000020004" pitchFamily="34" charset="-52"/>
                <a:ea typeface="Artifakt Element Book" panose="020B0503050000020004" pitchFamily="34" charset="-52"/>
              </a:rPr>
              <a:t>  </a:t>
            </a:r>
            <a:r>
              <a:rPr lang="ru-RU" sz="2000" b="0" i="0" dirty="0">
                <a:solidFill>
                  <a:srgbClr val="FFFFFF"/>
                </a:solidFill>
                <a:effectLst/>
                <a:latin typeface="Artifakt Element Book" panose="020B0503050000020004" pitchFamily="34" charset="-52"/>
                <a:ea typeface="Artifakt Element Book" panose="020B0503050000020004" pitchFamily="34" charset="-52"/>
              </a:rPr>
              <a:t>Получить пользователя по 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Artifakt Element Book" panose="020B0503050000020004" pitchFamily="34" charset="-52"/>
                <a:ea typeface="Artifakt Element Book" panose="020B0503050000020004" pitchFamily="34" charset="-52"/>
              </a:rPr>
              <a:t>email</a:t>
            </a:r>
            <a:br>
              <a:rPr lang="en-US" sz="2000" dirty="0">
                <a:latin typeface="Artifakt Element Book" panose="020B0503050000020004" pitchFamily="34" charset="-52"/>
                <a:ea typeface="Artifakt Element Book" panose="020B0503050000020004" pitchFamily="34" charset="-52"/>
              </a:rPr>
            </a:br>
            <a:r>
              <a:rPr lang="en-US" sz="2000" b="0" i="0" dirty="0">
                <a:solidFill>
                  <a:srgbClr val="FFFFFF"/>
                </a:solidFill>
                <a:effectLst/>
                <a:latin typeface="Artifakt Element Book" panose="020B0503050000020004" pitchFamily="34" charset="-52"/>
                <a:ea typeface="Artifakt Element Book" panose="020B0503050000020004" pitchFamily="34" charset="-52"/>
              </a:rPr>
              <a:t>   &lt;/summary&gt;</a:t>
            </a:r>
            <a:br>
              <a:rPr lang="en-US" sz="2000" dirty="0">
                <a:latin typeface="Artifakt Element Book" panose="020B0503050000020004" pitchFamily="34" charset="-52"/>
                <a:ea typeface="Artifakt Element Book" panose="020B0503050000020004" pitchFamily="34" charset="-52"/>
              </a:rPr>
            </a:br>
            <a:r>
              <a:rPr lang="en-US" sz="2000" b="0" i="0" dirty="0">
                <a:solidFill>
                  <a:srgbClr val="FFFFFF"/>
                </a:solidFill>
                <a:effectLst/>
                <a:latin typeface="Artifakt Element Book" panose="020B0503050000020004" pitchFamily="34" charset="-52"/>
                <a:ea typeface="Artifakt Element Book" panose="020B0503050000020004" pitchFamily="34" charset="-52"/>
              </a:rPr>
              <a:t>        public async Task&lt;User?&gt; 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Artifakt Element Book" panose="020B0503050000020004" pitchFamily="34" charset="-52"/>
                <a:ea typeface="Artifakt Element Book" panose="020B0503050000020004" pitchFamily="34" charset="-52"/>
              </a:rPr>
              <a:t>GetUserByEmailAsync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Artifakt Element Book" panose="020B0503050000020004" pitchFamily="34" charset="-52"/>
                <a:ea typeface="Artifakt Element Book" panose="020B0503050000020004" pitchFamily="34" charset="-52"/>
              </a:rPr>
              <a:t>(string email)</a:t>
            </a:r>
            <a:br>
              <a:rPr lang="en-US" sz="2000" dirty="0">
                <a:latin typeface="Artifakt Element Book" panose="020B0503050000020004" pitchFamily="34" charset="-52"/>
                <a:ea typeface="Artifakt Element Book" panose="020B0503050000020004" pitchFamily="34" charset="-52"/>
              </a:rPr>
            </a:br>
            <a:r>
              <a:rPr lang="en-US" sz="2000" b="0" i="0" dirty="0">
                <a:solidFill>
                  <a:srgbClr val="FFFFFF"/>
                </a:solidFill>
                <a:effectLst/>
                <a:latin typeface="Artifakt Element Book" panose="020B0503050000020004" pitchFamily="34" charset="-52"/>
                <a:ea typeface="Artifakt Element Book" panose="020B0503050000020004" pitchFamily="34" charset="-52"/>
              </a:rPr>
              <a:t>        {</a:t>
            </a:r>
            <a:br>
              <a:rPr lang="en-US" sz="2000" dirty="0">
                <a:latin typeface="Artifakt Element Book" panose="020B0503050000020004" pitchFamily="34" charset="-52"/>
                <a:ea typeface="Artifakt Element Book" panose="020B0503050000020004" pitchFamily="34" charset="-52"/>
              </a:rPr>
            </a:br>
            <a:r>
              <a:rPr lang="en-US" sz="2000" b="0" i="0" dirty="0">
                <a:solidFill>
                  <a:srgbClr val="FFFFFF"/>
                </a:solidFill>
                <a:effectLst/>
                <a:latin typeface="Artifakt Element Book" panose="020B0503050000020004" pitchFamily="34" charset="-52"/>
                <a:ea typeface="Artifakt Element Book" panose="020B0503050000020004" pitchFamily="34" charset="-52"/>
              </a:rPr>
              <a:t>  const string 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Artifakt Element Book" panose="020B0503050000020004" pitchFamily="34" charset="-52"/>
                <a:ea typeface="Artifakt Element Book" panose="020B0503050000020004" pitchFamily="34" charset="-52"/>
              </a:rPr>
              <a:t>sql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Artifakt Element Book" panose="020B0503050000020004" pitchFamily="34" charset="-52"/>
                <a:ea typeface="Artifakt Element Book" panose="020B0503050000020004" pitchFamily="34" charset="-52"/>
              </a:rPr>
              <a:t> = "SELECT 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Artifakt Element Book" panose="020B0503050000020004" pitchFamily="34" charset="-52"/>
                <a:ea typeface="Artifakt Element Book" panose="020B0503050000020004" pitchFamily="34" charset="-52"/>
              </a:rPr>
              <a:t>user_id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Artifakt Element Book" panose="020B0503050000020004" pitchFamily="34" charset="-52"/>
                <a:ea typeface="Artifakt Element Book" panose="020B0503050000020004" pitchFamily="34" charset="-52"/>
              </a:rPr>
              <a:t> as 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Artifakt Element Book" panose="020B0503050000020004" pitchFamily="34" charset="-52"/>
                <a:ea typeface="Artifakt Element Book" panose="020B0503050000020004" pitchFamily="34" charset="-52"/>
              </a:rPr>
              <a:t>UserId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Artifakt Element Book" panose="020B0503050000020004" pitchFamily="34" charset="-52"/>
                <a:ea typeface="Artifakt Element Book" panose="020B0503050000020004" pitchFamily="34" charset="-52"/>
              </a:rPr>
              <a:t>, name as Name, email as Email, phone as Phone FROM [User] WHERE email = </a:t>
            </a:r>
            <a:r>
              <a:rPr lang="en-US" sz="2000" b="0" i="0" u="none" strike="noStrike" dirty="0">
                <a:effectLst/>
                <a:latin typeface="Artifakt Element Book" panose="020B0503050000020004" pitchFamily="34" charset="-52"/>
                <a:ea typeface="Artifakt Element Book" panose="020B0503050000020004" pitchFamily="34" charset="-52"/>
              </a:rPr>
              <a:t>@Email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Artifakt Element Book" panose="020B0503050000020004" pitchFamily="34" charset="-52"/>
                <a:ea typeface="Artifakt Element Book" panose="020B0503050000020004" pitchFamily="34" charset="-52"/>
              </a:rPr>
              <a:t>";</a:t>
            </a:r>
            <a:br>
              <a:rPr lang="en-US" sz="2000" dirty="0">
                <a:latin typeface="Artifakt Element Book" panose="020B0503050000020004" pitchFamily="34" charset="-52"/>
                <a:ea typeface="Artifakt Element Book" panose="020B0503050000020004" pitchFamily="34" charset="-52"/>
              </a:rPr>
            </a:br>
            <a:r>
              <a:rPr lang="en-US" sz="2000" b="0" i="0" dirty="0">
                <a:solidFill>
                  <a:srgbClr val="FFFFFF"/>
                </a:solidFill>
                <a:effectLst/>
                <a:latin typeface="Artifakt Element Book" panose="020B0503050000020004" pitchFamily="34" charset="-52"/>
                <a:ea typeface="Artifakt Element Book" panose="020B0503050000020004" pitchFamily="34" charset="-52"/>
              </a:rPr>
              <a:t>using var connection = 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Artifakt Element Book" panose="020B0503050000020004" pitchFamily="34" charset="-52"/>
                <a:ea typeface="Artifakt Element Book" panose="020B0503050000020004" pitchFamily="34" charset="-52"/>
              </a:rPr>
              <a:t>GetConnection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Artifakt Element Book" panose="020B0503050000020004" pitchFamily="34" charset="-52"/>
                <a:ea typeface="Artifakt Element Book" panose="020B0503050000020004" pitchFamily="34" charset="-52"/>
              </a:rPr>
              <a:t>();</a:t>
            </a:r>
            <a:br>
              <a:rPr lang="en-US" sz="2000" dirty="0">
                <a:latin typeface="Artifakt Element Book" panose="020B0503050000020004" pitchFamily="34" charset="-52"/>
                <a:ea typeface="Artifakt Element Book" panose="020B0503050000020004" pitchFamily="34" charset="-52"/>
              </a:rPr>
            </a:br>
            <a:r>
              <a:rPr lang="en-US" sz="2000" b="0" i="0" dirty="0">
                <a:solidFill>
                  <a:srgbClr val="FFFFFF"/>
                </a:solidFill>
                <a:effectLst/>
                <a:latin typeface="Artifakt Element Book" panose="020B0503050000020004" pitchFamily="34" charset="-52"/>
                <a:ea typeface="Artifakt Element Book" panose="020B0503050000020004" pitchFamily="34" charset="-52"/>
              </a:rPr>
              <a:t> return await 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Artifakt Element Book" panose="020B0503050000020004" pitchFamily="34" charset="-52"/>
                <a:ea typeface="Artifakt Element Book" panose="020B0503050000020004" pitchFamily="34" charset="-52"/>
              </a:rPr>
              <a:t>connection.QueryFirstOrDefaultAsync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Artifakt Element Book" panose="020B0503050000020004" pitchFamily="34" charset="-52"/>
                <a:ea typeface="Artifakt Element Book" panose="020B0503050000020004" pitchFamily="34" charset="-52"/>
              </a:rPr>
              <a:t>&lt;User&gt;(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Artifakt Element Book" panose="020B0503050000020004" pitchFamily="34" charset="-52"/>
                <a:ea typeface="Artifakt Element Book" panose="020B0503050000020004" pitchFamily="34" charset="-52"/>
              </a:rPr>
              <a:t>sql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Artifakt Element Book" panose="020B0503050000020004" pitchFamily="34" charset="-52"/>
                <a:ea typeface="Artifakt Element Book" panose="020B0503050000020004" pitchFamily="34" charset="-52"/>
              </a:rPr>
              <a:t>, new { Email = email });</a:t>
            </a:r>
            <a:br>
              <a:rPr lang="en-US" sz="2000" dirty="0">
                <a:latin typeface="Artifakt Element Book" panose="020B0503050000020004" pitchFamily="34" charset="-52"/>
                <a:ea typeface="Artifakt Element Book" panose="020B0503050000020004" pitchFamily="34" charset="-52"/>
              </a:rPr>
            </a:br>
            <a:r>
              <a:rPr lang="en-US" sz="2000" b="0" i="0" dirty="0">
                <a:solidFill>
                  <a:srgbClr val="FFFFFF"/>
                </a:solidFill>
                <a:effectLst/>
                <a:latin typeface="Artifakt Element Book" panose="020B0503050000020004" pitchFamily="34" charset="-52"/>
                <a:ea typeface="Artifakt Element Book" panose="020B0503050000020004" pitchFamily="34" charset="-52"/>
              </a:rPr>
              <a:t>        }</a:t>
            </a:r>
            <a:endParaRPr lang="ru-RU" sz="2000" dirty="0">
              <a:latin typeface="Artifakt Element Book" panose="020B0503050000020004" pitchFamily="34" charset="-52"/>
              <a:ea typeface="Artifakt Element Book" panose="020B0503050000020004" pitchFamily="34" charset="-5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AF367E-CEEB-4C2C-A9F2-376C0DEBEA46}"/>
              </a:ext>
            </a:extLst>
          </p:cNvPr>
          <p:cNvSpPr txBox="1"/>
          <p:nvPr/>
        </p:nvSpPr>
        <p:spPr>
          <a:xfrm>
            <a:off x="7426295" y="2083714"/>
            <a:ext cx="422739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chemeClr val="tx2"/>
                </a:solidFill>
                <a:effectLst/>
                <a:latin typeface="Cascadia Mono" panose="020B0609020000020004" pitchFamily="49" charset="0"/>
              </a:rPr>
              <a:t>SELECT </a:t>
            </a:r>
            <a:br>
              <a:rPr lang="en-US" sz="2000" dirty="0">
                <a:solidFill>
                  <a:schemeClr val="tx2"/>
                </a:solidFill>
              </a:rPr>
            </a:br>
            <a:r>
              <a:rPr lang="en-US" sz="2000" b="0" i="0" dirty="0">
                <a:solidFill>
                  <a:schemeClr val="tx2"/>
                </a:solidFill>
                <a:effectLst/>
                <a:latin typeface="Cascadia Mono" panose="020B0609020000020004" pitchFamily="49" charset="0"/>
              </a:rPr>
              <a:t>    </a:t>
            </a:r>
            <a:r>
              <a:rPr lang="en-US" sz="2000" b="0" i="0" dirty="0" err="1">
                <a:solidFill>
                  <a:schemeClr val="tx2"/>
                </a:solidFill>
                <a:effectLst/>
                <a:latin typeface="Cascadia Mono" panose="020B0609020000020004" pitchFamily="49" charset="0"/>
              </a:rPr>
              <a:t>user_id</a:t>
            </a:r>
            <a:r>
              <a:rPr lang="en-US" sz="2000" b="0" i="0" dirty="0">
                <a:solidFill>
                  <a:schemeClr val="tx2"/>
                </a:solidFill>
                <a:effectLst/>
                <a:latin typeface="Cascadia Mono" panose="020B0609020000020004" pitchFamily="49" charset="0"/>
              </a:rPr>
              <a:t> as </a:t>
            </a:r>
            <a:r>
              <a:rPr lang="en-US" sz="2000" b="0" i="0" dirty="0" err="1">
                <a:solidFill>
                  <a:schemeClr val="tx2"/>
                </a:solidFill>
                <a:effectLst/>
                <a:latin typeface="Cascadia Mono" panose="020B0609020000020004" pitchFamily="49" charset="0"/>
              </a:rPr>
              <a:t>UserId</a:t>
            </a:r>
            <a:r>
              <a:rPr lang="en-US" sz="2000" b="0" i="0" dirty="0">
                <a:solidFill>
                  <a:schemeClr val="tx2"/>
                </a:solidFill>
                <a:effectLst/>
                <a:latin typeface="Cascadia Mono" panose="020B0609020000020004" pitchFamily="49" charset="0"/>
              </a:rPr>
              <a:t>, </a:t>
            </a:r>
            <a:br>
              <a:rPr lang="en-US" sz="2000" dirty="0">
                <a:solidFill>
                  <a:schemeClr val="tx2"/>
                </a:solidFill>
              </a:rPr>
            </a:br>
            <a:r>
              <a:rPr lang="en-US" sz="2000" b="0" i="0" dirty="0">
                <a:solidFill>
                  <a:schemeClr val="tx2"/>
                </a:solidFill>
                <a:effectLst/>
                <a:latin typeface="Cascadia Mono" panose="020B0609020000020004" pitchFamily="49" charset="0"/>
              </a:rPr>
              <a:t>    name as Name, </a:t>
            </a:r>
            <a:br>
              <a:rPr lang="en-US" sz="2000" dirty="0">
                <a:solidFill>
                  <a:schemeClr val="tx2"/>
                </a:solidFill>
              </a:rPr>
            </a:br>
            <a:r>
              <a:rPr lang="en-US" sz="2000" b="0" i="0" dirty="0">
                <a:solidFill>
                  <a:schemeClr val="tx2"/>
                </a:solidFill>
                <a:effectLst/>
                <a:latin typeface="Cascadia Mono" panose="020B0609020000020004" pitchFamily="49" charset="0"/>
              </a:rPr>
              <a:t>    email as Email, </a:t>
            </a:r>
            <a:br>
              <a:rPr lang="en-US" sz="2000" dirty="0">
                <a:solidFill>
                  <a:schemeClr val="tx2"/>
                </a:solidFill>
              </a:rPr>
            </a:br>
            <a:r>
              <a:rPr lang="en-US" sz="2000" b="0" i="0" dirty="0">
                <a:solidFill>
                  <a:schemeClr val="tx2"/>
                </a:solidFill>
                <a:effectLst/>
                <a:latin typeface="Cascadia Mono" panose="020B0609020000020004" pitchFamily="49" charset="0"/>
              </a:rPr>
              <a:t>    phone as Phone </a:t>
            </a:r>
            <a:br>
              <a:rPr lang="en-US" sz="2000" dirty="0">
                <a:solidFill>
                  <a:schemeClr val="tx2"/>
                </a:solidFill>
              </a:rPr>
            </a:br>
            <a:r>
              <a:rPr lang="en-US" sz="2000" b="0" i="0" dirty="0">
                <a:solidFill>
                  <a:schemeClr val="tx2"/>
                </a:solidFill>
                <a:effectLst/>
                <a:latin typeface="Cascadia Mono" panose="020B0609020000020004" pitchFamily="49" charset="0"/>
              </a:rPr>
              <a:t>FROM [User] </a:t>
            </a:r>
            <a:br>
              <a:rPr lang="en-US" sz="2000" dirty="0">
                <a:solidFill>
                  <a:schemeClr val="tx2"/>
                </a:solidFill>
              </a:rPr>
            </a:br>
            <a:r>
              <a:rPr lang="en-US" sz="2000" b="0" i="0" dirty="0">
                <a:solidFill>
                  <a:schemeClr val="tx2"/>
                </a:solidFill>
                <a:effectLst/>
                <a:latin typeface="Cascadia Mono" panose="020B0609020000020004" pitchFamily="49" charset="0"/>
              </a:rPr>
              <a:t>WHERE email = @Email</a:t>
            </a:r>
            <a:endParaRPr lang="ru-RU" sz="2000" b="0" i="0" dirty="0">
              <a:solidFill>
                <a:schemeClr val="tx2"/>
              </a:solidFill>
              <a:effectLst/>
              <a:latin typeface="Cascadia Mono" panose="020B0609020000020004" pitchFamily="49" charset="0"/>
            </a:endParaRPr>
          </a:p>
          <a:p>
            <a:r>
              <a:rPr lang="en-US" sz="2000" b="0" i="0" dirty="0">
                <a:solidFill>
                  <a:schemeClr val="tx2"/>
                </a:solidFill>
                <a:effectLst/>
                <a:latin typeface="Cascadia Mono" panose="020B0609020000020004" pitchFamily="49" charset="0"/>
              </a:rPr>
              <a:t>using var connection = </a:t>
            </a:r>
            <a:r>
              <a:rPr lang="en-US" sz="2000" b="0" i="0" dirty="0" err="1">
                <a:solidFill>
                  <a:schemeClr val="tx2"/>
                </a:solidFill>
                <a:effectLst/>
                <a:latin typeface="Cascadia Mono" panose="020B0609020000020004" pitchFamily="49" charset="0"/>
              </a:rPr>
              <a:t>GetConnection</a:t>
            </a:r>
            <a:r>
              <a:rPr lang="en-US" sz="2000" b="0" i="0" dirty="0">
                <a:solidFill>
                  <a:schemeClr val="tx2"/>
                </a:solidFill>
                <a:effectLst/>
                <a:latin typeface="Cascadia Mono" panose="020B0609020000020004" pitchFamily="49" charset="0"/>
              </a:rPr>
              <a:t>();</a:t>
            </a:r>
            <a:br>
              <a:rPr lang="en-US" sz="2000" dirty="0">
                <a:solidFill>
                  <a:schemeClr val="tx2"/>
                </a:solidFill>
              </a:rPr>
            </a:br>
            <a:r>
              <a:rPr lang="en-US" sz="2000" b="0" i="0" dirty="0">
                <a:solidFill>
                  <a:schemeClr val="tx2"/>
                </a:solidFill>
                <a:effectLst/>
                <a:latin typeface="Cascadia Mono" panose="020B0609020000020004" pitchFamily="49" charset="0"/>
              </a:rPr>
              <a:t>return await </a:t>
            </a:r>
            <a:r>
              <a:rPr lang="en-US" sz="2000" b="0" i="0" dirty="0" err="1">
                <a:solidFill>
                  <a:schemeClr val="tx2"/>
                </a:solidFill>
                <a:effectLst/>
                <a:latin typeface="Cascadia Mono" panose="020B0609020000020004" pitchFamily="49" charset="0"/>
              </a:rPr>
              <a:t>connection.QueryFirstOrDefaultAsync</a:t>
            </a:r>
            <a:r>
              <a:rPr lang="en-US" sz="2000" b="0" i="0" dirty="0">
                <a:solidFill>
                  <a:schemeClr val="tx2"/>
                </a:solidFill>
                <a:effectLst/>
                <a:latin typeface="Cascadia Mono" panose="020B0609020000020004" pitchFamily="49" charset="0"/>
              </a:rPr>
              <a:t>&lt;User&gt;(</a:t>
            </a:r>
            <a:r>
              <a:rPr lang="en-US" sz="2000" b="0" i="0" dirty="0" err="1">
                <a:solidFill>
                  <a:schemeClr val="tx2"/>
                </a:solidFill>
                <a:effectLst/>
                <a:latin typeface="Cascadia Mono" panose="020B0609020000020004" pitchFamily="49" charset="0"/>
              </a:rPr>
              <a:t>sql</a:t>
            </a:r>
            <a:r>
              <a:rPr lang="en-US" sz="2000" b="0" i="0" dirty="0">
                <a:solidFill>
                  <a:schemeClr val="tx2"/>
                </a:solidFill>
                <a:effectLst/>
                <a:latin typeface="Cascadia Mono" panose="020B0609020000020004" pitchFamily="49" charset="0"/>
              </a:rPr>
              <a:t>, new { Email = email });</a:t>
            </a:r>
            <a:endParaRPr lang="ru-RU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750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EEC0D6-510C-4C29-88F0-A86587C26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05" y="-95075"/>
            <a:ext cx="10131425" cy="1456267"/>
          </a:xfrm>
        </p:spPr>
        <p:txBody>
          <a:bodyPr/>
          <a:lstStyle/>
          <a:p>
            <a:r>
              <a:rPr lang="ru-RU" dirty="0">
                <a:latin typeface="Artifakt Element Book" panose="020B0503050000020004" pitchFamily="34" charset="-52"/>
                <a:ea typeface="Artifakt Element Book" panose="020B0503050000020004" pitchFamily="34" charset="-52"/>
              </a:rPr>
              <a:t>Тест кейс 3: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BCB4BBE0-3136-47B4-8636-92EBBAF7C7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6899189"/>
              </p:ext>
            </p:extLst>
          </p:nvPr>
        </p:nvGraphicFramePr>
        <p:xfrm>
          <a:off x="587427" y="1637372"/>
          <a:ext cx="10126834" cy="38536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63417">
                  <a:extLst>
                    <a:ext uri="{9D8B030D-6E8A-4147-A177-3AD203B41FA5}">
                      <a16:colId xmlns:a16="http://schemas.microsoft.com/office/drawing/2014/main" val="1058911511"/>
                    </a:ext>
                  </a:extLst>
                </a:gridCol>
                <a:gridCol w="5063417">
                  <a:extLst>
                    <a:ext uri="{9D8B030D-6E8A-4147-A177-3AD203B41FA5}">
                      <a16:colId xmlns:a16="http://schemas.microsoft.com/office/drawing/2014/main" val="2191193671"/>
                    </a:ext>
                  </a:extLst>
                </a:gridCol>
              </a:tblGrid>
              <a:tr h="1860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Идентификатор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49" marR="6854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TC_03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49" marR="68549" marT="0" marB="0"/>
                </a:tc>
                <a:extLst>
                  <a:ext uri="{0D108BD9-81ED-4DB2-BD59-A6C34878D82A}">
                    <a16:rowId xmlns:a16="http://schemas.microsoft.com/office/drawing/2014/main" val="2850003520"/>
                  </a:ext>
                </a:extLst>
              </a:tr>
              <a:tr h="3816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Описание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49" marR="6854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Функция предназначена для добавления нового фильма в каталог кинотеатра администратором системы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49" marR="68549" marT="0" marB="0"/>
                </a:tc>
                <a:extLst>
                  <a:ext uri="{0D108BD9-81ED-4DB2-BD59-A6C34878D82A}">
                    <a16:rowId xmlns:a16="http://schemas.microsoft.com/office/drawing/2014/main" val="3765521455"/>
                  </a:ext>
                </a:extLst>
              </a:tr>
              <a:tr h="7728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Вводные данные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49" marR="6854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Название фильма – обязательное поле</a:t>
                      </a:r>
                      <a:endParaRPr lang="ru-RU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Жанр – опциональное поле</a:t>
                      </a:r>
                      <a:endParaRPr lang="ru-RU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Длительность – опциональное поле</a:t>
                      </a:r>
                      <a:endParaRPr lang="ru-RU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Описание – опциональное поле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49" marR="68549" marT="0" marB="0"/>
                </a:tc>
                <a:extLst>
                  <a:ext uri="{0D108BD9-81ED-4DB2-BD59-A6C34878D82A}">
                    <a16:rowId xmlns:a16="http://schemas.microsoft.com/office/drawing/2014/main" val="1740774771"/>
                  </a:ext>
                </a:extLst>
              </a:tr>
              <a:tr h="9685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Обработка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49" marR="6854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Авторизоваться как администратор</a:t>
                      </a:r>
                      <a:endParaRPr lang="ru-RU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Перейти в раздел "Фильмы"</a:t>
                      </a:r>
                      <a:endParaRPr lang="ru-RU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Нажать кнопку "Добавить фильм"</a:t>
                      </a:r>
                      <a:endParaRPr lang="ru-RU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Заполнить обязательные и опциональные поля данными</a:t>
                      </a:r>
                      <a:endParaRPr lang="ru-RU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Подтвердить добавление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49" marR="68549" marT="0" marB="0"/>
                </a:tc>
                <a:extLst>
                  <a:ext uri="{0D108BD9-81ED-4DB2-BD59-A6C34878D82A}">
                    <a16:rowId xmlns:a16="http://schemas.microsoft.com/office/drawing/2014/main" val="3332056033"/>
                  </a:ext>
                </a:extLst>
              </a:tr>
              <a:tr h="5772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Выходные данные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49" marR="68549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1200">
                          <a:effectLst/>
                        </a:rPr>
                        <a:t>Новый фильм появляется в таблице фильмов с присвоенным movie_id</a:t>
                      </a:r>
                      <a:endParaRPr lang="ru-RU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1200">
                          <a:effectLst/>
                        </a:rPr>
                        <a:t>Фильм становится доступен для создания сеансов</a:t>
                      </a:r>
                      <a:endParaRPr lang="ru-RU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1200">
                          <a:effectLst/>
                        </a:rPr>
                        <a:t>Данные сохраняются в таблице Movie базы данных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49" marR="68549" marT="0" marB="0"/>
                </a:tc>
                <a:extLst>
                  <a:ext uri="{0D108BD9-81ED-4DB2-BD59-A6C34878D82A}">
                    <a16:rowId xmlns:a16="http://schemas.microsoft.com/office/drawing/2014/main" val="3244787574"/>
                  </a:ext>
                </a:extLst>
              </a:tr>
              <a:tr h="5772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Сообщения об ошибках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49" marR="68549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1200">
                          <a:effectLst/>
                        </a:rPr>
                        <a:t>"Название фильма не может быть пустым"</a:t>
                      </a:r>
                      <a:endParaRPr lang="ru-RU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1200">
                          <a:effectLst/>
                        </a:rPr>
                        <a:t>"Ошибка при сохранении данных"</a:t>
                      </a:r>
                      <a:endParaRPr lang="ru-RU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49" marR="68549" marT="0" marB="0"/>
                </a:tc>
                <a:extLst>
                  <a:ext uri="{0D108BD9-81ED-4DB2-BD59-A6C34878D82A}">
                    <a16:rowId xmlns:a16="http://schemas.microsoft.com/office/drawing/2014/main" val="884530039"/>
                  </a:ext>
                </a:extLst>
              </a:tr>
              <a:tr h="1860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Требования к функционалу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49" marR="6854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Может использовать только пользователь с ролью "Администратор"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49" marR="68549" marT="0" marB="0"/>
                </a:tc>
                <a:extLst>
                  <a:ext uri="{0D108BD9-81ED-4DB2-BD59-A6C34878D82A}">
                    <a16:rowId xmlns:a16="http://schemas.microsoft.com/office/drawing/2014/main" val="1424653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133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3D83BF-A608-4D89-A4F1-3A0F12093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1456267"/>
          </a:xfrm>
        </p:spPr>
        <p:txBody>
          <a:bodyPr/>
          <a:lstStyle/>
          <a:p>
            <a:r>
              <a:rPr lang="ru-RU" dirty="0">
                <a:latin typeface="Artifakt Element Book" panose="020B0503050000020004" pitchFamily="34" charset="-52"/>
                <a:ea typeface="Artifakt Element Book" panose="020B0503050000020004" pitchFamily="34" charset="-52"/>
              </a:rPr>
              <a:t>Тест кейс на примере: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5A46D79-CED1-40A8-A613-2FA3BADEED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422" y="1456266"/>
            <a:ext cx="9499815" cy="4508305"/>
          </a:xfrm>
        </p:spPr>
      </p:pic>
    </p:spTree>
    <p:extLst>
      <p:ext uri="{BB962C8B-B14F-4D97-AF65-F5344CB8AC3E}">
        <p14:creationId xmlns:p14="http://schemas.microsoft.com/office/powerpoint/2010/main" val="114096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E43687-279D-47C1-BA47-3372BDB83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61" y="-732638"/>
            <a:ext cx="10131427" cy="3124199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Artifakt Element Book" panose="020B0503050000020004" pitchFamily="34" charset="-52"/>
                <a:ea typeface="Artifakt Element Book" panose="020B0503050000020004" pitchFamily="34" charset="-52"/>
              </a:rPr>
              <a:t>Заключение: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D6BBB8-11EB-4294-8C77-042A1E545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60" y="2705100"/>
            <a:ext cx="10131428" cy="1447800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ru-RU" sz="8000" b="1" i="0" dirty="0">
                <a:effectLst/>
                <a:latin typeface="Artifakt Element Book" panose="020B0503050000020004" pitchFamily="34" charset="-52"/>
                <a:ea typeface="Artifakt Element Book" panose="020B0503050000020004" pitchFamily="34" charset="-52"/>
              </a:rPr>
              <a:t>Что мы создали:</a:t>
            </a:r>
            <a:endParaRPr lang="ru-RU" sz="8000" b="0" i="0" dirty="0">
              <a:effectLst/>
              <a:latin typeface="Artifakt Element Book" panose="020B0503050000020004" pitchFamily="34" charset="-52"/>
              <a:ea typeface="Artifakt Element Book" panose="020B0503050000020004" pitchFamily="34" charset="-5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8000" b="0" i="0" dirty="0">
                <a:effectLst/>
                <a:latin typeface="Artifakt Element Book" panose="020B0503050000020004" pitchFamily="34" charset="-52"/>
                <a:ea typeface="Artifakt Element Book" panose="020B0503050000020004" pitchFamily="34" charset="-52"/>
              </a:rPr>
              <a:t>✅ Полнофункциональную базу данных для кинотеатра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8000" b="0" i="0" dirty="0">
                <a:effectLst/>
                <a:latin typeface="Artifakt Element Book" panose="020B0503050000020004" pitchFamily="34" charset="-52"/>
                <a:ea typeface="Artifakt Element Book" panose="020B0503050000020004" pitchFamily="34" charset="-52"/>
              </a:rPr>
              <a:t>✅ Систему управления пользователями и бронированиями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8000" b="0" i="0" dirty="0">
                <a:effectLst/>
                <a:latin typeface="Artifakt Element Book" panose="020B0503050000020004" pitchFamily="34" charset="-52"/>
                <a:ea typeface="Artifakt Element Book" panose="020B0503050000020004" pitchFamily="34" charset="-52"/>
              </a:rPr>
              <a:t>✅ Гибкую структуру ценообразования для разных типов залов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8000" b="0" i="0" dirty="0">
                <a:effectLst/>
                <a:latin typeface="Artifakt Element Book" panose="020B0503050000020004" pitchFamily="34" charset="-52"/>
                <a:ea typeface="Artifakt Element Book" panose="020B0503050000020004" pitchFamily="34" charset="-52"/>
              </a:rPr>
              <a:t>✅ Удобное расписание сеансов и управление залами</a:t>
            </a:r>
          </a:p>
          <a:p>
            <a:pPr algn="l"/>
            <a:endParaRPr lang="ru-RU" sz="8000" b="0" i="0" dirty="0">
              <a:effectLst/>
              <a:latin typeface="Artifakt Element Book" panose="020B0503050000020004" pitchFamily="34" charset="-52"/>
              <a:ea typeface="Artifakt Element Book" panose="020B0503050000020004" pitchFamily="34" charset="-52"/>
            </a:endParaRPr>
          </a:p>
          <a:p>
            <a:pPr algn="l"/>
            <a:r>
              <a:rPr lang="ru-RU" sz="8000" b="1" i="0" dirty="0">
                <a:effectLst/>
                <a:latin typeface="Artifakt Element Book" panose="020B0503050000020004" pitchFamily="34" charset="-52"/>
                <a:ea typeface="Artifakt Element Book" panose="020B0503050000020004" pitchFamily="34" charset="-52"/>
              </a:rPr>
              <a:t>Ключевые преимущества:</a:t>
            </a:r>
            <a:endParaRPr lang="ru-RU" sz="8000" b="0" i="0" dirty="0">
              <a:effectLst/>
              <a:latin typeface="Artifakt Element Book" panose="020B0503050000020004" pitchFamily="34" charset="-52"/>
              <a:ea typeface="Artifakt Element Book" panose="020B0503050000020004" pitchFamily="34" charset="-5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8000" b="0" i="0" dirty="0">
                <a:effectLst/>
                <a:latin typeface="Artifakt Element Book" panose="020B0503050000020004" pitchFamily="34" charset="-52"/>
                <a:ea typeface="Artifakt Element Book" panose="020B0503050000020004" pitchFamily="34" charset="-52"/>
              </a:rPr>
              <a:t>🚀 Масштабируемая архитектура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8000" b="0" i="0" dirty="0">
                <a:effectLst/>
                <a:latin typeface="Artifakt Element Book" panose="020B0503050000020004" pitchFamily="34" charset="-52"/>
                <a:ea typeface="Artifakt Element Book" panose="020B0503050000020004" pitchFamily="34" charset="-52"/>
              </a:rPr>
              <a:t>💰 Гибкая система цен с множителями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8000" b="0" i="0" dirty="0">
                <a:effectLst/>
                <a:latin typeface="Artifakt Element Book" panose="020B0503050000020004" pitchFamily="34" charset="-52"/>
                <a:ea typeface="Artifakt Element Book" panose="020B0503050000020004" pitchFamily="34" charset="-52"/>
              </a:rPr>
              <a:t>🎫 Поддержка разных статусов бронирований</a:t>
            </a:r>
          </a:p>
          <a:p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864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53D6C9-A5CA-4070-9DAB-C250868C7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8592"/>
            <a:ext cx="10131425" cy="1456267"/>
          </a:xfrm>
        </p:spPr>
        <p:txBody>
          <a:bodyPr>
            <a:normAutofit/>
          </a:bodyPr>
          <a:lstStyle/>
          <a:p>
            <a:r>
              <a:rPr lang="ru-RU" sz="4000" b="1" dirty="0">
                <a:effectLst/>
                <a:latin typeface="Artifakt Element Book" panose="020B0503050000020004" pitchFamily="34" charset="-52"/>
                <a:ea typeface="Artifakt Element Book" panose="020B0503050000020004" pitchFamily="34" charset="-52"/>
              </a:rPr>
              <a:t>Актуальность проекта:</a:t>
            </a:r>
            <a:endParaRPr lang="ru-RU" sz="4000" dirty="0">
              <a:latin typeface="Artifakt Element Book" panose="020B0503050000020004" pitchFamily="34" charset="-52"/>
              <a:ea typeface="Artifakt Element Book" panose="020B0503050000020004" pitchFamily="34" charset="-52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26C600-4892-4850-8920-7F3AACF18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108" y="2238121"/>
            <a:ext cx="5351630" cy="576262"/>
          </a:xfrm>
        </p:spPr>
        <p:txBody>
          <a:bodyPr/>
          <a:lstStyle/>
          <a:p>
            <a:r>
              <a:rPr lang="ru-RU" sz="2400" b="0" i="0" dirty="0">
                <a:effectLst/>
                <a:latin typeface="quote-cjk-patch"/>
              </a:rPr>
              <a:t>🎯 </a:t>
            </a:r>
            <a:r>
              <a:rPr lang="ru-RU" sz="2400" b="1" i="0" dirty="0">
                <a:effectLst/>
                <a:latin typeface="Artifakt Element Book" panose="020B0503050000020004" pitchFamily="34" charset="-52"/>
                <a:ea typeface="Artifakt Element Book" panose="020B0503050000020004" pitchFamily="34" charset="-52"/>
              </a:rPr>
              <a:t>Цифровая трансформация индустрии развлечений</a:t>
            </a:r>
            <a:endParaRPr lang="ru-RU" sz="2400" b="0" i="0" dirty="0">
              <a:effectLst/>
              <a:latin typeface="Artifakt Element Book" panose="020B0503050000020004" pitchFamily="34" charset="-52"/>
              <a:ea typeface="Artifakt Element Book" panose="020B0503050000020004" pitchFamily="34" charset="-52"/>
            </a:endParaRPr>
          </a:p>
          <a:p>
            <a:endParaRPr lang="ru-RU" sz="24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4123F5B-E397-46B5-A700-12985AC99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9284" y="2526252"/>
            <a:ext cx="6093980" cy="292099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Artifakt Element Book" panose="020B0503050000020004" pitchFamily="34" charset="-52"/>
                <a:ea typeface="Artifakt Element Book" panose="020B0503050000020004" pitchFamily="34" charset="-52"/>
              </a:rPr>
              <a:t>Онлайн-системы заменяют традиционные кассы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Artifakt Element Book" panose="020B0503050000020004" pitchFamily="34" charset="-52"/>
                <a:ea typeface="Artifakt Element Book" panose="020B0503050000020004" pitchFamily="34" charset="-52"/>
              </a:rPr>
              <a:t>Растет спрос на удобное бронирование 24/7</a:t>
            </a:r>
          </a:p>
          <a:p>
            <a:endParaRPr lang="ru-RU" sz="20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94036E3-7260-4EDB-8B19-659D194DE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98767" y="1873076"/>
            <a:ext cx="5274307" cy="576262"/>
          </a:xfrm>
        </p:spPr>
        <p:txBody>
          <a:bodyPr/>
          <a:lstStyle/>
          <a:p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quote-cjk-patch"/>
                <a:ea typeface="+mn-ea"/>
                <a:cs typeface="+mn-cs"/>
              </a:rPr>
              <a:t>🎓 </a:t>
            </a: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tifakt Element Book" panose="020B0503050000020004" pitchFamily="34" charset="-52"/>
                <a:ea typeface="Artifakt Element Book" panose="020B0503050000020004" pitchFamily="34" charset="-52"/>
              </a:rPr>
              <a:t>Профессиональное развитие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tifakt Element Book" panose="020B0503050000020004" pitchFamily="34" charset="-52"/>
              <a:ea typeface="Artifakt Element Book" panose="020B0503050000020004" pitchFamily="34" charset="-52"/>
            </a:endParaRPr>
          </a:p>
          <a:p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17703B2-DA12-4C1B-BDAD-3A5DEFE02F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27009" y="2526252"/>
            <a:ext cx="4995334" cy="2920998"/>
          </a:xfrm>
        </p:spPr>
        <p:txBody>
          <a:bodyPr/>
          <a:lstStyle/>
          <a:p>
            <a:pPr>
              <a:spcBef>
                <a:spcPts val="1000"/>
              </a:spcBef>
              <a:spcAft>
                <a:spcPts val="0"/>
              </a:spcAft>
              <a:buSzPct val="80000"/>
              <a:buFont typeface="Arial" panose="020B0604020202020204" pitchFamily="34" charset="0"/>
              <a:buChar char="•"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tifakt Element Book" panose="020B0503050000020004" pitchFamily="34" charset="-52"/>
                <a:ea typeface="Artifakt Element Book" panose="020B0503050000020004" pitchFamily="34" charset="-52"/>
              </a:rPr>
              <a:t>Полный цикл разработки ПО</a:t>
            </a:r>
          </a:p>
          <a:p>
            <a:pPr>
              <a:spcBef>
                <a:spcPts val="1000"/>
              </a:spcBef>
              <a:spcAft>
                <a:spcPts val="0"/>
              </a:spcAft>
              <a:buSzPct val="80000"/>
              <a:buFont typeface="Arial" panose="020B0604020202020204" pitchFamily="34" charset="0"/>
              <a:buChar char="•"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tifakt Element Book" panose="020B0503050000020004" pitchFamily="34" charset="-52"/>
                <a:ea typeface="Artifakt Element Book" panose="020B0503050000020004" pitchFamily="34" charset="-52"/>
              </a:rPr>
              <a:t>Ценный опыт для карьеры в IT</a:t>
            </a:r>
          </a:p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7F70C4F-062D-490C-B51B-9F35FD62F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63" y="3883638"/>
            <a:ext cx="4599963" cy="250347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C9F8904-EE6D-4E6C-ACB9-DDFC3B1CB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795" y="3883637"/>
            <a:ext cx="4634272" cy="250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316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7AFBAA-3EFD-470A-BAFC-A225F41CE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8534"/>
            <a:ext cx="10131425" cy="1456267"/>
          </a:xfrm>
        </p:spPr>
        <p:txBody>
          <a:bodyPr/>
          <a:lstStyle/>
          <a:p>
            <a:r>
              <a:rPr lang="ru-RU" sz="3600" b="1" dirty="0">
                <a:effectLst/>
                <a:latin typeface="Artifakt Element Book" panose="020B0503050000020004" pitchFamily="34" charset="-52"/>
                <a:ea typeface="Artifakt Element Book" panose="020B0503050000020004" pitchFamily="34" charset="-52"/>
                <a:cs typeface="Times New Roman" panose="02020603050405020304" pitchFamily="18" charset="0"/>
              </a:rPr>
              <a:t>Цель и </a:t>
            </a:r>
            <a:r>
              <a:rPr lang="ru-RU" sz="3600" b="1" dirty="0">
                <a:latin typeface="Artifakt Element Book" panose="020B0503050000020004" pitchFamily="34" charset="-52"/>
                <a:ea typeface="Artifakt Element Book" panose="020B0503050000020004" pitchFamily="34" charset="-52"/>
                <a:cs typeface="Times New Roman" panose="02020603050405020304" pitchFamily="18" charset="0"/>
              </a:rPr>
              <a:t>задача </a:t>
            </a:r>
            <a:r>
              <a:rPr lang="ru-RU" sz="3600" b="1" dirty="0">
                <a:effectLst/>
                <a:latin typeface="Artifakt Element Book" panose="020B0503050000020004" pitchFamily="34" charset="-52"/>
                <a:ea typeface="Artifakt Element Book" panose="020B0503050000020004" pitchFamily="34" charset="-52"/>
                <a:cs typeface="Times New Roman" panose="02020603050405020304" pitchFamily="18" charset="0"/>
              </a:rPr>
              <a:t>проекта:</a:t>
            </a:r>
            <a:endParaRPr lang="ru-RU" dirty="0">
              <a:latin typeface="Artifakt Element Book" panose="020B0503050000020004" pitchFamily="34" charset="-52"/>
              <a:ea typeface="Artifakt Element Book" panose="020B0503050000020004" pitchFamily="34" charset="-5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8E3439-2CE3-4A17-8639-7EFA7196322E}"/>
              </a:ext>
            </a:extLst>
          </p:cNvPr>
          <p:cNvSpPr txBox="1"/>
          <p:nvPr/>
        </p:nvSpPr>
        <p:spPr>
          <a:xfrm>
            <a:off x="144712" y="1065789"/>
            <a:ext cx="9636852" cy="46705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1" dirty="0">
                <a:effectLst/>
                <a:latin typeface="Artifakt Element Book" panose="020B0503050000020004" pitchFamily="34" charset="-52"/>
                <a:ea typeface="Artifakt Element Book" panose="020B0503050000020004" pitchFamily="34" charset="-52"/>
                <a:cs typeface="Times New Roman" panose="02020603050405020304" pitchFamily="18" charset="0"/>
              </a:rPr>
              <a:t>Цель: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2000" b="0" i="0" dirty="0">
                <a:solidFill>
                  <a:srgbClr val="F9FAFB"/>
                </a:solidFill>
                <a:effectLst/>
                <a:latin typeface="quote-cjk-patch"/>
              </a:rPr>
              <a:t>Система должна предоставлять пользователям интуитивно понятный интерфейс для просмотра афиши и расписания сеансов, выбора и бронирования мест в кинозале.</a:t>
            </a:r>
          </a:p>
          <a:p>
            <a:pPr marL="0" indent="0">
              <a:lnSpc>
                <a:spcPct val="150000"/>
              </a:lnSpc>
              <a:buNone/>
            </a:pPr>
            <a:endParaRPr lang="ru-RU" sz="2000" dirty="0">
              <a:effectLst/>
              <a:latin typeface="Artifakt Element Book" panose="020B0503050000020004" pitchFamily="34" charset="-52"/>
              <a:ea typeface="Artifakt Element Book" panose="020B0503050000020004" pitchFamily="34" charset="-5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ru-RU" sz="2000" b="1" i="0" dirty="0">
                <a:effectLst/>
                <a:latin typeface="Artifakt Element Book" panose="020B0503050000020004" pitchFamily="34" charset="-52"/>
                <a:ea typeface="Artifakt Element Book" panose="020B0503050000020004" pitchFamily="34" charset="-52"/>
                <a:cs typeface="Times New Roman" panose="02020603050405020304" pitchFamily="18" charset="0"/>
              </a:rPr>
              <a:t>Задачи:</a:t>
            </a:r>
            <a:endParaRPr lang="ru-RU" sz="2000" b="0" i="0" dirty="0">
              <a:effectLst/>
              <a:latin typeface="Artifakt Element Book" panose="020B0503050000020004" pitchFamily="34" charset="-52"/>
              <a:ea typeface="Artifakt Element Book" panose="020B0503050000020004" pitchFamily="34" charset="-5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Artifakt Element Book" panose="020B0503050000020004" pitchFamily="34" charset="-52"/>
                <a:ea typeface="Artifakt Element Book" panose="020B0503050000020004" pitchFamily="34" charset="-52"/>
                <a:cs typeface="Times New Roman" panose="02020603050405020304" pitchFamily="18" charset="0"/>
              </a:rPr>
              <a:t>Разработать нормализованную базу данных (3 НФ) с использованием MS SQL </a:t>
            </a:r>
            <a:r>
              <a:rPr lang="ru-RU" sz="2000" dirty="0" err="1">
                <a:effectLst/>
                <a:latin typeface="Artifakt Element Book" panose="020B0503050000020004" pitchFamily="34" charset="-52"/>
                <a:ea typeface="Artifakt Element Book" panose="020B0503050000020004" pitchFamily="34" charset="-52"/>
                <a:cs typeface="Times New Roman" panose="02020603050405020304" pitchFamily="18" charset="0"/>
              </a:rPr>
              <a:t>Server</a:t>
            </a:r>
            <a:r>
              <a:rPr lang="ru-RU" sz="2000" dirty="0">
                <a:effectLst/>
                <a:latin typeface="Artifakt Element Book" panose="020B0503050000020004" pitchFamily="34" charset="-52"/>
                <a:ea typeface="Artifakt Element Book" panose="020B0503050000020004" pitchFamily="34" charset="-52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Artifakt Element Book" panose="020B0503050000020004" pitchFamily="34" charset="-52"/>
                <a:ea typeface="Artifakt Element Book" panose="020B0503050000020004" pitchFamily="34" charset="-52"/>
                <a:cs typeface="Times New Roman" panose="02020603050405020304" pitchFamily="18" charset="0"/>
              </a:rPr>
              <a:t>Реализовать консольный интерфейс с меню и очисткой экрана.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Artifakt Element Book" panose="020B0503050000020004" pitchFamily="34" charset="-52"/>
                <a:ea typeface="Artifakt Element Book" panose="020B0503050000020004" pitchFamily="34" charset="-52"/>
                <a:cs typeface="Times New Roman" panose="02020603050405020304" pitchFamily="18" charset="0"/>
              </a:rPr>
              <a:t>Обеспечить CRUD-операции для основных сущностей.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Artifakt Element Book" panose="020B0503050000020004" pitchFamily="34" charset="-52"/>
                <a:ea typeface="Artifakt Element Book" panose="020B0503050000020004" pitchFamily="34" charset="-52"/>
                <a:cs typeface="Times New Roman" panose="02020603050405020304" pitchFamily="18" charset="0"/>
              </a:rPr>
              <a:t>Реализовать несколько видов выборок с фильтрацией и сортировкой.</a:t>
            </a:r>
          </a:p>
        </p:txBody>
      </p:sp>
    </p:spTree>
    <p:extLst>
      <p:ext uri="{BB962C8B-B14F-4D97-AF65-F5344CB8AC3E}">
        <p14:creationId xmlns:p14="http://schemas.microsoft.com/office/powerpoint/2010/main" val="1333829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642424A-B708-4D2D-86A8-0E2CE2E46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327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056A4D-42A5-4CEB-8A34-81EA72338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1520"/>
            <a:ext cx="10131425" cy="1456267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Artifakt Element Black" panose="020B0A03050000020004" pitchFamily="34" charset="-52"/>
                <a:ea typeface="Artifakt Element Black" panose="020B0A03050000020004" pitchFamily="34" charset="-52"/>
              </a:rPr>
              <a:t>Нормализация </a:t>
            </a:r>
            <a:r>
              <a:rPr lang="ru-RU" sz="2000" dirty="0" err="1">
                <a:latin typeface="Artifakt Element Black" panose="020B0A03050000020004" pitchFamily="34" charset="-52"/>
                <a:ea typeface="Artifakt Element Black" panose="020B0A03050000020004" pitchFamily="34" charset="-52"/>
              </a:rPr>
              <a:t>бд</a:t>
            </a:r>
            <a:r>
              <a:rPr lang="ru-RU" sz="2000" dirty="0">
                <a:latin typeface="Artifakt Element Black" panose="020B0A03050000020004" pitchFamily="34" charset="-52"/>
                <a:ea typeface="Artifakt Element Black" panose="020B0A03050000020004" pitchFamily="34" charset="-52"/>
              </a:rPr>
              <a:t>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DE90BAC-37DB-4407-89F6-5A969F0CC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028700"/>
            <a:ext cx="3848100" cy="58293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6847727-248E-4256-9E5B-704D08957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101" y="1028700"/>
            <a:ext cx="4064378" cy="58293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A799128-6369-45DD-9C36-227AC7827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2479" y="1019175"/>
            <a:ext cx="427952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029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3A6891-805D-4A16-8E9C-FCD242EBF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574" y="-162187"/>
            <a:ext cx="10131425" cy="1456267"/>
          </a:xfrm>
        </p:spPr>
        <p:txBody>
          <a:bodyPr/>
          <a:lstStyle/>
          <a:p>
            <a:r>
              <a:rPr lang="ru-RU" dirty="0">
                <a:latin typeface="Artifakt Element Book" panose="020B0503050000020004" pitchFamily="34" charset="-52"/>
                <a:ea typeface="Artifakt Element Book" panose="020B0503050000020004" pitchFamily="34" charset="-52"/>
              </a:rPr>
              <a:t>Диаграмма базы данных: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E9FE06-A078-4567-B389-79BEC73DF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959" y="1294080"/>
            <a:ext cx="9051721" cy="496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622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E3556B-53C4-49EE-BD3F-CD46AB2C6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35309"/>
            <a:ext cx="10131427" cy="3124199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Artifakt Element Book" panose="020B0503050000020004" pitchFamily="34" charset="-52"/>
                <a:ea typeface="Artifakt Element Book" panose="020B0503050000020004" pitchFamily="34" charset="-52"/>
              </a:rPr>
              <a:t>ТЕХНОЛОГИЯ ИСПОЛЬЗОВАНИЯ – </a:t>
            </a:r>
            <a:r>
              <a:rPr lang="en-US" sz="3600" dirty="0">
                <a:latin typeface="Artifakt Element Book" panose="020B0503050000020004" pitchFamily="34" charset="-52"/>
                <a:ea typeface="Artifakt Element Book" panose="020B0503050000020004" pitchFamily="34" charset="-52"/>
              </a:rPr>
              <a:t>DAPPER</a:t>
            </a:r>
            <a:r>
              <a:rPr lang="ru-RU" sz="3600" dirty="0">
                <a:latin typeface="Artifakt Element Book" panose="020B0503050000020004" pitchFamily="34" charset="-52"/>
                <a:ea typeface="Artifakt Element Book" panose="020B0503050000020004" pitchFamily="34" charset="-52"/>
              </a:rPr>
              <a:t>: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543670-0F45-4CC9-ACD1-C8103D073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05" y="3010250"/>
            <a:ext cx="10131428" cy="1447800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>
                <a:latin typeface="Artifakt Element Book" panose="020B0503050000020004" pitchFamily="34" charset="-52"/>
                <a:ea typeface="Artifakt Element Book" panose="020B0503050000020004" pitchFamily="34" charset="-52"/>
              </a:rPr>
              <a:t>Dapper</a:t>
            </a:r>
            <a:r>
              <a:rPr lang="ru-RU" sz="8000" dirty="0">
                <a:latin typeface="Artifakt Element Book" panose="020B0503050000020004" pitchFamily="34" charset="-52"/>
                <a:ea typeface="Artifakt Element Book" panose="020B0503050000020004" pitchFamily="34" charset="-52"/>
              </a:rPr>
              <a:t> — это высокопроизводительный микро-ORM (</a:t>
            </a:r>
            <a:r>
              <a:rPr lang="ru-RU" sz="8000" dirty="0" err="1">
                <a:latin typeface="Artifakt Element Book" panose="020B0503050000020004" pitchFamily="34" charset="-52"/>
                <a:ea typeface="Artifakt Element Book" panose="020B0503050000020004" pitchFamily="34" charset="-52"/>
              </a:rPr>
              <a:t>Object-Relational</a:t>
            </a:r>
            <a:r>
              <a:rPr lang="ru-RU" sz="8000" dirty="0">
                <a:latin typeface="Artifakt Element Book" panose="020B0503050000020004" pitchFamily="34" charset="-52"/>
                <a:ea typeface="Artifakt Element Book" panose="020B0503050000020004" pitchFamily="34" charset="-52"/>
              </a:rPr>
              <a:t> </a:t>
            </a:r>
            <a:r>
              <a:rPr lang="ru-RU" sz="8000" dirty="0" err="1">
                <a:latin typeface="Artifakt Element Book" panose="020B0503050000020004" pitchFamily="34" charset="-52"/>
                <a:ea typeface="Artifakt Element Book" panose="020B0503050000020004" pitchFamily="34" charset="-52"/>
              </a:rPr>
              <a:t>Mapper</a:t>
            </a:r>
            <a:r>
              <a:rPr lang="ru-RU" sz="8000" dirty="0">
                <a:latin typeface="Artifakt Element Book" panose="020B0503050000020004" pitchFamily="34" charset="-52"/>
                <a:ea typeface="Artifakt Element Book" panose="020B0503050000020004" pitchFamily="34" charset="-52"/>
              </a:rPr>
              <a:t>) от создателей </a:t>
            </a:r>
            <a:r>
              <a:rPr lang="ru-RU" sz="8000" dirty="0" err="1">
                <a:latin typeface="Artifakt Element Book" panose="020B0503050000020004" pitchFamily="34" charset="-52"/>
                <a:ea typeface="Artifakt Element Book" panose="020B0503050000020004" pitchFamily="34" charset="-52"/>
              </a:rPr>
              <a:t>Stack</a:t>
            </a:r>
            <a:r>
              <a:rPr lang="ru-RU" sz="8000" dirty="0">
                <a:latin typeface="Artifakt Element Book" panose="020B0503050000020004" pitchFamily="34" charset="-52"/>
                <a:ea typeface="Artifakt Element Book" panose="020B0503050000020004" pitchFamily="34" charset="-52"/>
              </a:rPr>
              <a:t> </a:t>
            </a:r>
            <a:r>
              <a:rPr lang="ru-RU" sz="8000" dirty="0" err="1">
                <a:latin typeface="Artifakt Element Book" panose="020B0503050000020004" pitchFamily="34" charset="-52"/>
                <a:ea typeface="Artifakt Element Book" panose="020B0503050000020004" pitchFamily="34" charset="-52"/>
              </a:rPr>
              <a:t>Overflow</a:t>
            </a:r>
            <a:r>
              <a:rPr lang="ru-RU" sz="8000" dirty="0">
                <a:latin typeface="Artifakt Element Book" panose="020B0503050000020004" pitchFamily="34" charset="-52"/>
                <a:ea typeface="Artifakt Element Book" panose="020B0503050000020004" pitchFamily="34" charset="-52"/>
              </a:rPr>
              <a:t>. Он расширяет стандартные методы </a:t>
            </a:r>
            <a:r>
              <a:rPr lang="ru-RU" sz="8000" dirty="0" err="1">
                <a:latin typeface="Artifakt Element Book" panose="020B0503050000020004" pitchFamily="34" charset="-52"/>
                <a:ea typeface="Artifakt Element Book" panose="020B0503050000020004" pitchFamily="34" charset="-52"/>
              </a:rPr>
              <a:t>IDbConnection</a:t>
            </a:r>
            <a:r>
              <a:rPr lang="ru-RU" sz="8000" dirty="0">
                <a:latin typeface="Artifakt Element Book" panose="020B0503050000020004" pitchFamily="34" charset="-52"/>
                <a:ea typeface="Artifakt Element Book" panose="020B0503050000020004" pitchFamily="34" charset="-52"/>
              </a:rPr>
              <a:t> ADO.NET, позволяя легко </a:t>
            </a:r>
            <a:r>
              <a:rPr lang="ru-RU" sz="8000" dirty="0" err="1">
                <a:latin typeface="Artifakt Element Book" panose="020B0503050000020004" pitchFamily="34" charset="-52"/>
                <a:ea typeface="Artifakt Element Book" panose="020B0503050000020004" pitchFamily="34" charset="-52"/>
              </a:rPr>
              <a:t>мапить</a:t>
            </a:r>
            <a:r>
              <a:rPr lang="ru-RU" sz="8000" dirty="0">
                <a:latin typeface="Artifakt Element Book" panose="020B0503050000020004" pitchFamily="34" charset="-52"/>
                <a:ea typeface="Artifakt Element Book" panose="020B0503050000020004" pitchFamily="34" charset="-52"/>
              </a:rPr>
              <a:t> результаты SQL-запросов на C#-объекты.</a:t>
            </a:r>
          </a:p>
          <a:p>
            <a:endParaRPr lang="ru-RU" sz="8000" dirty="0">
              <a:latin typeface="Artifakt Element Book" panose="020B0503050000020004" pitchFamily="34" charset="-52"/>
              <a:ea typeface="Artifakt Element Book" panose="020B0503050000020004" pitchFamily="34" charset="-52"/>
            </a:endParaRPr>
          </a:p>
          <a:p>
            <a:r>
              <a:rPr lang="ru-RU" sz="8000" dirty="0">
                <a:latin typeface="Artifakt Element Book" panose="020B0503050000020004" pitchFamily="34" charset="-52"/>
                <a:ea typeface="Artifakt Element Book" panose="020B0503050000020004" pitchFamily="34" charset="-52"/>
              </a:rPr>
              <a:t>Ключевые принципы и преимущества:</a:t>
            </a:r>
          </a:p>
          <a:p>
            <a:endParaRPr lang="ru-RU" sz="8000" dirty="0">
              <a:latin typeface="Artifakt Element Book" panose="020B0503050000020004" pitchFamily="34" charset="-52"/>
              <a:ea typeface="Artifakt Element Book" panose="020B0503050000020004" pitchFamily="34" charset="-52"/>
            </a:endParaRP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ru-RU" sz="8000" dirty="0">
                <a:latin typeface="Artifakt Element Book" panose="020B0503050000020004" pitchFamily="34" charset="-52"/>
                <a:ea typeface="Artifakt Element Book" panose="020B0503050000020004" pitchFamily="34" charset="-52"/>
              </a:rPr>
              <a:t>Высочайшая производительность: Работает почти так же быстро, как рукописный ADO.NET код, поскольку генерирует IL-код на лету для маппинга данных. Низкие накладные расходы.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ru-RU" sz="8000" dirty="0">
              <a:latin typeface="Artifakt Element Book" panose="020B0503050000020004" pitchFamily="34" charset="-52"/>
              <a:ea typeface="Artifakt Element Book" panose="020B0503050000020004" pitchFamily="34" charset="-52"/>
            </a:endParaRP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ru-RU" sz="8000" dirty="0">
                <a:latin typeface="Artifakt Element Book" panose="020B0503050000020004" pitchFamily="34" charset="-52"/>
                <a:ea typeface="Artifakt Element Book" panose="020B0503050000020004" pitchFamily="34" charset="-52"/>
              </a:rPr>
              <a:t>Простота и минимализм: Не требует сложной конфигурации. Это не полноценный ORM, а "помощник" для ADO.NET.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ru-RU" sz="8000" dirty="0">
              <a:latin typeface="Artifakt Element Book" panose="020B0503050000020004" pitchFamily="34" charset="-52"/>
              <a:ea typeface="Artifakt Element Book" panose="020B0503050000020004" pitchFamily="34" charset="-52"/>
            </a:endParaRP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ru-RU" sz="8000" dirty="0">
                <a:latin typeface="Artifakt Element Book" panose="020B0503050000020004" pitchFamily="34" charset="-52"/>
                <a:ea typeface="Artifakt Element Book" panose="020B0503050000020004" pitchFamily="34" charset="-52"/>
              </a:rPr>
              <a:t>Контроль над SQL: Вы пишете чистые SQL-запросы, что дает вам полный контроль над оптимизацией и сложными запросами (JOIN, хранимые процедуры и т.д.).</a:t>
            </a:r>
          </a:p>
          <a:p>
            <a:endParaRPr lang="ru-RU" sz="6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9035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5986DA-E04C-4C4A-8376-CD2F40D36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6675"/>
            <a:ext cx="10131425" cy="1456267"/>
          </a:xfrm>
        </p:spPr>
        <p:txBody>
          <a:bodyPr/>
          <a:lstStyle/>
          <a:p>
            <a:r>
              <a:rPr lang="ru-RU" dirty="0">
                <a:latin typeface="Artifakt Element Book" panose="020B0503050000020004" pitchFamily="34" charset="-52"/>
                <a:ea typeface="Artifakt Element Book" panose="020B0503050000020004" pitchFamily="34" charset="-52"/>
              </a:rPr>
              <a:t>Интерфейс программы: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12E5EB8-DC55-4FA4-8A71-BE87C3534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7275"/>
            <a:ext cx="2447925" cy="17907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50C90C3-9106-43EF-B48A-64725618F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962" y="3105150"/>
            <a:ext cx="4130675" cy="24384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857FDA9-86E3-4A5F-AB01-606CAED84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14450"/>
            <a:ext cx="5210902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02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479831-327D-4937-A583-C51508B9C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6675"/>
            <a:ext cx="10131425" cy="1456267"/>
          </a:xfrm>
        </p:spPr>
        <p:txBody>
          <a:bodyPr/>
          <a:lstStyle/>
          <a:p>
            <a:r>
              <a:rPr lang="ru-RU" dirty="0">
                <a:latin typeface="Artifakt Element Book" panose="020B0503050000020004" pitchFamily="34" charset="-52"/>
                <a:ea typeface="Artifakt Element Book" panose="020B0503050000020004" pitchFamily="34" charset="-52"/>
              </a:rPr>
              <a:t>Интерфейс программы: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709CF72-C10C-43CF-A248-8E5F3029C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1147467"/>
            <a:ext cx="3686175" cy="330070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6B3EB5C-E77F-4A8F-A07E-86FAFB986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301" y="1147467"/>
            <a:ext cx="3967500" cy="330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560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{118B5E16-65C8-4288-A62A-EFA2F0EF9E9D}TFb5ae2469-0bae-4978-b0e0-39dd046150ff70304fb8-6c08fe732421</Template>
  <TotalTime>263</TotalTime>
  <Words>1132</Words>
  <Application>Microsoft Office PowerPoint</Application>
  <PresentationFormat>Широкоэкранный</PresentationFormat>
  <Paragraphs>174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8" baseType="lpstr">
      <vt:lpstr>Arial</vt:lpstr>
      <vt:lpstr>Artifakt Element Black</vt:lpstr>
      <vt:lpstr>Artifakt Element Book</vt:lpstr>
      <vt:lpstr>Calibri</vt:lpstr>
      <vt:lpstr>Calibri Light</vt:lpstr>
      <vt:lpstr>Cascadia Mono</vt:lpstr>
      <vt:lpstr>quote-cjk-patch</vt:lpstr>
      <vt:lpstr>Roboto</vt:lpstr>
      <vt:lpstr>Symbol</vt:lpstr>
      <vt:lpstr>Times New Roman</vt:lpstr>
      <vt:lpstr>Небесная</vt:lpstr>
      <vt:lpstr>Система онлайн-бронирования билетов в кинотеатр</vt:lpstr>
      <vt:lpstr>Актуальность проекта:</vt:lpstr>
      <vt:lpstr>Цель и задача проекта:</vt:lpstr>
      <vt:lpstr>Презентация PowerPoint</vt:lpstr>
      <vt:lpstr>Нормализация бд:</vt:lpstr>
      <vt:lpstr>Диаграмма базы данных:</vt:lpstr>
      <vt:lpstr>ТЕХНОЛОГИЯ ИСПОЛЬЗОВАНИЯ – DAPPER:</vt:lpstr>
      <vt:lpstr>Интерфейс программы:</vt:lpstr>
      <vt:lpstr>Интерфейс программы:</vt:lpstr>
      <vt:lpstr>поиск и отображение свободных мест в выбраном сеансе: </vt:lpstr>
      <vt:lpstr>Тест кейс:</vt:lpstr>
      <vt:lpstr>Создания пространства данных пользователя:</vt:lpstr>
      <vt:lpstr>Тест кейс 2:</vt:lpstr>
      <vt:lpstr>Получение пользователя по EMAIL:</vt:lpstr>
      <vt:lpstr>Тест кейс 3:</vt:lpstr>
      <vt:lpstr>Тест кейс на примере:</vt:lpstr>
      <vt:lpstr>Заключение: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онлайн-бронирования билетов в кинотеатр</dc:title>
  <dc:creator>studentcoll</dc:creator>
  <cp:lastModifiedBy>studentcoll</cp:lastModifiedBy>
  <cp:revision>12</cp:revision>
  <dcterms:created xsi:type="dcterms:W3CDTF">2025-10-08T09:22:51Z</dcterms:created>
  <dcterms:modified xsi:type="dcterms:W3CDTF">2025-10-22T09:21:36Z</dcterms:modified>
</cp:coreProperties>
</file>