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8" r:id="rId4"/>
    <p:sldId id="260" r:id="rId5"/>
    <p:sldId id="263" r:id="rId6"/>
    <p:sldId id="269" r:id="rId7"/>
    <p:sldId id="270" r:id="rId8"/>
    <p:sldId id="271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8A05D3-C833-4822-B942-54F127E20656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8928992" cy="4332762"/>
          </a:xfrm>
        </p:spPr>
        <p:txBody>
          <a:bodyPr>
            <a:noAutofit/>
          </a:bodyPr>
          <a:lstStyle/>
          <a:p>
            <a:r>
              <a:rPr lang="ru-RU" sz="5400" dirty="0" err="1"/>
              <a:t>Дипломна</a:t>
            </a:r>
            <a:r>
              <a:rPr lang="ru-RU" sz="5400" dirty="0"/>
              <a:t> робота на тему: «</a:t>
            </a:r>
            <a:r>
              <a:rPr lang="ru-RU" sz="5400" dirty="0" err="1"/>
              <a:t>Мобільний</a:t>
            </a:r>
            <a:r>
              <a:rPr lang="ru-RU" sz="5400" dirty="0"/>
              <a:t> </a:t>
            </a:r>
            <a:r>
              <a:rPr lang="ru-RU" sz="5400" dirty="0" err="1"/>
              <a:t>застосунок</a:t>
            </a:r>
            <a:br>
              <a:rPr lang="ru-RU" sz="5400" dirty="0"/>
            </a:br>
            <a:r>
              <a:rPr lang="ru-RU" sz="5400" dirty="0"/>
              <a:t>мессенджер </a:t>
            </a:r>
            <a:r>
              <a:rPr lang="ru-RU" sz="5400" dirty="0" err="1"/>
              <a:t>із</a:t>
            </a:r>
            <a:r>
              <a:rPr lang="ru-RU" sz="5400" dirty="0"/>
              <a:t> </a:t>
            </a:r>
            <a:r>
              <a:rPr lang="ru-RU" sz="5400" dirty="0" err="1"/>
              <a:t>використанням</a:t>
            </a:r>
            <a:br>
              <a:rPr lang="ru-RU" sz="5400" dirty="0"/>
            </a:br>
            <a:r>
              <a:rPr lang="ru-RU" sz="5400" dirty="0" err="1"/>
              <a:t>сучасних</a:t>
            </a:r>
            <a:r>
              <a:rPr lang="ru-RU" sz="5400" dirty="0"/>
              <a:t> </a:t>
            </a:r>
            <a:r>
              <a:rPr lang="ru-RU" sz="5400" dirty="0" err="1"/>
              <a:t>технологій</a:t>
            </a:r>
            <a:r>
              <a:rPr lang="ru-RU" sz="54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Ярослав </a:t>
            </a:r>
            <a:r>
              <a:rPr lang="ru-RU" dirty="0" err="1"/>
              <a:t>Гозак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66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3" y="1600200"/>
            <a:ext cx="527387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Користувацький інтерфейс застосунку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3" y="1600200"/>
            <a:ext cx="7615474" cy="4525963"/>
          </a:xfrm>
        </p:spPr>
      </p:pic>
    </p:spTree>
    <p:extLst>
      <p:ext uri="{BB962C8B-B14F-4D97-AF65-F5344CB8AC3E}">
        <p14:creationId xmlns:p14="http://schemas.microsoft.com/office/powerpoint/2010/main" val="231511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268760"/>
          </a:xfrm>
        </p:spPr>
        <p:txBody>
          <a:bodyPr/>
          <a:lstStyle/>
          <a:p>
            <a:r>
              <a:rPr lang="uk-UA" dirty="0"/>
              <a:t>Актуальність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/>
              <a:t>Мобільні застосунки увійшли в наше життя і стали невід’ємною частиною програмного забезпечення на будь-якому телефоні, проте вони не забезпечують </a:t>
            </a:r>
            <a:r>
              <a:rPr lang="uk-UA" dirty="0" err="1"/>
              <a:t>кросплатформеності</a:t>
            </a:r>
            <a:r>
              <a:rPr lang="uk-UA" dirty="0"/>
              <a:t> і потребують окремого застосунку на десктоп, тож поява </a:t>
            </a:r>
            <a:r>
              <a:rPr lang="en-US" dirty="0"/>
              <a:t>PWA </a:t>
            </a:r>
            <a:r>
              <a:rPr lang="uk-UA" dirty="0"/>
              <a:t>технології несе можливості зниження ціни та часу розробки продукту за рахунок розробки лише одного застосунку, призначеного для будь-яких платформ.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878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268760"/>
          </a:xfrm>
        </p:spPr>
        <p:txBody>
          <a:bodyPr/>
          <a:lstStyle/>
          <a:p>
            <a:r>
              <a:rPr lang="uk-UA" dirty="0"/>
              <a:t>Мета та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Мета роботи спрямована на вирішення важливої прикладної задачі, пов’язаної з інтерактивним обміном повідомленнями шляхом реалізації веб застосунку, на основі технологій ASP.NET та </a:t>
            </a:r>
            <a:r>
              <a:rPr lang="en-US" dirty="0"/>
              <a:t>PWA</a:t>
            </a:r>
            <a:r>
              <a:rPr lang="uk-UA" dirty="0"/>
              <a:t>.</a:t>
            </a:r>
            <a:endParaRPr lang="ru-UA" dirty="0"/>
          </a:p>
          <a:p>
            <a:pPr marL="0" indent="0">
              <a:buNone/>
            </a:pPr>
            <a:r>
              <a:rPr lang="uk-UA" dirty="0"/>
              <a:t>Для досягнення мети треба вирішити такі завдання:</a:t>
            </a:r>
            <a:endParaRPr lang="ru-UA" dirty="0"/>
          </a:p>
          <a:p>
            <a:pPr lvl="0"/>
            <a:r>
              <a:rPr lang="uk-UA" dirty="0"/>
              <a:t>дослідити теоретичні основи розробки та існуючі веб застосунки;</a:t>
            </a:r>
            <a:endParaRPr lang="ru-UA" dirty="0"/>
          </a:p>
          <a:p>
            <a:pPr lvl="0"/>
            <a:r>
              <a:rPr lang="uk-UA" dirty="0"/>
              <a:t>проаналізувати архітектурні рішення веб розробки;</a:t>
            </a:r>
            <a:endParaRPr lang="ru-UA" dirty="0"/>
          </a:p>
          <a:p>
            <a:pPr lvl="0"/>
            <a:r>
              <a:rPr lang="uk-UA" dirty="0"/>
              <a:t>реалізувати застосунок  для обміну інформацією у режимі реального часу</a:t>
            </a:r>
            <a:r>
              <a:rPr lang="en-US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5775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1822"/>
            <a:ext cx="8229600" cy="923329"/>
          </a:xfrm>
        </p:spPr>
        <p:txBody>
          <a:bodyPr/>
          <a:lstStyle/>
          <a:p>
            <a:r>
              <a:rPr lang="uk-UA" dirty="0"/>
              <a:t>Об’єкт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40" y="998267"/>
            <a:ext cx="8229600" cy="1036712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Об’єктом дослідження є процес інтерактивного обміну повідомленнями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089310-51C6-46BD-80A6-00609BD941B4}"/>
              </a:ext>
            </a:extLst>
          </p:cNvPr>
          <p:cNvSpPr/>
          <p:nvPr/>
        </p:nvSpPr>
        <p:spPr>
          <a:xfrm>
            <a:off x="971600" y="1834085"/>
            <a:ext cx="73581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 дослідження</a:t>
            </a:r>
            <a:endParaRPr lang="ru-UA"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C8B5F2-C68C-41F1-BE1C-F4A0D0860CFD}"/>
              </a:ext>
            </a:extLst>
          </p:cNvPr>
          <p:cNvSpPr/>
          <p:nvPr/>
        </p:nvSpPr>
        <p:spPr>
          <a:xfrm>
            <a:off x="452940" y="2843913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Предметом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дослідження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є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застосунки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обміну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повідомленнями</a:t>
            </a:r>
            <a:endParaRPr lang="ru-UA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35858C-A4ED-4CCE-98E8-4007C4A2D705}"/>
              </a:ext>
            </a:extLst>
          </p:cNvPr>
          <p:cNvSpPr/>
          <p:nvPr/>
        </p:nvSpPr>
        <p:spPr>
          <a:xfrm>
            <a:off x="954155" y="3674910"/>
            <a:ext cx="70198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дослідження</a:t>
            </a:r>
            <a:endParaRPr lang="ru-UA"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42FD4C0-97E7-4B28-B165-FEA4819FB5B2}"/>
              </a:ext>
            </a:extLst>
          </p:cNvPr>
          <p:cNvSpPr/>
          <p:nvPr/>
        </p:nvSpPr>
        <p:spPr>
          <a:xfrm>
            <a:off x="452940" y="4797152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Методом дослідження є системний аналіз і синтез знань щодо особливостей розробки веб застосунків на основі ASP.NET, а також перетворення веб застосунків на прогресивні веб застосунки</a:t>
            </a:r>
            <a:endParaRPr lang="ru-UA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753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380"/>
            <a:ext cx="9144000" cy="1600200"/>
          </a:xfrm>
        </p:spPr>
        <p:txBody>
          <a:bodyPr/>
          <a:lstStyle/>
          <a:p>
            <a:r>
              <a:rPr lang="en-US" b="1" dirty="0" err="1">
                <a:effectLst/>
              </a:rPr>
              <a:t>Новизна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одержаних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результатів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Набула подальшого розвитку розробка веб-застосунку інтерактивного обміну повідомлень, який на відміну від існуючих, за рахунок використання технології  ASP.NET та PWA дає можливість використовувати застосунок в </a:t>
            </a:r>
            <a:r>
              <a:rPr lang="uk-UA" dirty="0" err="1"/>
              <a:t>офлайн</a:t>
            </a:r>
            <a:r>
              <a:rPr lang="uk-UA" dirty="0"/>
              <a:t> режимі як </a:t>
            </a:r>
            <a:r>
              <a:rPr lang="uk-UA" dirty="0" err="1"/>
              <a:t>нативний</a:t>
            </a:r>
            <a:r>
              <a:rPr lang="uk-UA" dirty="0"/>
              <a:t> застосунок на мобільних платформах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86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13E78-5EDC-418B-966A-7B7ACD9E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204864"/>
          </a:xfrm>
        </p:spPr>
        <p:txBody>
          <a:bodyPr/>
          <a:lstStyle/>
          <a:p>
            <a:r>
              <a:rPr lang="uk-UA" dirty="0"/>
              <a:t>Дослідити теоретичні основи розробки та існуючі веб-застосунки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385D7-A0FC-4086-8FC2-4FC5F8D4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3504"/>
            <a:ext cx="8229600" cy="3845023"/>
          </a:xfrm>
        </p:spPr>
        <p:txBody>
          <a:bodyPr/>
          <a:lstStyle/>
          <a:p>
            <a:r>
              <a:rPr lang="uk-UA" dirty="0"/>
              <a:t>Було виявлено велику кількість </a:t>
            </a:r>
            <a:r>
              <a:rPr lang="uk-UA" dirty="0" err="1"/>
              <a:t>методологій</a:t>
            </a:r>
            <a:r>
              <a:rPr lang="uk-UA" dirty="0"/>
              <a:t> розробки програмних, в тому числі, веб застосунків. Найбільш популярними </a:t>
            </a:r>
            <a:r>
              <a:rPr lang="uk-UA" dirty="0" err="1"/>
              <a:t>методологіями</a:t>
            </a:r>
            <a:r>
              <a:rPr lang="uk-UA" dirty="0"/>
              <a:t> є каскадна (</a:t>
            </a:r>
            <a:r>
              <a:rPr lang="uk-UA" dirty="0" err="1"/>
              <a:t>ватерфол</a:t>
            </a:r>
            <a:r>
              <a:rPr lang="uk-UA" dirty="0"/>
              <a:t>) модель, </a:t>
            </a:r>
            <a:r>
              <a:rPr lang="uk-UA" dirty="0" err="1"/>
              <a:t>канбан</a:t>
            </a:r>
            <a:r>
              <a:rPr lang="uk-UA" dirty="0"/>
              <a:t> та </a:t>
            </a:r>
            <a:r>
              <a:rPr lang="uk-UA" dirty="0" err="1"/>
              <a:t>скрам</a:t>
            </a:r>
            <a:r>
              <a:rPr lang="uk-UA" dirty="0"/>
              <a:t>. Вибір конкретної методології залежить від багатьох чинників, в тому числі: архітектури застосунку, стилю управління компанією, кількості команд розробників.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690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13E78-5EDC-418B-966A-7B7ACD9E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204864"/>
          </a:xfrm>
        </p:spPr>
        <p:txBody>
          <a:bodyPr/>
          <a:lstStyle/>
          <a:p>
            <a:pPr lvl="0"/>
            <a:r>
              <a:rPr lang="uk-UA" dirty="0"/>
              <a:t>Проаналізувати архітектурні рішення веб розробки;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385D7-A0FC-4086-8FC2-4FC5F8D4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3504"/>
            <a:ext cx="8229600" cy="3845023"/>
          </a:xfrm>
        </p:spPr>
        <p:txBody>
          <a:bodyPr/>
          <a:lstStyle/>
          <a:p>
            <a:r>
              <a:rPr lang="uk-UA" dirty="0"/>
              <a:t>В залежності від розміру веб застосунку його архітектура може бути монолітною чи </a:t>
            </a:r>
            <a:r>
              <a:rPr lang="uk-UA" dirty="0" err="1"/>
              <a:t>мікросервісною</a:t>
            </a:r>
            <a:r>
              <a:rPr lang="uk-UA" dirty="0"/>
              <a:t>. Більшість веб-застосунків інтерактивного обміну повідомленнями мають складну серверну частину із великою кількістю бізнес-логіки, тож більшість використовує </a:t>
            </a:r>
            <a:r>
              <a:rPr lang="uk-UA" dirty="0" err="1"/>
              <a:t>мікросервісну</a:t>
            </a:r>
            <a:r>
              <a:rPr lang="uk-UA" dirty="0"/>
              <a:t> архітектуру.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978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13E78-5EDC-418B-966A-7B7ACD9E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2204864"/>
          </a:xfrm>
        </p:spPr>
        <p:txBody>
          <a:bodyPr/>
          <a:lstStyle/>
          <a:p>
            <a:pPr lvl="0"/>
            <a:r>
              <a:rPr lang="uk-UA" dirty="0"/>
              <a:t>Реалізувати застосунок  для обміну інформацією у режимі реального часу</a:t>
            </a:r>
            <a:r>
              <a:rPr lang="en-US" dirty="0"/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385D7-A0FC-4086-8FC2-4FC5F8D4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3504"/>
            <a:ext cx="8229600" cy="3845023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На основі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MVC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для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повідомленняму</a:t>
            </a:r>
            <a:r>
              <a:rPr lang="ru-RU" dirty="0"/>
              <a:t> у </a:t>
            </a:r>
            <a:r>
              <a:rPr lang="ru-RU" dirty="0" err="1"/>
              <a:t>режимі</a:t>
            </a:r>
            <a:r>
              <a:rPr lang="ru-RU" dirty="0"/>
              <a:t> реального часу. Для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використано</a:t>
            </a:r>
            <a:r>
              <a:rPr lang="ru-RU" dirty="0"/>
              <a:t> </a:t>
            </a:r>
            <a:r>
              <a:rPr lang="ru-RU" dirty="0" err="1"/>
              <a:t>технологію</a:t>
            </a:r>
            <a:r>
              <a:rPr lang="ru-RU" dirty="0"/>
              <a:t> .</a:t>
            </a:r>
            <a:r>
              <a:rPr lang="en-US" dirty="0"/>
              <a:t>NET </a:t>
            </a:r>
            <a:r>
              <a:rPr lang="uk-UA" dirty="0"/>
              <a:t>для веб-</a:t>
            </a:r>
            <a:r>
              <a:rPr lang="uk-UA" dirty="0" err="1"/>
              <a:t>сокетів</a:t>
            </a:r>
            <a:r>
              <a:rPr lang="uk-UA" dirty="0"/>
              <a:t> </a:t>
            </a:r>
            <a:r>
              <a:rPr lang="en-US" dirty="0" err="1"/>
              <a:t>SignalR</a:t>
            </a:r>
            <a:r>
              <a:rPr lang="ru-RU" dirty="0"/>
              <a:t>. </a:t>
            </a:r>
            <a:r>
              <a:rPr lang="uk-UA" dirty="0"/>
              <a:t>Наявність більшості </a:t>
            </a:r>
            <a:r>
              <a:rPr lang="uk-UA" dirty="0" err="1"/>
              <a:t>основоного</a:t>
            </a:r>
            <a:r>
              <a:rPr lang="uk-UA" dirty="0"/>
              <a:t> функціоналу вже у готовому вигляді, в тому числі: реалізація технології веб-</a:t>
            </a:r>
            <a:r>
              <a:rPr lang="uk-UA" dirty="0" err="1"/>
              <a:t>сокетів</a:t>
            </a:r>
            <a:r>
              <a:rPr lang="uk-UA" dirty="0"/>
              <a:t>, фреймворк авторизації та аутентифікації користувачів – значно прискорює розробку </a:t>
            </a:r>
            <a:r>
              <a:rPr lang="uk-UA" dirty="0" err="1"/>
              <a:t>основоного</a:t>
            </a:r>
            <a:r>
              <a:rPr lang="uk-UA" dirty="0"/>
              <a:t> функціоналу, базового каркасу застосунку. </a:t>
            </a:r>
            <a:r>
              <a:rPr lang="uk-UA" dirty="0" err="1"/>
              <a:t>Задяки</a:t>
            </a:r>
            <a:r>
              <a:rPr lang="uk-UA" dirty="0"/>
              <a:t> наявності автоматизованої системи генерації таблиць у базі даних для збереження інформації про користувача, а також автоматичного </a:t>
            </a:r>
            <a:r>
              <a:rPr lang="uk-UA" dirty="0" err="1"/>
              <a:t>мапінгу</a:t>
            </a:r>
            <a:r>
              <a:rPr lang="uk-UA" dirty="0"/>
              <a:t> у моделі користувача можна не витрачати час на розробку функціоналу, що є поширеним серед різних застосунків, </a:t>
            </a:r>
            <a:r>
              <a:rPr lang="uk-UA" dirty="0" err="1"/>
              <a:t>тобо</a:t>
            </a:r>
            <a:r>
              <a:rPr lang="uk-UA" dirty="0"/>
              <a:t> можна використовувати уніфікований шаблон, що підходить більшості проектів.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4383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</a:t>
            </a:r>
            <a:r>
              <a:rPr lang="ru-RU" dirty="0" err="1"/>
              <a:t>Месенджер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7171998" cy="4515702"/>
          </a:xfrm>
        </p:spPr>
      </p:pic>
    </p:spTree>
    <p:extLst>
      <p:ext uri="{BB962C8B-B14F-4D97-AF65-F5344CB8AC3E}">
        <p14:creationId xmlns:p14="http://schemas.microsoft.com/office/powerpoint/2010/main" val="68225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</TotalTime>
  <Words>446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Исполнительная</vt:lpstr>
      <vt:lpstr>Дипломна робота на тему: «Мобільний застосунок мессенджер із використанням сучасних технологій»</vt:lpstr>
      <vt:lpstr>Актуальність дослідження</vt:lpstr>
      <vt:lpstr>Мета та завдання</vt:lpstr>
      <vt:lpstr>Об’єкт дослідження</vt:lpstr>
      <vt:lpstr>Новизна одержаних результатів</vt:lpstr>
      <vt:lpstr>Дослідити теоретичні основи розробки та існуючі веб-застосунки</vt:lpstr>
      <vt:lpstr>Проаналізувати архітектурні рішення веб розробки;</vt:lpstr>
      <vt:lpstr>Реалізувати застосунок  для обміну інформацією у режимі реального часу.</vt:lpstr>
      <vt:lpstr>Архітектура застосунку Месенджер</vt:lpstr>
      <vt:lpstr>Схема бази даних</vt:lpstr>
      <vt:lpstr>Користувацький інтерфейс застосунку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застосунку Месенджер</dc:title>
  <dc:creator>Yaroslav</dc:creator>
  <cp:lastModifiedBy>Yaroslav Gozak</cp:lastModifiedBy>
  <cp:revision>12</cp:revision>
  <dcterms:created xsi:type="dcterms:W3CDTF">2019-04-10T12:48:38Z</dcterms:created>
  <dcterms:modified xsi:type="dcterms:W3CDTF">2019-05-30T08:38:05Z</dcterms:modified>
</cp:coreProperties>
</file>