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9"/>
  </p:notesMasterIdLst>
  <p:handoutMasterIdLst>
    <p:handoutMasterId r:id="rId40"/>
  </p:handoutMasterIdLst>
  <p:sldIdLst>
    <p:sldId id="256" r:id="rId4"/>
    <p:sldId id="273" r:id="rId5"/>
    <p:sldId id="275" r:id="rId6"/>
    <p:sldId id="277" r:id="rId7"/>
    <p:sldId id="274" r:id="rId8"/>
    <p:sldId id="278" r:id="rId9"/>
    <p:sldId id="279" r:id="rId10"/>
    <p:sldId id="280" r:id="rId11"/>
    <p:sldId id="282" r:id="rId12"/>
    <p:sldId id="284" r:id="rId13"/>
    <p:sldId id="283" r:id="rId14"/>
    <p:sldId id="285" r:id="rId15"/>
    <p:sldId id="272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297" r:id="rId25"/>
    <p:sldId id="313" r:id="rId26"/>
    <p:sldId id="296" r:id="rId27"/>
    <p:sldId id="299" r:id="rId28"/>
    <p:sldId id="300" r:id="rId29"/>
    <p:sldId id="301" r:id="rId30"/>
    <p:sldId id="303" r:id="rId31"/>
    <p:sldId id="305" r:id="rId32"/>
    <p:sldId id="306" r:id="rId33"/>
    <p:sldId id="307" r:id="rId34"/>
    <p:sldId id="308" r:id="rId35"/>
    <p:sldId id="309" r:id="rId36"/>
    <p:sldId id="311" r:id="rId37"/>
    <p:sldId id="312" r:id="rId3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D35D47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50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roslavKoriavyi" TargetMode="External"/><Relationship Id="rId2" Type="http://schemas.openxmlformats.org/officeDocument/2006/relationships/hyperlink" Target="mailto:Yaroslav_Koriavyi@epam.com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mazon.com/Building-Microservices-Designing-Fine-Grained-Systems/dp/1491950358/ref=sr_1_1?ie=UTF8&amp;qid=1485098844&amp;sr=8-1&amp;keywords=Building+Microservices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rafana.com/grafana/dashboards/609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Yaroslav_Koriavyi@epam.com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6CB0-4F27-C244-B387-C95786FF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694598"/>
            <a:ext cx="4315968" cy="1019634"/>
          </a:xfrm>
        </p:spPr>
        <p:txBody>
          <a:bodyPr/>
          <a:lstStyle/>
          <a:p>
            <a:r>
              <a:rPr lang="en-US" dirty="0"/>
              <a:t>Docker Swarm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E832-C045-5048-910F-BFD9462D5B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3373597"/>
            <a:ext cx="4315968" cy="313932"/>
          </a:xfrm>
        </p:spPr>
        <p:txBody>
          <a:bodyPr/>
          <a:lstStyle/>
          <a:p>
            <a:r>
              <a:rPr lang="en-US" dirty="0"/>
              <a:t>Yaroslav K. 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Swarm Concept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service is specified by its desired state: which image, how many instances...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leader uses different subsystems to break down services into tasks: orchestrator, scheduler, allocator, dispatcher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task corresponds to a specific container, assigned to a specific node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Nodes know which tasks should be running, and will start or stop containers accordingly (through the Docker Engine API)</a:t>
            </a:r>
          </a:p>
        </p:txBody>
      </p:sp>
    </p:spTree>
    <p:extLst>
      <p:ext uri="{BB962C8B-B14F-4D97-AF65-F5344CB8AC3E}">
        <p14:creationId xmlns:p14="http://schemas.microsoft.com/office/powerpoint/2010/main" val="294878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docker dispatcher">
            <a:extLst>
              <a:ext uri="{FF2B5EF4-FFF2-40B4-BE49-F238E27FC236}">
                <a16:creationId xmlns:a16="http://schemas.microsoft.com/office/drawing/2014/main" id="{414CBEB8-8D94-42D3-82FC-7880A831C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9" y="0"/>
            <a:ext cx="5426392" cy="4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33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Swarm Mode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Docker CLI features three new commands: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docker swarm (enable Swarm mode; join a Swarm; adjust cluster parameters)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docker node (view nodes; promote/demote managers; manage nodes)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docker service (create and manage services)</a:t>
            </a:r>
          </a:p>
        </p:txBody>
      </p:sp>
    </p:spTree>
    <p:extLst>
      <p:ext uri="{BB962C8B-B14F-4D97-AF65-F5344CB8AC3E}">
        <p14:creationId xmlns:p14="http://schemas.microsoft.com/office/powerpoint/2010/main" val="427615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437" y="1961659"/>
            <a:ext cx="673312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Building swarm cluster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437" y="1961659"/>
            <a:ext cx="673312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Visualizing the cluster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4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Adding nodes to the cluster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8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Under the hood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When we do docker swarm </a:t>
            </a:r>
            <a:r>
              <a:rPr lang="en-US" sz="2000" dirty="0" err="1"/>
              <a:t>init</a:t>
            </a:r>
            <a:r>
              <a:rPr lang="en-US" sz="2000" dirty="0"/>
              <a:t>, a TLS root CA is created. Then a keypair is issued for the first node, and signed by the root CA.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When further nodes join the Swarm, they are issued their own keypair, signed by the root CA, and they also receive the root CA public key and certificate.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All communication is encrypted over TLS.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node keys and certificates are automatically renewed on regular intervals (by default, 90 days; this is tunable with docker swarm update).</a:t>
            </a:r>
          </a:p>
        </p:txBody>
      </p:sp>
    </p:spTree>
    <p:extLst>
      <p:ext uri="{BB962C8B-B14F-4D97-AF65-F5344CB8AC3E}">
        <p14:creationId xmlns:p14="http://schemas.microsoft.com/office/powerpoint/2010/main" val="995298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Docker Service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8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Routing Mesh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6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Who am I?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586846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Yaroslav Koriavyi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i="1" dirty="0"/>
              <a:t>Lead Software Developer at EPAM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Email: </a:t>
            </a:r>
            <a:r>
              <a:rPr lang="en-US" sz="2000" b="1" dirty="0">
                <a:hlinkClick r:id="rId2"/>
              </a:rPr>
              <a:t>Yaroslav_Koriavyi@epam.com</a:t>
            </a: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GitHub: </a:t>
            </a:r>
            <a:r>
              <a:rPr lang="en-US" sz="2000" b="1" dirty="0">
                <a:hlinkClick r:id="rId3"/>
              </a:rPr>
              <a:t>https://github.com/YaroslavKoriavyi</a:t>
            </a: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7" name="Picture 6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05E90B26-8490-4003-A23E-F0F65FF484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71750"/>
            <a:ext cx="457200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7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Routing Mesh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7170" name="Picture 2" descr="Image result for docker routing mesh">
            <a:extLst>
              <a:ext uri="{FF2B5EF4-FFF2-40B4-BE49-F238E27FC236}">
                <a16:creationId xmlns:a16="http://schemas.microsoft.com/office/drawing/2014/main" id="{4DEFD00D-F60F-4018-8F79-DB625E830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988"/>
            <a:ext cx="9144000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5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Scaling a service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2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Reverse proxy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10242" name="Picture 2" descr="Image result for docker routing mesh">
            <a:extLst>
              <a:ext uri="{FF2B5EF4-FFF2-40B4-BE49-F238E27FC236}">
                <a16:creationId xmlns:a16="http://schemas.microsoft.com/office/drawing/2014/main" id="{5AC05FB6-E317-4E89-9807-12972FBF5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79" y="822325"/>
            <a:ext cx="6526785" cy="400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16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65E9D-FFF5-43F5-8F33-2D28ADC67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F1AADEB-F6E1-429E-BF74-8B4812F4F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5" y="0"/>
            <a:ext cx="8130209" cy="478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131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 err="1">
                <a:solidFill>
                  <a:schemeClr val="bg1"/>
                </a:solidFill>
              </a:rPr>
              <a:t>Dockerfile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8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Rolling Updates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59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Docker Secrets,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service-Configs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16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Docker System?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03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What now</a:t>
            </a:r>
            <a:r>
              <a:rPr lang="en-AS" sz="4000" dirty="0">
                <a:solidFill>
                  <a:schemeClr val="bg1"/>
                </a:solidFill>
              </a:rPr>
              <a:t>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67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What now</a:t>
            </a:r>
            <a:r>
              <a:rPr lang="en-AS" sz="4000" dirty="0">
                <a:solidFill>
                  <a:schemeClr val="bg1"/>
                </a:solidFill>
              </a:rPr>
              <a:t>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2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is a microservice?</a:t>
            </a:r>
            <a:endParaRPr lang="en-US" b="1" dirty="0">
              <a:solidFill>
                <a:srgbClr val="133C4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1ABE-DF9B-E747-BD99-0FF39605D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1079499"/>
            <a:ext cx="4431560" cy="339725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Small, and Focused on Doing One Thing Well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Autonomous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hlinkClick r:id="rId2"/>
              </a:rPr>
              <a:t>Building Microservices by Sam Newman</a:t>
            </a:r>
            <a:endParaRPr lang="en-US" sz="1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BB7964-D40D-4B58-8092-95825071B7A8}"/>
              </a:ext>
            </a:extLst>
          </p:cNvPr>
          <p:cNvSpPr txBox="1">
            <a:spLocks/>
          </p:cNvSpPr>
          <p:nvPr/>
        </p:nvSpPr>
        <p:spPr>
          <a:xfrm>
            <a:off x="4343401" y="1079499"/>
            <a:ext cx="3986214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AutoShape 2" descr="Image result for brightspace">
            <a:extLst>
              <a:ext uri="{FF2B5EF4-FFF2-40B4-BE49-F238E27FC236}">
                <a16:creationId xmlns:a16="http://schemas.microsoft.com/office/drawing/2014/main" id="{28B1B8F3-7B68-4F6F-B1A8-A61D3E4330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73089F7-6E67-4105-8FD5-9B94ED02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47988" y="784273"/>
            <a:ext cx="2811905" cy="369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498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</a:t>
            </a:r>
            <a:r>
              <a:rPr lang="en-A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Prometheus </a:t>
            </a: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cAdvisor</a:t>
            </a:r>
            <a:r>
              <a:rPr lang="en-US" sz="2000" dirty="0"/>
              <a:t> </a:t>
            </a: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InfluxDB</a:t>
            </a: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AS" sz="2000" dirty="0"/>
              <a:t>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4975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ElasticSearch</a:t>
            </a:r>
            <a:r>
              <a:rPr lang="en-US" sz="2000" dirty="0"/>
              <a:t>, Kibana and Logstash (ELK) </a:t>
            </a: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FluentD</a:t>
            </a:r>
            <a:r>
              <a:rPr lang="en-US" sz="2000" dirty="0"/>
              <a:t> </a:t>
            </a: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Loggly</a:t>
            </a:r>
            <a:r>
              <a:rPr lang="en-US" sz="2000" dirty="0"/>
              <a:t> </a:t>
            </a: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Graylog</a:t>
            </a:r>
            <a:r>
              <a:rPr lang="en-US" sz="2000" dirty="0"/>
              <a:t> </a:t>
            </a: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gliderlabs</a:t>
            </a:r>
            <a:r>
              <a:rPr lang="en-US" sz="2000" dirty="0"/>
              <a:t>/</a:t>
            </a:r>
            <a:r>
              <a:rPr lang="en-US" sz="2000" dirty="0" err="1"/>
              <a:t>logspout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229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A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rds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Grafana</a:t>
            </a:r>
            <a:r>
              <a:rPr lang="en-AS" sz="2000" dirty="0"/>
              <a:t> (</a:t>
            </a:r>
            <a:r>
              <a:rPr lang="en-US" sz="2000" dirty="0">
                <a:hlinkClick r:id="rId2"/>
              </a:rPr>
              <a:t>https://grafana.com/grafana/dashboards/609</a:t>
            </a:r>
            <a:r>
              <a:rPr lang="en-AS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5678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Book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T</a:t>
            </a:r>
            <a:r>
              <a:rPr lang="en-AS" sz="2000" dirty="0"/>
              <a:t>h</a:t>
            </a:r>
            <a:r>
              <a:rPr lang="en-US" sz="2000" dirty="0"/>
              <a:t>e</a:t>
            </a:r>
            <a:r>
              <a:rPr lang="en-AS" sz="2000" dirty="0"/>
              <a:t> </a:t>
            </a:r>
            <a:r>
              <a:rPr lang="en-US" sz="2000" dirty="0"/>
              <a:t>D</a:t>
            </a:r>
            <a:r>
              <a:rPr lang="en-AS" sz="2000" dirty="0"/>
              <a:t>e</a:t>
            </a:r>
            <a:r>
              <a:rPr lang="en-US" sz="2000" dirty="0"/>
              <a:t>v</a:t>
            </a:r>
            <a:r>
              <a:rPr lang="en-AS" sz="2000" dirty="0"/>
              <a:t>Ops 2.1 Toolkit</a:t>
            </a:r>
            <a:endParaRPr lang="en-US" sz="2000" dirty="0"/>
          </a:p>
        </p:txBody>
      </p:sp>
      <p:pic>
        <p:nvPicPr>
          <p:cNvPr id="11266" name="Picture 2" descr="Image result for the devops toolkit book">
            <a:extLst>
              <a:ext uri="{FF2B5EF4-FFF2-40B4-BE49-F238E27FC236}">
                <a16:creationId xmlns:a16="http://schemas.microsoft.com/office/drawing/2014/main" id="{4CAA243D-9FC1-49CE-BF7D-51C08B973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53" y="733552"/>
            <a:ext cx="3157872" cy="409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253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ions?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Em</a:t>
            </a:r>
            <a:r>
              <a:rPr lang="en-AS" sz="2000" dirty="0"/>
              <a:t>a</a:t>
            </a:r>
            <a:r>
              <a:rPr lang="en-US" sz="2000" dirty="0" err="1"/>
              <a:t>i</a:t>
            </a:r>
            <a:r>
              <a:rPr lang="en-AS" sz="2000" dirty="0"/>
              <a:t>l: </a:t>
            </a:r>
            <a:r>
              <a:rPr lang="en-US" sz="2000" dirty="0">
                <a:hlinkClick r:id="rId2"/>
              </a:rPr>
              <a:t>Y</a:t>
            </a:r>
            <a:r>
              <a:rPr lang="en-AS" sz="2000" dirty="0">
                <a:hlinkClick r:id="rId2"/>
              </a:rPr>
              <a:t>a</a:t>
            </a:r>
            <a:r>
              <a:rPr lang="en-US" sz="2000" dirty="0">
                <a:hlinkClick r:id="rId2"/>
              </a:rPr>
              <a:t>r</a:t>
            </a:r>
            <a:r>
              <a:rPr lang="en-AS" sz="2000" dirty="0">
                <a:hlinkClick r:id="rId2"/>
              </a:rPr>
              <a:t>o</a:t>
            </a:r>
            <a:r>
              <a:rPr lang="en-US" sz="2000" dirty="0">
                <a:hlinkClick r:id="rId2"/>
              </a:rPr>
              <a:t>s</a:t>
            </a:r>
            <a:r>
              <a:rPr lang="en-AS" sz="2000" dirty="0">
                <a:hlinkClick r:id="rId2"/>
              </a:rPr>
              <a:t>l</a:t>
            </a:r>
            <a:r>
              <a:rPr lang="en-US" sz="2000" dirty="0">
                <a:hlinkClick r:id="rId2"/>
              </a:rPr>
              <a:t>a</a:t>
            </a:r>
            <a:r>
              <a:rPr lang="en-AS" sz="2000" dirty="0">
                <a:hlinkClick r:id="rId2"/>
              </a:rPr>
              <a:t>v_</a:t>
            </a:r>
            <a:r>
              <a:rPr lang="en-US" sz="2000" dirty="0">
                <a:hlinkClick r:id="rId2"/>
              </a:rPr>
              <a:t>K</a:t>
            </a:r>
            <a:r>
              <a:rPr lang="en-AS" sz="2000" dirty="0">
                <a:hlinkClick r:id="rId2"/>
              </a:rPr>
              <a:t>o</a:t>
            </a:r>
            <a:r>
              <a:rPr lang="en-US" sz="2000" dirty="0">
                <a:hlinkClick r:id="rId2"/>
              </a:rPr>
              <a:t>r</a:t>
            </a:r>
            <a:r>
              <a:rPr lang="en-AS" sz="2000" dirty="0" err="1">
                <a:hlinkClick r:id="rId2"/>
              </a:rPr>
              <a:t>i</a:t>
            </a:r>
            <a:r>
              <a:rPr lang="en-US" sz="2000" dirty="0">
                <a:hlinkClick r:id="rId2"/>
              </a:rPr>
              <a:t>a</a:t>
            </a:r>
            <a:r>
              <a:rPr lang="en-AS" sz="2000" dirty="0">
                <a:hlinkClick r:id="rId2"/>
              </a:rPr>
              <a:t>v</a:t>
            </a:r>
            <a:r>
              <a:rPr lang="en-US" sz="2000" dirty="0">
                <a:hlinkClick r:id="rId2"/>
              </a:rPr>
              <a:t>y</a:t>
            </a:r>
            <a:r>
              <a:rPr lang="en-AS" sz="2000" dirty="0" err="1">
                <a:hlinkClick r:id="rId2"/>
              </a:rPr>
              <a:t>i</a:t>
            </a:r>
            <a:r>
              <a:rPr lang="en-AS" sz="2000" dirty="0">
                <a:hlinkClick r:id="rId2"/>
              </a:rPr>
              <a:t>@</a:t>
            </a:r>
            <a:r>
              <a:rPr lang="en-US" sz="2000" dirty="0">
                <a:hlinkClick r:id="rId2"/>
              </a:rPr>
              <a:t>e</a:t>
            </a:r>
            <a:r>
              <a:rPr lang="en-AS" sz="2000" dirty="0">
                <a:hlinkClick r:id="rId2"/>
              </a:rPr>
              <a:t>p</a:t>
            </a:r>
            <a:r>
              <a:rPr lang="en-US" sz="2000" dirty="0">
                <a:hlinkClick r:id="rId2"/>
              </a:rPr>
              <a:t>a</a:t>
            </a:r>
            <a:r>
              <a:rPr lang="en-AS" sz="2000" dirty="0">
                <a:hlinkClick r:id="rId2"/>
              </a:rPr>
              <a:t>m.</a:t>
            </a:r>
            <a:r>
              <a:rPr lang="en-US" sz="2000" dirty="0">
                <a:hlinkClick r:id="rId2"/>
              </a:rPr>
              <a:t>c</a:t>
            </a:r>
            <a:r>
              <a:rPr lang="en-AS" sz="2000" dirty="0">
                <a:hlinkClick r:id="rId2"/>
              </a:rPr>
              <a:t>o</a:t>
            </a:r>
            <a:r>
              <a:rPr lang="en-US" sz="2000" dirty="0">
                <a:hlinkClick r:id="rId2"/>
              </a:rPr>
              <a:t>m</a:t>
            </a:r>
            <a:endParaRPr lang="en-A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8243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T</a:t>
            </a:r>
            <a:r>
              <a:rPr lang="en-AS" sz="4000" dirty="0">
                <a:solidFill>
                  <a:schemeClr val="bg1"/>
                </a:solidFill>
              </a:rPr>
              <a:t>h</a:t>
            </a:r>
            <a:r>
              <a:rPr lang="en-US" sz="4000" dirty="0">
                <a:solidFill>
                  <a:schemeClr val="bg1"/>
                </a:solidFill>
              </a:rPr>
              <a:t>a</a:t>
            </a:r>
            <a:r>
              <a:rPr lang="en-AS" sz="4000" dirty="0">
                <a:solidFill>
                  <a:schemeClr val="bg1"/>
                </a:solidFill>
              </a:rPr>
              <a:t>n</a:t>
            </a:r>
            <a:r>
              <a:rPr lang="en-US" sz="4000" dirty="0">
                <a:solidFill>
                  <a:schemeClr val="bg1"/>
                </a:solidFill>
              </a:rPr>
              <a:t>k</a:t>
            </a:r>
            <a:r>
              <a:rPr lang="en-AS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y</a:t>
            </a:r>
            <a:r>
              <a:rPr lang="en-AS" sz="4000" dirty="0">
                <a:solidFill>
                  <a:schemeClr val="bg1"/>
                </a:solidFill>
              </a:rPr>
              <a:t>o</a:t>
            </a:r>
            <a:r>
              <a:rPr lang="en-US" sz="4000" dirty="0">
                <a:solidFill>
                  <a:schemeClr val="bg1"/>
                </a:solidFill>
              </a:rPr>
              <a:t>u</a:t>
            </a:r>
            <a:br>
              <a:rPr lang="en-AS" sz="4000" dirty="0">
                <a:solidFill>
                  <a:schemeClr val="bg1"/>
                </a:solidFill>
              </a:rPr>
            </a:br>
            <a:r>
              <a:rPr lang="uk-UA" sz="4000" dirty="0">
                <a:solidFill>
                  <a:schemeClr val="bg1"/>
                </a:solidFill>
              </a:rPr>
              <a:t>Дякую!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0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8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Docker ecosystem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586846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Docker Engine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Docker Swarm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Docker Registry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Docker Machine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Docker Compose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90B26-8490-4003-A23E-F0F65FF4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9515" y="822324"/>
            <a:ext cx="2826486" cy="33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DOCKER SWARM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8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Swarm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586846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Highly-available, distributed store based on Raft (Service discovery)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Cluster management integrated with Docker Engine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Declarative service model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Scaling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Desired state reconciliation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Multi-host networking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Load balancing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Secure by default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Rolling updates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A5CDCE9-EA90-4159-8305-2E0F15F39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81" y="1037806"/>
            <a:ext cx="4306080" cy="358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4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Service Discovery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All other orchestration systems use a key/value store (k8s→etcd, </a:t>
            </a:r>
            <a:r>
              <a:rPr lang="en-US" sz="2000" dirty="0" err="1"/>
              <a:t>nomad→consul</a:t>
            </a:r>
            <a:r>
              <a:rPr lang="en-US" sz="2000" dirty="0"/>
              <a:t>, </a:t>
            </a:r>
            <a:r>
              <a:rPr lang="en-US" sz="2000" dirty="0" err="1"/>
              <a:t>mesos→zookeeper</a:t>
            </a:r>
            <a:r>
              <a:rPr lang="en-US" sz="2000" dirty="0"/>
              <a:t>, etc.)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Swarm stores information directly in Raft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Analogy courtesy of @</a:t>
            </a:r>
            <a:r>
              <a:rPr lang="en-US" sz="2000" dirty="0" err="1"/>
              <a:t>aluzzardi</a:t>
            </a:r>
            <a:r>
              <a:rPr lang="en-US" sz="2000" dirty="0"/>
              <a:t>: It's like B-Trees and RDBMS. They are different layers, often associated. But you don't need to bring up a full SQL server when all you need is to index some data.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As a result, the orchestrator has direct access to the data (the main copy of the data is stored in the orchestrator's memory)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Simpler, easier to deploy and operate; also faster</a:t>
            </a:r>
          </a:p>
        </p:txBody>
      </p:sp>
    </p:spTree>
    <p:extLst>
      <p:ext uri="{BB962C8B-B14F-4D97-AF65-F5344CB8AC3E}">
        <p14:creationId xmlns:p14="http://schemas.microsoft.com/office/powerpoint/2010/main" val="139539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Swarm Concept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node can be a manager or a worker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manager actively takes part in the Raft consensus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You can talk to a manager using the Swarm API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One manager is elected as the leader; other managers merely forward requests to it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Using the API, you can indicate that you want to run a service</a:t>
            </a:r>
          </a:p>
        </p:txBody>
      </p:sp>
    </p:spTree>
    <p:extLst>
      <p:ext uri="{BB962C8B-B14F-4D97-AF65-F5344CB8AC3E}">
        <p14:creationId xmlns:p14="http://schemas.microsoft.com/office/powerpoint/2010/main" val="147455634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1070</TotalTime>
  <Words>678</Words>
  <Application>Microsoft Office PowerPoint</Application>
  <PresentationFormat>On-screen Show (16:9)</PresentationFormat>
  <Paragraphs>126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Source Sans Pro</vt:lpstr>
      <vt:lpstr>Wingdings</vt:lpstr>
      <vt:lpstr>Covers</vt:lpstr>
      <vt:lpstr>General</vt:lpstr>
      <vt:lpstr>Breakers</vt:lpstr>
      <vt:lpstr>Docker Swarm</vt:lpstr>
      <vt:lpstr>Who am I?</vt:lpstr>
      <vt:lpstr>What is a microservice?</vt:lpstr>
      <vt:lpstr>DOCKER</vt:lpstr>
      <vt:lpstr>Docker ecosystem</vt:lpstr>
      <vt:lpstr>DOCKER SWARM</vt:lpstr>
      <vt:lpstr>Swarm Features</vt:lpstr>
      <vt:lpstr>Service Discovery</vt:lpstr>
      <vt:lpstr>Swarm Concept</vt:lpstr>
      <vt:lpstr>Swarm Concept</vt:lpstr>
      <vt:lpstr>PowerPoint Presentation</vt:lpstr>
      <vt:lpstr>Swarm Mode</vt:lpstr>
      <vt:lpstr>Building swarm cluster</vt:lpstr>
      <vt:lpstr>Visualizing the cluster</vt:lpstr>
      <vt:lpstr>Adding nodes to the cluster</vt:lpstr>
      <vt:lpstr>Security</vt:lpstr>
      <vt:lpstr>Under the hood</vt:lpstr>
      <vt:lpstr>Docker Service</vt:lpstr>
      <vt:lpstr>Routing Mesh</vt:lpstr>
      <vt:lpstr>Routing Mesh</vt:lpstr>
      <vt:lpstr>Scaling a service</vt:lpstr>
      <vt:lpstr>Reverse proxy</vt:lpstr>
      <vt:lpstr>PowerPoint Presentation</vt:lpstr>
      <vt:lpstr>Dockerfile</vt:lpstr>
      <vt:lpstr>Rolling Updates</vt:lpstr>
      <vt:lpstr>Docker Secrets,  service-Configs</vt:lpstr>
      <vt:lpstr>Docker System?</vt:lpstr>
      <vt:lpstr>What now?</vt:lpstr>
      <vt:lpstr>What now?</vt:lpstr>
      <vt:lpstr>Metrics</vt:lpstr>
      <vt:lpstr>Logging</vt:lpstr>
      <vt:lpstr>Dashboards</vt:lpstr>
      <vt:lpstr>Book</vt:lpstr>
      <vt:lpstr>Questions?</vt:lpstr>
      <vt:lpstr>Thank you Дякую!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Yaroslav Koriavyi</cp:lastModifiedBy>
  <cp:revision>45</cp:revision>
  <dcterms:created xsi:type="dcterms:W3CDTF">2018-01-26T19:23:30Z</dcterms:created>
  <dcterms:modified xsi:type="dcterms:W3CDTF">2020-01-21T12:23:40Z</dcterms:modified>
</cp:coreProperties>
</file>