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9" r:id="rId3"/>
    <p:sldId id="257" r:id="rId4"/>
    <p:sldId id="298" r:id="rId5"/>
    <p:sldId id="299" r:id="rId6"/>
    <p:sldId id="301" r:id="rId7"/>
    <p:sldId id="302" r:id="rId8"/>
    <p:sldId id="300" r:id="rId9"/>
    <p:sldId id="304" r:id="rId10"/>
    <p:sldId id="303" r:id="rId11"/>
  </p:sldIdLst>
  <p:sldSz cx="9144000" cy="5143500" type="screen16x9"/>
  <p:notesSz cx="6858000" cy="9144000"/>
  <p:embeddedFontLst>
    <p:embeddedFont>
      <p:font typeface="Catamaran Light" pitchFamily="2" charset="77"/>
      <p:regular r:id="rId13"/>
      <p:bold r:id="rId14"/>
    </p:embeddedFont>
    <p:embeddedFont>
      <p:font typeface="Livvic" pitchFamily="2" charset="77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CCA1C8-32D8-4771-95CB-079F560CA4C6}">
  <a:tblStyle styleId="{7CCCA1C8-32D8-4771-95CB-079F560CA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47"/>
  </p:normalViewPr>
  <p:slideViewPr>
    <p:cSldViewPr snapToGrid="0" snapToObjects="1">
      <p:cViewPr>
        <p:scale>
          <a:sx n="165" d="100"/>
          <a:sy n="165" d="100"/>
        </p:scale>
        <p:origin x="19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88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7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t="475" b="485"/>
          <a:stretch/>
        </p:blipFill>
        <p:spPr>
          <a:xfrm flipH="1">
            <a:off x="2807902" y="0"/>
            <a:ext cx="6336098" cy="51434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 rot="5400000">
            <a:off x="1428875" y="390777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935990" y="3201873"/>
            <a:ext cx="2890251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uk-UA" sz="1800" dirty="0">
                <a:solidFill>
                  <a:schemeClr val="lt1"/>
                </a:solidFill>
                <a:latin typeface="+mj-lt"/>
              </a:rPr>
              <a:t>студента групи КН-408 </a:t>
            </a:r>
            <a:br>
              <a:rPr lang="en-US" sz="1800" dirty="0">
                <a:solidFill>
                  <a:schemeClr val="lt1"/>
                </a:solidFill>
                <a:latin typeface="+mj-lt"/>
              </a:rPr>
            </a:br>
            <a:r>
              <a:rPr lang="uk-UA" sz="1800" dirty="0">
                <a:solidFill>
                  <a:schemeClr val="lt1"/>
                </a:solidFill>
                <a:latin typeface="+mj-lt"/>
              </a:rPr>
              <a:t>Кухара Ярослава</a:t>
            </a:r>
            <a:endParaRPr sz="18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880716" y="1693716"/>
            <a:ext cx="4581950" cy="1461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2800" dirty="0">
                <a:solidFill>
                  <a:schemeClr val="lt1"/>
                </a:solidFill>
                <a:latin typeface="+mj-lt"/>
              </a:rPr>
              <a:t>ПРЕЗЕНТАЦІЯ </a:t>
            </a:r>
            <a:br>
              <a:rPr lang="en-US" sz="2800" dirty="0">
                <a:solidFill>
                  <a:schemeClr val="lt1"/>
                </a:solidFill>
                <a:latin typeface="+mj-lt"/>
              </a:rPr>
            </a:br>
            <a:r>
              <a:rPr lang="uk-UA" sz="2800" dirty="0">
                <a:solidFill>
                  <a:schemeClr val="lt1"/>
                </a:solidFill>
                <a:latin typeface="+mj-lt"/>
              </a:rPr>
              <a:t>за темою бакалаврської кваліфікаційної роботи </a:t>
            </a:r>
            <a:endParaRPr sz="2800" dirty="0">
              <a:solidFill>
                <a:schemeClr val="lt1"/>
              </a:solidFill>
              <a:latin typeface="+mj-lt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050" y="4238367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3" descr="Nulp logo ukr.jpg">
            <a:extLst>
              <a:ext uri="{FF2B5EF4-FFF2-40B4-BE49-F238E27FC236}">
                <a16:creationId xmlns:a16="http://schemas.microsoft.com/office/drawing/2014/main" id="{AD49E025-D4E9-3B3A-B3A5-9EC31032E33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5" y="201835"/>
            <a:ext cx="807572" cy="7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FD3C677D-C35C-29C7-0253-E80386AA06D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92" y="201835"/>
            <a:ext cx="807572" cy="8075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0C91-D6E4-69F2-4345-1182A5B2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3" name="Google Shape;128;p26">
            <a:extLst>
              <a:ext uri="{FF2B5EF4-FFF2-40B4-BE49-F238E27FC236}">
                <a16:creationId xmlns:a16="http://schemas.microsoft.com/office/drawing/2014/main" id="{33592877-3AF2-8143-348B-54D3398E828A}"/>
              </a:ext>
            </a:extLst>
          </p:cNvPr>
          <p:cNvSpPr/>
          <p:nvPr/>
        </p:nvSpPr>
        <p:spPr>
          <a:xfrm rot="5400000">
            <a:off x="3281100" y="-764051"/>
            <a:ext cx="2581501" cy="6159002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2;p36">
            <a:extLst>
              <a:ext uri="{FF2B5EF4-FFF2-40B4-BE49-F238E27FC236}">
                <a16:creationId xmlns:a16="http://schemas.microsoft.com/office/drawing/2014/main" id="{0EB140A5-76AF-FDD1-D60B-AD1E72B638F2}"/>
              </a:ext>
            </a:extLst>
          </p:cNvPr>
          <p:cNvSpPr txBox="1">
            <a:spLocks/>
          </p:cNvSpPr>
          <p:nvPr/>
        </p:nvSpPr>
        <p:spPr>
          <a:xfrm>
            <a:off x="2053225" y="1999050"/>
            <a:ext cx="503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sz="3200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4515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812884" y="1577400"/>
            <a:ext cx="4889331" cy="2487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endParaRPr lang="uk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>
              <a:buSzPts val="1100"/>
            </a:pP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Система супроводу, контролю та запобігання ризиків під час аналізу результатів підтримуючої терапії у людей похилого віку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270388" y="12261"/>
            <a:ext cx="6603224" cy="584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 РОБОТИ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Google Shape;128;p26">
            <a:extLst>
              <a:ext uri="{FF2B5EF4-FFF2-40B4-BE49-F238E27FC236}">
                <a16:creationId xmlns:a16="http://schemas.microsoft.com/office/drawing/2014/main" id="{6CCF955C-BE1F-4DB5-951C-9160692D5712}"/>
              </a:ext>
            </a:extLst>
          </p:cNvPr>
          <p:cNvSpPr/>
          <p:nvPr/>
        </p:nvSpPr>
        <p:spPr>
          <a:xfrm rot="5400000">
            <a:off x="6842031" y="2416528"/>
            <a:ext cx="2096408" cy="2526385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8;p26">
            <a:extLst>
              <a:ext uri="{FF2B5EF4-FFF2-40B4-BE49-F238E27FC236}">
                <a16:creationId xmlns:a16="http://schemas.microsoft.com/office/drawing/2014/main" id="{C26500B5-F4EB-154A-9EF9-FF49C548187B}"/>
              </a:ext>
            </a:extLst>
          </p:cNvPr>
          <p:cNvSpPr/>
          <p:nvPr/>
        </p:nvSpPr>
        <p:spPr>
          <a:xfrm rot="5400000">
            <a:off x="-811919" y="2379890"/>
            <a:ext cx="1967077" cy="3621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17913" y="3425931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8" y="12261"/>
            <a:ext cx="6603224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АКТУАЛНІСЬ І МЕТА РОБОТИ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24A97-466F-2AD5-C218-E31939694C5F}"/>
              </a:ext>
            </a:extLst>
          </p:cNvPr>
          <p:cNvSpPr txBox="1"/>
          <p:nvPr/>
        </p:nvSpPr>
        <p:spPr>
          <a:xfrm>
            <a:off x="704923" y="1032867"/>
            <a:ext cx="6873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/>
              <a:t>Актуальність роботи</a:t>
            </a:r>
          </a:p>
          <a:p>
            <a:r>
              <a:rPr lang="uk-UA" dirty="0"/>
              <a:t>Існує потреба у створенні сервісу що буде максимально простим у користуванні але даватиме змогу використовувати переваги сучасних технологій. Такий продукт мав би давати лікарю чи наглядачу повну інформацію про стан пацієнта з розумного годинника, водночас міг би працювати без втручання людини похилого віку</a:t>
            </a:r>
            <a:endParaRPr lang="en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20254-FE98-3EA1-E597-C57BAA8B374C}"/>
              </a:ext>
            </a:extLst>
          </p:cNvPr>
          <p:cNvSpPr txBox="1"/>
          <p:nvPr/>
        </p:nvSpPr>
        <p:spPr>
          <a:xfrm>
            <a:off x="704923" y="2804840"/>
            <a:ext cx="5765619" cy="13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/>
              <a:t>Мета роботи</a:t>
            </a:r>
          </a:p>
          <a:p>
            <a:pPr>
              <a:lnSpc>
                <a:spcPct val="150000"/>
              </a:lnSpc>
            </a:pPr>
            <a:r>
              <a:rPr lang="uk-UA" dirty="0"/>
              <a:t>Розробка системи (</a:t>
            </a:r>
            <a:r>
              <a:rPr lang="en-US" dirty="0"/>
              <a:t>iOS </a:t>
            </a:r>
            <a:r>
              <a:rPr lang="uk-UA" dirty="0"/>
              <a:t>та </a:t>
            </a:r>
            <a:r>
              <a:rPr lang="en-US" dirty="0" err="1"/>
              <a:t>WatchOS</a:t>
            </a:r>
            <a:r>
              <a:rPr lang="uk-UA" dirty="0"/>
              <a:t>) для догляду за людьми похилого віку.</a:t>
            </a:r>
            <a:endParaRPr lang="en-UA" dirty="0"/>
          </a:p>
          <a:p>
            <a:pPr>
              <a:lnSpc>
                <a:spcPct val="150000"/>
              </a:lnSpc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17913" y="3425931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8" y="12261"/>
            <a:ext cx="6603224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24A97-466F-2AD5-C218-E31939694C5F}"/>
              </a:ext>
            </a:extLst>
          </p:cNvPr>
          <p:cNvSpPr txBox="1"/>
          <p:nvPr/>
        </p:nvSpPr>
        <p:spPr>
          <a:xfrm>
            <a:off x="542192" y="1315381"/>
            <a:ext cx="5974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Створити застосунок на платформі </a:t>
            </a:r>
            <a:r>
              <a:rPr lang="en-US" dirty="0" err="1"/>
              <a:t>WatchOS</a:t>
            </a:r>
            <a:r>
              <a:rPr lang="en-US" dirty="0"/>
              <a:t> </a:t>
            </a:r>
            <a:r>
              <a:rPr lang="uk-UA" dirty="0"/>
              <a:t>для людей похилого віку із максимально простим інтерфейсом, та мінімальною кількістю дій зі сторони користувача;</a:t>
            </a:r>
            <a:endParaRPr lang="en-U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Створити мобільний </a:t>
            </a:r>
            <a:r>
              <a:rPr lang="en-US" dirty="0"/>
              <a:t>iOS </a:t>
            </a:r>
            <a:r>
              <a:rPr lang="uk-UA" dirty="0"/>
              <a:t>застосунок для наглядачів, що надавав би повну інформацію та статистику стану здоров’я;</a:t>
            </a:r>
            <a:endParaRPr lang="en-U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Забезпечити зручний механізм створення, редагування та перегляду наглядачем профілю пацієнта, його показників та статистики, а також додати можливість самостійно додавати додаткові параметри;</a:t>
            </a:r>
            <a:endParaRPr lang="en-U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Врахувати та забезпечити аспект отримання наглядачем інформації про стан пацієнта без безпосередньої участі пацієнта в передачі цих даних.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55272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8" y="12261"/>
            <a:ext cx="6603224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МЕТОДИ РОЗРОБКИ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7CA6A-AD6E-514D-7961-4CCC8491C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25" y="825193"/>
            <a:ext cx="2520696" cy="126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A2BD9-52E0-4992-1C5F-9779BE5CE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825193"/>
            <a:ext cx="3747010" cy="1288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F941D-A5F3-411A-13D3-69F6C3089BDD}"/>
              </a:ext>
            </a:extLst>
          </p:cNvPr>
          <p:cNvSpPr txBox="1"/>
          <p:nvPr/>
        </p:nvSpPr>
        <p:spPr>
          <a:xfrm>
            <a:off x="826271" y="2060776"/>
            <a:ext cx="2821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Analytics</a:t>
            </a:r>
          </a:p>
          <a:p>
            <a:endParaRPr lang="en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1B2B1-B033-59E2-D44F-A4DC6A4849BA}"/>
              </a:ext>
            </a:extLst>
          </p:cNvPr>
          <p:cNvSpPr txBox="1"/>
          <p:nvPr/>
        </p:nvSpPr>
        <p:spPr>
          <a:xfrm>
            <a:off x="5722974" y="2108054"/>
            <a:ext cx="252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WatchKit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Firebase SDK</a:t>
            </a:r>
          </a:p>
          <a:p>
            <a:endParaRPr lang="en-UA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5ABF3-40CB-36FD-54A0-67DC9AC74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906250"/>
            <a:ext cx="1872208" cy="1048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F9C3A2-F87D-4A34-B8D6-80D20A3F8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3795572"/>
            <a:ext cx="3275856" cy="121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AB24C0-8098-3983-E1D2-7ABA26287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578" y="3795571"/>
            <a:ext cx="1215909" cy="1215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593CD6-AB7F-5D5C-2FBA-80881B6E8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46" y="3910765"/>
            <a:ext cx="996702" cy="9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7" y="12261"/>
            <a:ext cx="7222683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АРХІТЕКТУРА БАЗИ ДАНИХ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A02B-4D0E-280B-77BD-40601A2C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88" y="597050"/>
            <a:ext cx="5548224" cy="44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1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7" y="12261"/>
            <a:ext cx="7222683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АРХІТЕКТУРА КЛІЄНТСЬКОЇ ЧАСТИНИ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8AE67-D89B-7D83-A75C-DA142D41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44" y="591965"/>
            <a:ext cx="5455811" cy="45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rot="-5400000" flipH="1">
            <a:off x="49248" y="-68052"/>
            <a:ext cx="59705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9">
            <a:extLst>
              <a:ext uri="{FF2B5EF4-FFF2-40B4-BE49-F238E27FC236}">
                <a16:creationId xmlns:a16="http://schemas.microsoft.com/office/drawing/2014/main" id="{DE7ABC4A-F9C3-4F6D-0304-F5F18A72D293}"/>
              </a:ext>
            </a:extLst>
          </p:cNvPr>
          <p:cNvSpPr txBox="1">
            <a:spLocks/>
          </p:cNvSpPr>
          <p:nvPr/>
        </p:nvSpPr>
        <p:spPr>
          <a:xfrm>
            <a:off x="1270388" y="12261"/>
            <a:ext cx="6603224" cy="58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34C565-4BCE-635C-1FAE-C29BD556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3" y="482624"/>
            <a:ext cx="2603965" cy="4903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52E6D-74ED-FD26-944F-EC6278CAD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41" y="2612751"/>
            <a:ext cx="2357167" cy="28694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2F7309-130C-9298-C24D-D0CB8E6E4C0F}"/>
              </a:ext>
            </a:extLst>
          </p:cNvPr>
          <p:cNvSpPr txBox="1"/>
          <p:nvPr/>
        </p:nvSpPr>
        <p:spPr>
          <a:xfrm>
            <a:off x="3786530" y="915694"/>
            <a:ext cx="450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Спроектовано базу даних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Реалізовано серверну частину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Реалізовано клієнтську частину</a:t>
            </a:r>
          </a:p>
        </p:txBody>
      </p:sp>
      <p:sp>
        <p:nvSpPr>
          <p:cNvPr id="19" name="Google Shape;139;p27">
            <a:extLst>
              <a:ext uri="{FF2B5EF4-FFF2-40B4-BE49-F238E27FC236}">
                <a16:creationId xmlns:a16="http://schemas.microsoft.com/office/drawing/2014/main" id="{ACF12C1B-40F4-57FA-C2C6-24EBEDACB21B}"/>
              </a:ext>
            </a:extLst>
          </p:cNvPr>
          <p:cNvSpPr/>
          <p:nvPr/>
        </p:nvSpPr>
        <p:spPr>
          <a:xfrm rot="-5400000" flipH="1">
            <a:off x="7417913" y="3425931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0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0C91-D6E4-69F2-4345-1182A5B2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3" name="Google Shape;128;p26">
            <a:extLst>
              <a:ext uri="{FF2B5EF4-FFF2-40B4-BE49-F238E27FC236}">
                <a16:creationId xmlns:a16="http://schemas.microsoft.com/office/drawing/2014/main" id="{33592877-3AF2-8143-348B-54D3398E828A}"/>
              </a:ext>
            </a:extLst>
          </p:cNvPr>
          <p:cNvSpPr/>
          <p:nvPr/>
        </p:nvSpPr>
        <p:spPr>
          <a:xfrm rot="5400000">
            <a:off x="3281100" y="-764051"/>
            <a:ext cx="2581501" cy="6159002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2;p36">
            <a:extLst>
              <a:ext uri="{FF2B5EF4-FFF2-40B4-BE49-F238E27FC236}">
                <a16:creationId xmlns:a16="http://schemas.microsoft.com/office/drawing/2014/main" id="{0EB140A5-76AF-FDD1-D60B-AD1E72B638F2}"/>
              </a:ext>
            </a:extLst>
          </p:cNvPr>
          <p:cNvSpPr txBox="1">
            <a:spLocks/>
          </p:cNvSpPr>
          <p:nvPr/>
        </p:nvSpPr>
        <p:spPr>
          <a:xfrm>
            <a:off x="2053225" y="1999050"/>
            <a:ext cx="503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sz="3200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uk-UA" sz="32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951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On-screen Show (16:9)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Catamaran Light</vt:lpstr>
      <vt:lpstr>Arial</vt:lpstr>
      <vt:lpstr>Verdana</vt:lpstr>
      <vt:lpstr>Livvic</vt:lpstr>
      <vt:lpstr>Times New Roman</vt:lpstr>
      <vt:lpstr>Engineering Project Proposal by Slidesgo</vt:lpstr>
      <vt:lpstr>ПРЕЗЕНТАЦІЯ  за темою бакалаврської кваліфікаційної роботи </vt:lpstr>
      <vt:lpstr>ТЕМА РОБОТИ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 за темою бакалаврської кваліфікаційної роботи </dc:title>
  <cp:lastModifiedBy>Microsoft Office User</cp:lastModifiedBy>
  <cp:revision>1</cp:revision>
  <dcterms:modified xsi:type="dcterms:W3CDTF">2022-06-21T22:27:46Z</dcterms:modified>
</cp:coreProperties>
</file>