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ghIjNm1r5YvITK0zRbgHS84jW37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FABDBA-03CD-44B3-AF03-E3644FBF8C39}">
  <a:tblStyle styleId="{3EFABDBA-03CD-44B3-AF03-E3644FBF8C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2" y="1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1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0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>
            <a:spLocks noGrp="1"/>
          </p:cNvSpPr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1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2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5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2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8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8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9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0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2209800" y="1700808"/>
            <a:ext cx="7772400" cy="2448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sz="3100" dirty="0"/>
              <a:t>Выпускная квалификационная работа бакалавра</a:t>
            </a:r>
            <a:br>
              <a:rPr lang="ru-RU" dirty="0"/>
            </a:br>
            <a:r>
              <a:rPr lang="ru-RU" sz="3600" dirty="0"/>
              <a:t>«Разработка программы моделирования инфраструктуры территории на основе интеллектуальной обработки </a:t>
            </a:r>
            <a:r>
              <a:rPr lang="ru-RU" sz="3600" dirty="0" err="1"/>
              <a:t>геоданных</a:t>
            </a:r>
            <a:r>
              <a:rPr lang="ru-RU" sz="3600" dirty="0"/>
              <a:t>»</a:t>
            </a:r>
            <a:endParaRPr dirty="0"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703512" y="238884"/>
            <a:ext cx="8784976" cy="1052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>
                <a:solidFill>
                  <a:schemeClr val="dk1"/>
                </a:solidFill>
              </a:rPr>
              <a:t>Волгоградский государственный технический университет</a:t>
            </a:r>
            <a:endParaRPr/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>
                <a:solidFill>
                  <a:schemeClr val="dk1"/>
                </a:solidFill>
              </a:rPr>
              <a:t>Кафедра «Системы автоматизированного проектирования</a:t>
            </a:r>
            <a:br>
              <a:rPr lang="ru-RU" sz="2000">
                <a:solidFill>
                  <a:schemeClr val="dk1"/>
                </a:solidFill>
              </a:rPr>
            </a:br>
            <a:r>
              <a:rPr lang="ru-RU" sz="2000">
                <a:solidFill>
                  <a:schemeClr val="dk1"/>
                </a:solidFill>
              </a:rPr>
              <a:t>и поискового конструирования»</a:t>
            </a:r>
            <a:endParaRPr/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352" y="206696"/>
            <a:ext cx="1073991" cy="9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/>
        </p:nvSpPr>
        <p:spPr>
          <a:xfrm>
            <a:off x="7320136" y="4221088"/>
            <a:ext cx="4240560" cy="2232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Исполнитель:</a:t>
            </a:r>
            <a:endParaRPr dirty="0"/>
          </a:p>
          <a:p>
            <a:pPr marL="0" marR="0" lvl="0" indent="0" algn="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ru-RU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студент группы 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ИЗ-322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ru-RU" sz="2000" b="0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Местковский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Я. Д.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r" rtl="0">
              <a:spcBef>
                <a:spcPts val="24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Научный руководитель: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к.т.н., доц. </a:t>
            </a:r>
            <a:r>
              <a:rPr lang="ru-RU" sz="2000" b="0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Парыгин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Д.С.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0" descr="Screen Shot 2017-06-18 at 9.16.59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5264" y="1412776"/>
            <a:ext cx="7941473" cy="4960702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Структура базы данных</a:t>
            </a:r>
            <a:endParaRPr/>
          </a:p>
        </p:txBody>
      </p:sp>
      <p:sp>
        <p:nvSpPr>
          <p:cNvPr id="170" name="Google Shape;170;p10"/>
          <p:cNvSpPr txBox="1"/>
          <p:nvPr/>
        </p:nvSpPr>
        <p:spPr>
          <a:xfrm>
            <a:off x="1703512" y="6538913"/>
            <a:ext cx="8784976" cy="291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[это опциональный слайд, используется, если в вашем проекте предусмотрена реализация базы данных (это рисунок из п.3.2 ПЗ)]</a:t>
            </a:r>
            <a:endParaRPr sz="1200" b="0" i="0" u="none" strike="noStrike" cap="none">
              <a:solidFill>
                <a:srgbClr val="FF0000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0"/>
          <p:cNvSpPr txBox="1"/>
          <p:nvPr/>
        </p:nvSpPr>
        <p:spPr>
          <a:xfrm>
            <a:off x="11424592" y="6356351"/>
            <a:ext cx="586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Алгоритм </a:t>
            </a:r>
            <a:r>
              <a:rPr lang="ru-RU" sz="4000">
                <a:solidFill>
                  <a:srgbClr val="FF0000"/>
                </a:solidFill>
              </a:rPr>
              <a:t>расчёта …</a:t>
            </a:r>
            <a:endParaRPr/>
          </a:p>
        </p:txBody>
      </p:sp>
      <p:sp>
        <p:nvSpPr>
          <p:cNvPr id="178" name="Google Shape;178;p11"/>
          <p:cNvSpPr txBox="1">
            <a:spLocks noGrp="1"/>
          </p:cNvSpPr>
          <p:nvPr>
            <p:ph type="body" idx="1"/>
          </p:nvPr>
        </p:nvSpPr>
        <p:spPr>
          <a:xfrm>
            <a:off x="911424" y="1600201"/>
            <a:ext cx="4690864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/>
              <a:t>Импульсно-кодовая модуляция (ИКМ) используется для оцифровки аналоговых сигналов.</a:t>
            </a: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/>
              <a:t>После использования ИКМ для выборки, получаем звуковой буфер.</a:t>
            </a: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/>
              <a:t>В приложении используется тип данных Float для записи значения буфера. Звуковой буфер представляет собой массив, содержащий числа в диапазоне [-1.0, 1.0].</a:t>
            </a:r>
            <a:endParaRPr/>
          </a:p>
        </p:txBody>
      </p:sp>
      <p:pic>
        <p:nvPicPr>
          <p:cNvPr id="179" name="Google Shape;179;p11" descr="Screen Shot 2017-06-18 at 5.53.32 PM.png"/>
          <p:cNvPicPr preferRelativeResize="0"/>
          <p:nvPr/>
        </p:nvPicPr>
        <p:blipFill rotWithShape="1">
          <a:blip r:embed="rId3">
            <a:alphaModFix/>
          </a:blip>
          <a:srcRect l="10744" r="10743"/>
          <a:stretch/>
        </p:blipFill>
        <p:spPr>
          <a:xfrm>
            <a:off x="6456040" y="1556023"/>
            <a:ext cx="4389720" cy="3889201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1"/>
          <p:cNvSpPr txBox="1"/>
          <p:nvPr/>
        </p:nvSpPr>
        <p:spPr>
          <a:xfrm>
            <a:off x="2423592" y="6346003"/>
            <a:ext cx="7344816" cy="460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[это опциональный слайд (их может 1 и больше), который составляется, если проводилась разработка специальных алгоритмов, методов]</a:t>
            </a:r>
            <a:endParaRPr sz="1200" b="0" i="0" u="none" strike="noStrike" cap="none">
              <a:solidFill>
                <a:srgbClr val="FF0000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11424592" y="6356351"/>
            <a:ext cx="586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Разработка </a:t>
            </a:r>
            <a:r>
              <a:rPr lang="ru-RU" sz="4000">
                <a:solidFill>
                  <a:srgbClr val="FF0000"/>
                </a:solidFill>
              </a:rPr>
              <a:t>компонента …</a:t>
            </a:r>
            <a:endParaRPr/>
          </a:p>
        </p:txBody>
      </p:sp>
      <p:sp>
        <p:nvSpPr>
          <p:cNvPr id="188" name="Google Shape;188;p12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Проблемы при сравнении данных:</a:t>
            </a:r>
            <a:endParaRPr/>
          </a:p>
          <a:p>
            <a:pPr marL="342900" lvl="0" indent="-342900" algn="l" rtl="0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b="1"/>
              <a:t>Аббревиатуры</a:t>
            </a:r>
            <a:r>
              <a:rPr lang="ru-RU"/>
              <a:t>: «Волгоградский государственный технический университет» и «Волгоградский государственный технический университет (ВолгГТУ)»</a:t>
            </a:r>
            <a:endParaRPr/>
          </a:p>
          <a:p>
            <a:pPr marL="342900" lvl="0" indent="-342900" algn="l" rtl="0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b="1"/>
              <a:t>Вариации</a:t>
            </a:r>
            <a:r>
              <a:rPr lang="ru-RU"/>
              <a:t>: «МНТК "Микрохирургия глаза" им. акад. С.Н. Федорова"» и «МНТК "Микрохирургия глаза"»</a:t>
            </a:r>
            <a:endParaRPr/>
          </a:p>
          <a:p>
            <a:pPr marL="342900" lvl="0" indent="-342900" algn="l" rtl="0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b="1"/>
              <a:t>Пунктуация</a:t>
            </a:r>
            <a:r>
              <a:rPr lang="ru-RU"/>
              <a:t>: «ООО "Спектр"» и «ООО Спектр»</a:t>
            </a:r>
            <a:endParaRPr/>
          </a:p>
          <a:p>
            <a:pPr marL="342900" lvl="0" indent="-342900" algn="l" rtl="0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b="1"/>
              <a:t>Орфография</a:t>
            </a:r>
            <a:r>
              <a:rPr lang="ru-RU"/>
              <a:t>: «ООО Аватек» и « ООО Авантек»</a:t>
            </a:r>
            <a:endParaRPr/>
          </a:p>
          <a:p>
            <a:pPr marL="342900" lvl="0" indent="-185420" algn="l" rtl="0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342900" lvl="0" indent="-342900" algn="l" rtl="0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Частичное решение:</a:t>
            </a:r>
            <a:endParaRPr/>
          </a:p>
          <a:p>
            <a:pPr marL="342900" lvl="0" indent="-342900" algn="l" rtl="0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«ООО Аудит-Кард» = «оооаудиткард» = «ООО "Аудит-КАРД"»</a:t>
            </a:r>
            <a:endParaRPr/>
          </a:p>
          <a:p>
            <a:pPr marL="342900" lvl="0" indent="-342900" algn="l" rtl="0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«+7 800 700-78-78» = «78007007878» = «8 (800) 700-78-78»</a:t>
            </a:r>
            <a:endParaRPr/>
          </a:p>
        </p:txBody>
      </p:sp>
      <p:sp>
        <p:nvSpPr>
          <p:cNvPr id="189" name="Google Shape;189;p12"/>
          <p:cNvSpPr txBox="1"/>
          <p:nvPr/>
        </p:nvSpPr>
        <p:spPr>
          <a:xfrm>
            <a:off x="1981200" y="6368360"/>
            <a:ext cx="8229600" cy="445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b="0" i="0" u="none" strike="noStrike" cap="none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[это опциональный слайд (их может 1 и больше), который составляется, если проводилась разработка отдельных компонентов, модулей, дополнительных приложений]</a:t>
            </a:r>
            <a:endParaRPr sz="1100" b="0" i="0" u="none" strike="noStrike" cap="none">
              <a:solidFill>
                <a:srgbClr val="FF0000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2"/>
          <p:cNvSpPr txBox="1"/>
          <p:nvPr/>
        </p:nvSpPr>
        <p:spPr>
          <a:xfrm>
            <a:off x="11424592" y="6356351"/>
            <a:ext cx="586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Язык программирования:	Python 3.6, SQL:2008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Дополнительные модули:	postgis, psycopg2, requests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СУБД:				PostgreSQL 10.1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Дополнительные модули:	PostGIS 2.4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Инструмент разработки:	PyCharm Community 2017.3</a:t>
            </a:r>
            <a:endParaRPr sz="2400"/>
          </a:p>
        </p:txBody>
      </p:sp>
      <p:sp>
        <p:nvSpPr>
          <p:cNvPr id="197" name="Google Shape;197;p1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Средства реализации</a:t>
            </a:r>
            <a:endParaRPr/>
          </a:p>
        </p:txBody>
      </p:sp>
      <p:sp>
        <p:nvSpPr>
          <p:cNvPr id="198" name="Google Shape;198;p13"/>
          <p:cNvSpPr txBox="1"/>
          <p:nvPr/>
        </p:nvSpPr>
        <p:spPr>
          <a:xfrm>
            <a:off x="11424592" y="6356351"/>
            <a:ext cx="586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Главный экран приложения</a:t>
            </a:r>
            <a:endParaRPr/>
          </a:p>
        </p:txBody>
      </p:sp>
      <p:pic>
        <p:nvPicPr>
          <p:cNvPr id="205" name="Google Shape;205;p1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41724" y="1412776"/>
            <a:ext cx="9108552" cy="4480898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4"/>
          <p:cNvSpPr txBox="1"/>
          <p:nvPr/>
        </p:nvSpPr>
        <p:spPr>
          <a:xfrm>
            <a:off x="1981200" y="6224344"/>
            <a:ext cx="8229600" cy="604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[этот и следующие два слайда добавляются, если у вас предусмотрена разработка интерфейса, однако вместо них могут приводится скриншоты консольного выводы, тесты разработанного ПО или иные результаты работы разработанного программного решения в визуальной форме]</a:t>
            </a:r>
            <a:endParaRPr sz="1200" b="0" i="0" u="none" strike="noStrike" cap="none">
              <a:solidFill>
                <a:srgbClr val="FF0000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4"/>
          <p:cNvSpPr txBox="1"/>
          <p:nvPr/>
        </p:nvSpPr>
        <p:spPr>
          <a:xfrm>
            <a:off x="11424592" y="6356351"/>
            <a:ext cx="586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Форма </a:t>
            </a:r>
            <a:r>
              <a:rPr lang="ru-RU" sz="4000">
                <a:solidFill>
                  <a:srgbClr val="FF0000"/>
                </a:solidFill>
              </a:rPr>
              <a:t>анализа данных …</a:t>
            </a:r>
            <a:endParaRPr/>
          </a:p>
        </p:txBody>
      </p:sp>
      <p:pic>
        <p:nvPicPr>
          <p:cNvPr id="214" name="Google Shape;21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1749" y="1412776"/>
            <a:ext cx="9968502" cy="490664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5"/>
          <p:cNvSpPr txBox="1"/>
          <p:nvPr/>
        </p:nvSpPr>
        <p:spPr>
          <a:xfrm>
            <a:off x="11424592" y="6356351"/>
            <a:ext cx="586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0382" y="1365594"/>
            <a:ext cx="2532043" cy="5210636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Экран </a:t>
            </a:r>
            <a:r>
              <a:rPr lang="ru-RU" sz="4000">
                <a:solidFill>
                  <a:srgbClr val="FF0000"/>
                </a:solidFill>
              </a:rPr>
              <a:t>выполнения …</a:t>
            </a:r>
            <a:endParaRPr/>
          </a:p>
        </p:txBody>
      </p:sp>
      <p:sp>
        <p:nvSpPr>
          <p:cNvPr id="223" name="Google Shape;223;p16"/>
          <p:cNvSpPr txBox="1"/>
          <p:nvPr/>
        </p:nvSpPr>
        <p:spPr>
          <a:xfrm>
            <a:off x="2110648" y="5623824"/>
            <a:ext cx="1931670" cy="64633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Перейти в режим предпросмотра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6"/>
          <p:cNvSpPr txBox="1"/>
          <p:nvPr/>
        </p:nvSpPr>
        <p:spPr>
          <a:xfrm>
            <a:off x="2110648" y="1703757"/>
            <a:ext cx="1931670" cy="64633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Выбранная фотография</a:t>
            </a:r>
            <a:endParaRPr/>
          </a:p>
        </p:txBody>
      </p:sp>
      <p:sp>
        <p:nvSpPr>
          <p:cNvPr id="225" name="Google Shape;225;p16"/>
          <p:cNvSpPr txBox="1"/>
          <p:nvPr/>
        </p:nvSpPr>
        <p:spPr>
          <a:xfrm>
            <a:off x="6916448" y="5723656"/>
            <a:ext cx="1931670" cy="64633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Зафиксировать выбор</a:t>
            </a:r>
            <a:endParaRPr/>
          </a:p>
        </p:txBody>
      </p:sp>
      <p:sp>
        <p:nvSpPr>
          <p:cNvPr id="226" name="Google Shape;226;p16"/>
          <p:cNvSpPr txBox="1"/>
          <p:nvPr/>
        </p:nvSpPr>
        <p:spPr>
          <a:xfrm>
            <a:off x="6984383" y="2523383"/>
            <a:ext cx="1931670" cy="64633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Выбрать фотографию</a:t>
            </a:r>
            <a:endParaRPr/>
          </a:p>
        </p:txBody>
      </p:sp>
      <p:pic>
        <p:nvPicPr>
          <p:cNvPr id="227" name="Google Shape;22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05844" y="1355776"/>
            <a:ext cx="2547078" cy="5241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8" name="Google Shape;228;p16"/>
          <p:cNvCxnSpPr>
            <a:stCxn id="226" idx="1"/>
          </p:cNvCxnSpPr>
          <p:nvPr/>
        </p:nvCxnSpPr>
        <p:spPr>
          <a:xfrm flipH="1">
            <a:off x="6590483" y="2846549"/>
            <a:ext cx="393900" cy="1659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9" name="Google Shape;229;p16"/>
          <p:cNvCxnSpPr>
            <a:stCxn id="226" idx="1"/>
          </p:cNvCxnSpPr>
          <p:nvPr/>
        </p:nvCxnSpPr>
        <p:spPr>
          <a:xfrm flipH="1">
            <a:off x="5778983" y="2846549"/>
            <a:ext cx="1205400" cy="1017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0" name="Google Shape;230;p16"/>
          <p:cNvCxnSpPr>
            <a:stCxn id="226" idx="1"/>
          </p:cNvCxnSpPr>
          <p:nvPr/>
        </p:nvCxnSpPr>
        <p:spPr>
          <a:xfrm flipH="1">
            <a:off x="4921883" y="2846549"/>
            <a:ext cx="2062500" cy="828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1" name="Google Shape;231;p16"/>
          <p:cNvCxnSpPr>
            <a:stCxn id="226" idx="3"/>
          </p:cNvCxnSpPr>
          <p:nvPr/>
        </p:nvCxnSpPr>
        <p:spPr>
          <a:xfrm rot="10800000" flipH="1">
            <a:off x="8916053" y="1775849"/>
            <a:ext cx="696600" cy="10707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2" name="Google Shape;232;p16"/>
          <p:cNvCxnSpPr>
            <a:stCxn id="225" idx="1"/>
          </p:cNvCxnSpPr>
          <p:nvPr/>
        </p:nvCxnSpPr>
        <p:spPr>
          <a:xfrm rot="10800000">
            <a:off x="6281948" y="6046822"/>
            <a:ext cx="6345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3" name="Google Shape;233;p16"/>
          <p:cNvCxnSpPr>
            <a:stCxn id="225" idx="3"/>
          </p:cNvCxnSpPr>
          <p:nvPr/>
        </p:nvCxnSpPr>
        <p:spPr>
          <a:xfrm rot="10800000" flipH="1">
            <a:off x="8848118" y="6024322"/>
            <a:ext cx="188400" cy="225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4" name="Google Shape;234;p16"/>
          <p:cNvCxnSpPr>
            <a:stCxn id="224" idx="3"/>
          </p:cNvCxnSpPr>
          <p:nvPr/>
        </p:nvCxnSpPr>
        <p:spPr>
          <a:xfrm>
            <a:off x="4042318" y="2026923"/>
            <a:ext cx="776700" cy="828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5" name="Google Shape;235;p16"/>
          <p:cNvCxnSpPr>
            <a:stCxn id="224" idx="3"/>
          </p:cNvCxnSpPr>
          <p:nvPr/>
        </p:nvCxnSpPr>
        <p:spPr>
          <a:xfrm>
            <a:off x="4042318" y="2026923"/>
            <a:ext cx="1656600" cy="837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6" name="Google Shape;236;p16"/>
          <p:cNvCxnSpPr>
            <a:stCxn id="224" idx="3"/>
          </p:cNvCxnSpPr>
          <p:nvPr/>
        </p:nvCxnSpPr>
        <p:spPr>
          <a:xfrm>
            <a:off x="4042318" y="2026923"/>
            <a:ext cx="2511600" cy="414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7" name="Google Shape;237;p16"/>
          <p:cNvCxnSpPr>
            <a:stCxn id="223" idx="3"/>
          </p:cNvCxnSpPr>
          <p:nvPr/>
        </p:nvCxnSpPr>
        <p:spPr>
          <a:xfrm>
            <a:off x="4042318" y="5946990"/>
            <a:ext cx="662400" cy="1401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8" name="Google Shape;238;p16"/>
          <p:cNvSpPr txBox="1"/>
          <p:nvPr/>
        </p:nvSpPr>
        <p:spPr>
          <a:xfrm>
            <a:off x="11424592" y="6356351"/>
            <a:ext cx="586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Выводы</a:t>
            </a:r>
            <a:endParaRPr/>
          </a:p>
        </p:txBody>
      </p:sp>
      <p:sp>
        <p:nvSpPr>
          <p:cNvPr id="245" name="Google Shape;245;p17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ru-RU" sz="2800"/>
              <a:t>Рассмотрены  подходы </a:t>
            </a:r>
            <a:r>
              <a:rPr lang="ru-RU" sz="2800">
                <a:solidFill>
                  <a:srgbClr val="FF0000"/>
                </a:solidFill>
              </a:rPr>
              <a:t>к организации бронирования столиков в ресторанах</a:t>
            </a:r>
            <a:r>
              <a:rPr lang="ru-RU" sz="2800"/>
              <a:t>.</a:t>
            </a:r>
            <a:endParaRPr/>
          </a:p>
          <a:p>
            <a:pPr marL="514350" lvl="0" indent="-5143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ru-RU" sz="2800"/>
              <a:t>Выполнен анализ </a:t>
            </a:r>
            <a:r>
              <a:rPr lang="ru-RU" sz="2800">
                <a:solidFill>
                  <a:srgbClr val="FF0000"/>
                </a:solidFill>
              </a:rPr>
              <a:t>существующих систем для бронирования мест в ресторанах</a:t>
            </a:r>
            <a:r>
              <a:rPr lang="ru-RU" sz="2800"/>
              <a:t>.</a:t>
            </a:r>
            <a:endParaRPr/>
          </a:p>
          <a:p>
            <a:pPr marL="514350" lvl="0" indent="-5143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ru-RU" sz="2800"/>
              <a:t>Спроектирован </a:t>
            </a:r>
            <a:r>
              <a:rPr lang="ru-RU" sz="2800">
                <a:solidFill>
                  <a:srgbClr val="FF0000"/>
                </a:solidFill>
              </a:rPr>
              <a:t>сервис резервирования мест</a:t>
            </a:r>
            <a:r>
              <a:rPr lang="ru-RU" sz="2800"/>
              <a:t>.</a:t>
            </a:r>
            <a:endParaRPr/>
          </a:p>
          <a:p>
            <a:pPr marL="514350" lvl="0" indent="-5143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ru-RU" sz="2800"/>
              <a:t>Разработан и протестирован </a:t>
            </a:r>
            <a:r>
              <a:rPr lang="ru-RU" sz="2800">
                <a:solidFill>
                  <a:srgbClr val="FF0000"/>
                </a:solidFill>
              </a:rPr>
              <a:t>веб-сайт предварительного резервирования мест в кафе</a:t>
            </a:r>
            <a:r>
              <a:rPr lang="ru-RU" sz="2800"/>
              <a:t>.</a:t>
            </a:r>
            <a:endParaRPr/>
          </a:p>
        </p:txBody>
      </p:sp>
      <p:sp>
        <p:nvSpPr>
          <p:cNvPr id="246" name="Google Shape;246;p17"/>
          <p:cNvSpPr txBox="1"/>
          <p:nvPr/>
        </p:nvSpPr>
        <p:spPr>
          <a:xfrm>
            <a:off x="1981200" y="6171568"/>
            <a:ext cx="8229600" cy="604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[здесь могут быть представлены оригинальные вывод по итогом реализации и тестирования, перспективы развития проекта, или можно просто написать исходные задача в прошедшей форме (проанализировано, спроектировано, реализовано, протестировано и т.п.)]</a:t>
            </a:r>
            <a:endParaRPr sz="1200" b="0" i="0" u="none" strike="noStrike" cap="none">
              <a:solidFill>
                <a:srgbClr val="FF0000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7"/>
          <p:cNvSpPr txBox="1"/>
          <p:nvPr/>
        </p:nvSpPr>
        <p:spPr>
          <a:xfrm>
            <a:off x="11424592" y="6356351"/>
            <a:ext cx="586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Апробация</a:t>
            </a:r>
            <a:endParaRPr/>
          </a:p>
        </p:txBody>
      </p:sp>
      <p:sp>
        <p:nvSpPr>
          <p:cNvPr id="254" name="Google Shape;254;p1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 lvl="0" indent="3600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В Роспатент направлено заявление на получение свидетельства о государственной регистрации программы для ЭВМ «</a:t>
            </a:r>
            <a:r>
              <a:rPr lang="ru-RU">
                <a:solidFill>
                  <a:srgbClr val="FF0000"/>
                </a:solidFill>
              </a:rPr>
              <a:t>Инфраструктура наземного пассажирского транспорта города Волжский</a:t>
            </a:r>
            <a:r>
              <a:rPr lang="ru-RU"/>
              <a:t>».</a:t>
            </a:r>
            <a:endParaRPr/>
          </a:p>
          <a:p>
            <a:pPr marL="0" lvl="0" indent="3600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b="1"/>
              <a:t>или</a:t>
            </a:r>
            <a:endParaRPr/>
          </a:p>
          <a:p>
            <a:pPr marL="0" lvl="0" indent="3600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Получено свидетельство о государственной регистрации программы для ЭВМ №</a:t>
            </a:r>
            <a:r>
              <a:rPr lang="ru-RU">
                <a:solidFill>
                  <a:srgbClr val="FF0000"/>
                </a:solidFill>
              </a:rPr>
              <a:t>2018662441</a:t>
            </a:r>
            <a:r>
              <a:rPr lang="ru-RU"/>
              <a:t> «</a:t>
            </a:r>
            <a:r>
              <a:rPr lang="ru-RU">
                <a:solidFill>
                  <a:srgbClr val="FF0000"/>
                </a:solidFill>
              </a:rPr>
              <a:t>Программный модуль для сравнения данных об объектах инфраструктуры города из открытых источников</a:t>
            </a:r>
            <a:r>
              <a:rPr lang="ru-RU"/>
              <a:t>».</a:t>
            </a:r>
            <a:endParaRPr/>
          </a:p>
          <a:p>
            <a:pPr marL="0" lvl="0" indent="3600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3600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u="sng"/>
              <a:t>В процессе выполнения проектных работ подготовлены публикации</a:t>
            </a:r>
            <a:r>
              <a:rPr lang="ru-RU"/>
              <a:t>:</a:t>
            </a:r>
            <a:endParaRPr/>
          </a:p>
          <a:p>
            <a:pPr marL="0" lvl="0" indent="3600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1. Ложеницина, А. В. Трехмерное моделирование городской застройки / А. В. Ложеницина, Д. С. Парыгин // Информационные технологии в науке, управлении, социальной сфере и медицине : сб. науч. тр. V междунар. науч. конф., Томск, 17–21 дек. 2018 г. / Томский политехнический университет. – Томск : Изд-во Томского политехн. ун‒та, 2018. – Ч. 1. – С. 314–316.</a:t>
            </a:r>
            <a:endParaRPr/>
          </a:p>
          <a:p>
            <a:pPr marL="0" lvl="0" indent="3600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2. Статья к публикации в журнале «Известия Волгоградского государственного технического университета», принято в печать.</a:t>
            </a:r>
            <a:endParaRPr/>
          </a:p>
          <a:p>
            <a:pPr marL="0" lvl="0" indent="3600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3600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Исследование выполнено в рамках научно-технического проекта лаборатории городских исследований UCLab и РФФИ № 18-37-20066_мол_а_вед.</a:t>
            </a:r>
            <a:endParaRPr/>
          </a:p>
        </p:txBody>
      </p:sp>
      <p:sp>
        <p:nvSpPr>
          <p:cNvPr id="255" name="Google Shape;255;p18"/>
          <p:cNvSpPr txBox="1"/>
          <p:nvPr/>
        </p:nvSpPr>
        <p:spPr>
          <a:xfrm>
            <a:off x="1981200" y="6482845"/>
            <a:ext cx="8229600" cy="291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[это опциональный слайд, если есть что показать]</a:t>
            </a:r>
            <a:endParaRPr sz="1200" b="0" i="0" u="none" strike="noStrike" cap="none">
              <a:solidFill>
                <a:srgbClr val="FF0000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8"/>
          <p:cNvSpPr txBox="1"/>
          <p:nvPr/>
        </p:nvSpPr>
        <p:spPr>
          <a:xfrm>
            <a:off x="11424592" y="6356351"/>
            <a:ext cx="586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"/>
          <p:cNvSpPr txBox="1">
            <a:spLocks noGrp="1"/>
          </p:cNvSpPr>
          <p:nvPr>
            <p:ph type="ctrTitle"/>
          </p:nvPr>
        </p:nvSpPr>
        <p:spPr>
          <a:xfrm>
            <a:off x="2209800" y="1700808"/>
            <a:ext cx="7772400" cy="2448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ru-RU" sz="2400"/>
              <a:t>Выпускная квалификационная работа бакалавра</a:t>
            </a:r>
            <a:br>
              <a:rPr lang="ru-RU"/>
            </a:br>
            <a:r>
              <a:rPr lang="ru-RU" sz="2800"/>
              <a:t>«</a:t>
            </a:r>
            <a:r>
              <a:rPr lang="ru-RU" sz="2800">
                <a:solidFill>
                  <a:srgbClr val="FF0000"/>
                </a:solidFill>
              </a:rPr>
              <a:t>Пишем сюда формулировку темы по приказу … Lorem ipsum dolor sit amet prima mentitum quaerendum usu et malis possim</a:t>
            </a:r>
            <a:r>
              <a:rPr lang="ru-RU" sz="2800"/>
              <a:t>»</a:t>
            </a:r>
            <a:endParaRPr/>
          </a:p>
        </p:txBody>
      </p:sp>
      <p:sp>
        <p:nvSpPr>
          <p:cNvPr id="262" name="Google Shape;262;p19"/>
          <p:cNvSpPr txBox="1"/>
          <p:nvPr/>
        </p:nvSpPr>
        <p:spPr>
          <a:xfrm>
            <a:off x="8832304" y="5301208"/>
            <a:ext cx="2872408" cy="1152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Исполнитель:</a:t>
            </a:r>
            <a:endParaRPr/>
          </a:p>
          <a:p>
            <a:pPr marL="0" marR="0" lvl="0" indent="0" algn="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студент группы </a:t>
            </a:r>
            <a:r>
              <a:rPr lang="ru-RU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АБВ-123</a:t>
            </a:r>
            <a:endParaRPr/>
          </a:p>
          <a:p>
            <a:pPr marL="0" marR="0" lvl="0" indent="0" algn="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Фамилия И.О.</a:t>
            </a:r>
            <a:endParaRPr/>
          </a:p>
        </p:txBody>
      </p:sp>
      <p:sp>
        <p:nvSpPr>
          <p:cNvPr id="263" name="Google Shape;263;p19"/>
          <p:cNvSpPr txBox="1"/>
          <p:nvPr/>
        </p:nvSpPr>
        <p:spPr>
          <a:xfrm>
            <a:off x="2895600" y="4293096"/>
            <a:ext cx="6400800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Спасибо за внимание!</a:t>
            </a:r>
            <a:endParaRPr/>
          </a:p>
        </p:txBody>
      </p:sp>
      <p:sp>
        <p:nvSpPr>
          <p:cNvPr id="264" name="Google Shape;264;p19"/>
          <p:cNvSpPr txBox="1"/>
          <p:nvPr/>
        </p:nvSpPr>
        <p:spPr>
          <a:xfrm>
            <a:off x="1703512" y="238884"/>
            <a:ext cx="8784976" cy="1052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Волгоградский государственный технический университет</a:t>
            </a:r>
            <a:endParaRPr/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Кафедра «Системы автоматизированного проектирования</a:t>
            </a:r>
            <a:br>
              <a:rPr lang="ru-RU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 поискового конструирования»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5" name="Google Shape;26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352" y="206696"/>
            <a:ext cx="1073991" cy="9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Актуальность</a:t>
            </a:r>
            <a:endParaRPr/>
          </a:p>
        </p:txBody>
      </p:sp>
      <p:sp>
        <p:nvSpPr>
          <p:cNvPr id="98" name="Google Shape;98;p2"/>
          <p:cNvSpPr txBox="1">
            <a:spLocks noGrp="1"/>
          </p:cNvSpPr>
          <p:nvPr>
            <p:ph type="sldNum" idx="12"/>
          </p:nvPr>
        </p:nvSpPr>
        <p:spPr>
          <a:xfrm>
            <a:off x="11424592" y="6356351"/>
            <a:ext cx="586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>
                <a:solidFill>
                  <a:schemeClr val="dk1"/>
                </a:solidFill>
              </a:rPr>
              <a:t>2</a:t>
            </a:fld>
            <a:endParaRPr sz="2400">
              <a:solidFill>
                <a:schemeClr val="dk1"/>
              </a:solidFill>
            </a:endParaRPr>
          </a:p>
        </p:txBody>
      </p:sp>
      <p:pic>
        <p:nvPicPr>
          <p:cNvPr id="99" name="Google Shape;99;p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7051"/>
          <a:stretch/>
        </p:blipFill>
        <p:spPr>
          <a:xfrm>
            <a:off x="1956000" y="1747178"/>
            <a:ext cx="8280000" cy="336364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/>
        </p:nvSpPr>
        <p:spPr>
          <a:xfrm>
            <a:off x="1981200" y="6360033"/>
            <a:ext cx="8229600" cy="446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[здесь может быть картинка, схема, график или иные материалы, на фоне которых можно будет пояснить, что реализация программного продукта в рамках вашей темы значима и актуальна для определенной группы пользователей]</a:t>
            </a:r>
            <a:endParaRPr sz="1200" b="0" i="0" u="none" strike="noStrike" cap="none">
              <a:solidFill>
                <a:srgbClr val="FF0000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Цель и задачи работы</a:t>
            </a:r>
            <a:endParaRPr/>
          </a:p>
        </p:txBody>
      </p:sp>
      <p:sp>
        <p:nvSpPr>
          <p:cNvPr id="107" name="Google Shape;107;p3"/>
          <p:cNvSpPr txBox="1">
            <a:spLocks noGrp="1"/>
          </p:cNvSpPr>
          <p:nvPr>
            <p:ph type="body" idx="1"/>
          </p:nvPr>
        </p:nvSpPr>
        <p:spPr>
          <a:xfrm>
            <a:off x="609600" y="163934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893763" lvl="0" indent="-89376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b="1"/>
              <a:t>Цель:</a:t>
            </a:r>
            <a:r>
              <a:rPr lang="ru-RU"/>
              <a:t>	</a:t>
            </a:r>
            <a:r>
              <a:rPr lang="ru-RU">
                <a:solidFill>
                  <a:srgbClr val="FF0000"/>
                </a:solidFill>
              </a:rPr>
              <a:t>разработать сайт предварительного резервирования мест в кафе для сокращения затрат времени посетителей на бронирование</a:t>
            </a:r>
            <a:r>
              <a:rPr lang="ru-RU"/>
              <a:t>.</a:t>
            </a:r>
            <a:endParaRPr/>
          </a:p>
          <a:p>
            <a:pPr marL="893763" lvl="0" indent="-893763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b="1"/>
              <a:t>Задачи:</a:t>
            </a:r>
            <a:endParaRPr/>
          </a:p>
          <a:p>
            <a:pPr marL="893763" lvl="0" indent="-51435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ru-RU"/>
              <a:t>Изучение подходов к </a:t>
            </a:r>
            <a:r>
              <a:rPr lang="ru-RU">
                <a:solidFill>
                  <a:srgbClr val="FF0000"/>
                </a:solidFill>
              </a:rPr>
              <a:t>организации бронирования столиков в ресторанах</a:t>
            </a:r>
            <a:r>
              <a:rPr lang="ru-RU"/>
              <a:t>.</a:t>
            </a:r>
            <a:endParaRPr/>
          </a:p>
          <a:p>
            <a:pPr marL="893763" lvl="0" indent="-51435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ru-RU"/>
              <a:t>Анализ существующих систем для </a:t>
            </a:r>
            <a:r>
              <a:rPr lang="ru-RU">
                <a:solidFill>
                  <a:srgbClr val="FF0000"/>
                </a:solidFill>
              </a:rPr>
              <a:t>бронирования мест в ресторанах</a:t>
            </a:r>
            <a:r>
              <a:rPr lang="ru-RU"/>
              <a:t>.</a:t>
            </a:r>
            <a:endParaRPr/>
          </a:p>
          <a:p>
            <a:pPr marL="893763" lvl="0" indent="-51435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ru-RU"/>
              <a:t>Проектирование </a:t>
            </a:r>
            <a:r>
              <a:rPr lang="ru-RU">
                <a:solidFill>
                  <a:srgbClr val="FF0000"/>
                </a:solidFill>
              </a:rPr>
              <a:t>сервиса резервирования мест</a:t>
            </a:r>
            <a:r>
              <a:rPr lang="ru-RU"/>
              <a:t>.</a:t>
            </a:r>
            <a:endParaRPr/>
          </a:p>
          <a:p>
            <a:pPr marL="893763" lvl="0" indent="-51435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ru-RU"/>
              <a:t>Разработка и тестирование </a:t>
            </a:r>
            <a:r>
              <a:rPr lang="ru-RU">
                <a:solidFill>
                  <a:srgbClr val="FF0000"/>
                </a:solidFill>
              </a:rPr>
              <a:t>веб-сайта предварительного резервирования мест в кафе</a:t>
            </a:r>
            <a:r>
              <a:rPr lang="ru-RU"/>
              <a:t>.</a:t>
            </a:r>
            <a:endParaRPr/>
          </a:p>
          <a:p>
            <a:pPr marL="342900" lvl="0" indent="-17018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  <p:sp>
        <p:nvSpPr>
          <p:cNvPr id="108" name="Google Shape;108;p3"/>
          <p:cNvSpPr txBox="1"/>
          <p:nvPr/>
        </p:nvSpPr>
        <p:spPr>
          <a:xfrm>
            <a:off x="11424592" y="6356351"/>
            <a:ext cx="586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Существующий процесс</a:t>
            </a:r>
            <a:endParaRPr/>
          </a:p>
        </p:txBody>
      </p:sp>
      <p:pic>
        <p:nvPicPr>
          <p:cNvPr id="115" name="Google Shape;115;p4" descr="C:\Users\Testinghall\Desktop\полигон_главна\Сессия+ диплом\диплом\as is.png"/>
          <p:cNvPicPr preferRelativeResize="0"/>
          <p:nvPr/>
        </p:nvPicPr>
        <p:blipFill rotWithShape="1">
          <a:blip r:embed="rId3">
            <a:alphaModFix/>
          </a:blip>
          <a:srcRect t="13126" r="33541" b="7222"/>
          <a:stretch/>
        </p:blipFill>
        <p:spPr>
          <a:xfrm>
            <a:off x="1956000" y="1628800"/>
            <a:ext cx="8280000" cy="3969373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1631504" y="6551459"/>
            <a:ext cx="8928992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None/>
            </a:pPr>
            <a:r>
              <a:rPr lang="ru-RU" sz="1200">
                <a:solidFill>
                  <a:srgbClr val="FF0000"/>
                </a:solidFill>
                <a:highlight>
                  <a:srgbClr val="FFFF00"/>
                </a:highlight>
              </a:rPr>
              <a:t>[это опциональный слайд, который составляется, если был исходный процесс, автоматизация/модернизация которого проводилась]</a:t>
            </a:r>
            <a:endParaRPr sz="120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17" name="Google Shape;117;p4"/>
          <p:cNvSpPr txBox="1"/>
          <p:nvPr/>
        </p:nvSpPr>
        <p:spPr>
          <a:xfrm>
            <a:off x="11424592" y="6356351"/>
            <a:ext cx="586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Автоматизированный процесс</a:t>
            </a:r>
            <a:endParaRPr/>
          </a:p>
        </p:txBody>
      </p:sp>
      <p:pic>
        <p:nvPicPr>
          <p:cNvPr id="124" name="Google Shape;124;p5" descr="C:\Users\Testinghall\Desktop\полигон_главна\Сессия+ диплом\диплом\to do.png"/>
          <p:cNvPicPr preferRelativeResize="0"/>
          <p:nvPr/>
        </p:nvPicPr>
        <p:blipFill rotWithShape="1">
          <a:blip r:embed="rId3">
            <a:alphaModFix/>
          </a:blip>
          <a:srcRect t="5777" r="29534" b="5222"/>
          <a:stretch/>
        </p:blipFill>
        <p:spPr>
          <a:xfrm>
            <a:off x="1956000" y="1478159"/>
            <a:ext cx="8280000" cy="418308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 txBox="1">
            <a:spLocks noGrp="1"/>
          </p:cNvSpPr>
          <p:nvPr>
            <p:ph type="body" idx="1"/>
          </p:nvPr>
        </p:nvSpPr>
        <p:spPr>
          <a:xfrm>
            <a:off x="1981200" y="6356351"/>
            <a:ext cx="8229600" cy="460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None/>
            </a:pPr>
            <a:r>
              <a:rPr lang="ru-RU" sz="1200">
                <a:solidFill>
                  <a:srgbClr val="FF0000"/>
                </a:solidFill>
                <a:highlight>
                  <a:srgbClr val="FFFF00"/>
                </a:highlight>
              </a:rPr>
              <a:t>[это опциональный слайд, который составляется, если по результатам разработки должен быть сформирован автоматизированный/модернизированный процесс]</a:t>
            </a:r>
            <a:endParaRPr sz="120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26" name="Google Shape;126;p5"/>
          <p:cNvSpPr txBox="1"/>
          <p:nvPr/>
        </p:nvSpPr>
        <p:spPr>
          <a:xfrm>
            <a:off x="11424592" y="6356351"/>
            <a:ext cx="586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Анализ существующих решений</a:t>
            </a:r>
            <a:endParaRPr/>
          </a:p>
        </p:txBody>
      </p:sp>
      <p:graphicFrame>
        <p:nvGraphicFramePr>
          <p:cNvPr id="133" name="Google Shape;133;p6"/>
          <p:cNvGraphicFramePr/>
          <p:nvPr/>
        </p:nvGraphicFramePr>
        <p:xfrm>
          <a:off x="2156109" y="1703185"/>
          <a:ext cx="3000000" cy="3000000"/>
        </p:xfrm>
        <a:graphic>
          <a:graphicData uri="http://schemas.openxmlformats.org/drawingml/2006/table">
            <a:tbl>
              <a:tblPr firstRow="1" firstCol="1" bandRow="1">
                <a:noFill/>
                <a:tableStyleId>{3EFABDBA-03CD-44B3-AF03-E3644FBF8C39}</a:tableStyleId>
              </a:tblPr>
              <a:tblGrid>
                <a:gridCol w="204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8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0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Критерий\Система</a:t>
                      </a:r>
                      <a:endParaRPr sz="10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4650" marR="646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Calibri"/>
                        <a:buNone/>
                      </a:pPr>
                      <a:r>
                        <a:rPr lang="ru-RU" sz="13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Local</a:t>
                      </a:r>
                      <a:endParaRPr sz="1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4650" marR="646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Way</a:t>
                      </a:r>
                      <a:endParaRPr sz="10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4650" marR="646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Calibri"/>
                        <a:buNone/>
                      </a:pPr>
                      <a:r>
                        <a:rPr lang="ru-RU" sz="13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Gettable</a:t>
                      </a:r>
                      <a:endParaRPr sz="13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4650" marR="6465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9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Calibri"/>
                        <a:buNone/>
                      </a:pPr>
                      <a:r>
                        <a:rPr lang="ru-RU" sz="13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Система отзывов с верификацией пользователя</a:t>
                      </a:r>
                      <a:endParaRPr sz="1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4650" marR="646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ru-RU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Нет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4650" marR="646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ru-RU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Да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4650" marR="646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ru-RU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Нет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4650" marR="6465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Calibri"/>
                        <a:buNone/>
                      </a:pPr>
                      <a:r>
                        <a:rPr lang="ru-RU" sz="13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Автоматизированное бронирование</a:t>
                      </a:r>
                      <a:endParaRPr sz="1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4650" marR="646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ru-RU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Нет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4650" marR="646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ru-RU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Нет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4650" marR="646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ru-RU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Да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4650" marR="6465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8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Calibri"/>
                        <a:buNone/>
                      </a:pPr>
                      <a:r>
                        <a:rPr lang="ru-RU" sz="13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Валидация места и времени бронирования</a:t>
                      </a:r>
                      <a:endParaRPr sz="1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4650" marR="646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ru-RU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Нет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4650" marR="646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ru-RU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Нет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4650" marR="646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ru-RU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Нет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4650" marR="6465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8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Calibri"/>
                        <a:buNone/>
                      </a:pPr>
                      <a:r>
                        <a:rPr lang="ru-RU" sz="13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Меню блюд для ознакомления</a:t>
                      </a:r>
                      <a:endParaRPr sz="1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4650" marR="646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ru-RU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Нет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4650" marR="646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ru-RU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Да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4650" marR="6465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ru-RU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Да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4650" marR="6465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4" name="Google Shape;134;p6"/>
          <p:cNvSpPr txBox="1"/>
          <p:nvPr/>
        </p:nvSpPr>
        <p:spPr>
          <a:xfrm>
            <a:off x="1981200" y="6379587"/>
            <a:ext cx="8229600" cy="433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[в ячейках могут быть +/–, да/нет, баллы или прочие способы сравнения существующих решений по выбранным критериям (это таблица из п.1.2.4 ПЗ)]</a:t>
            </a:r>
            <a:endParaRPr sz="1200" b="0" i="0" u="none" strike="noStrike" cap="none">
              <a:solidFill>
                <a:srgbClr val="FF0000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6"/>
          <p:cNvSpPr txBox="1"/>
          <p:nvPr/>
        </p:nvSpPr>
        <p:spPr>
          <a:xfrm>
            <a:off x="11424592" y="6356351"/>
            <a:ext cx="586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Требования</a:t>
            </a:r>
            <a:endParaRPr/>
          </a:p>
        </p:txBody>
      </p:sp>
      <p:sp>
        <p:nvSpPr>
          <p:cNvPr id="142" name="Google Shape;142;p7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обмен запросами с сервисом в формате JSON;</a:t>
            </a:r>
            <a:endParaRPr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поиск аналогов объекта по базе данных и фильтрация по заранее определенным параметрам;</a:t>
            </a:r>
            <a:endParaRPr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расчет диапазона цен (минимальной, максимальной, средней и медианной), а также выбросов значений цены;</a:t>
            </a:r>
            <a:endParaRPr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вывод объектов на карту OpenStreetMap, в соответствии с их географической привязкой;</a:t>
            </a:r>
            <a:endParaRPr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отображение уровня значения характеристик путем изменения градации цвета метки;</a:t>
            </a:r>
            <a:endParaRPr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расчет стоимости объекта по заданным характеристикам с учетом географического положения.</a:t>
            </a:r>
            <a:endParaRPr/>
          </a:p>
        </p:txBody>
      </p:sp>
      <p:sp>
        <p:nvSpPr>
          <p:cNvPr id="143" name="Google Shape;143;p7"/>
          <p:cNvSpPr txBox="1"/>
          <p:nvPr/>
        </p:nvSpPr>
        <p:spPr>
          <a:xfrm>
            <a:off x="1981200" y="6356351"/>
            <a:ext cx="8229600" cy="460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[перечень требований к разрабатываемой программе, выданных руководителем или сформированных самостоятельно в результате анализа предметной области (это перечень из п.2.4 ПЗ)]</a:t>
            </a:r>
            <a:endParaRPr sz="1200" b="0" i="0" u="none" strike="noStrike" cap="none">
              <a:solidFill>
                <a:srgbClr val="FF0000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7"/>
          <p:cNvSpPr txBox="1"/>
          <p:nvPr/>
        </p:nvSpPr>
        <p:spPr>
          <a:xfrm>
            <a:off x="11424592" y="6356351"/>
            <a:ext cx="586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Диаграмма вариантов использования</a:t>
            </a:r>
            <a:endParaRPr/>
          </a:p>
        </p:txBody>
      </p:sp>
      <p:pic>
        <p:nvPicPr>
          <p:cNvPr id="151" name="Google Shape;151;p8"/>
          <p:cNvPicPr preferRelativeResize="0"/>
          <p:nvPr/>
        </p:nvPicPr>
        <p:blipFill rotWithShape="1">
          <a:blip r:embed="rId3">
            <a:alphaModFix/>
          </a:blip>
          <a:srcRect t="1480" b="6743"/>
          <a:stretch/>
        </p:blipFill>
        <p:spPr>
          <a:xfrm>
            <a:off x="1956000" y="1556792"/>
            <a:ext cx="8280000" cy="446449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8"/>
          <p:cNvSpPr txBox="1"/>
          <p:nvPr/>
        </p:nvSpPr>
        <p:spPr>
          <a:xfrm>
            <a:off x="1981200" y="6516082"/>
            <a:ext cx="8229600" cy="291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[use case/диаграмма прецедентов (это рисунок из п.2.5 ПЗ)]</a:t>
            </a:r>
            <a:endParaRPr sz="1200" b="0" i="0" u="none" strike="noStrike" cap="none">
              <a:solidFill>
                <a:srgbClr val="FF0000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8"/>
          <p:cNvSpPr txBox="1"/>
          <p:nvPr/>
        </p:nvSpPr>
        <p:spPr>
          <a:xfrm>
            <a:off x="11424592" y="6356351"/>
            <a:ext cx="586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Архитектура разрабатываемого ПО</a:t>
            </a:r>
            <a:endParaRPr/>
          </a:p>
        </p:txBody>
      </p:sp>
      <p:pic>
        <p:nvPicPr>
          <p:cNvPr id="160" name="Google Shape;16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5572" y="2420297"/>
            <a:ext cx="10860856" cy="273689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9"/>
          <p:cNvSpPr txBox="1"/>
          <p:nvPr/>
        </p:nvSpPr>
        <p:spPr>
          <a:xfrm>
            <a:off x="1981200" y="6553210"/>
            <a:ext cx="8229600" cy="231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[общая архитектура разрабатываемой программы (это рисунок из п.2.6 ПЗ)]</a:t>
            </a:r>
            <a:endParaRPr sz="1200" b="0" i="0" u="none" strike="noStrike" cap="none">
              <a:solidFill>
                <a:srgbClr val="FF0000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9"/>
          <p:cNvSpPr txBox="1"/>
          <p:nvPr/>
        </p:nvSpPr>
        <p:spPr>
          <a:xfrm>
            <a:off x="11424592" y="6356351"/>
            <a:ext cx="586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1078</Words>
  <Application>Microsoft Office PowerPoint</Application>
  <PresentationFormat>Широкоэкранный</PresentationFormat>
  <Paragraphs>151</Paragraphs>
  <Slides>19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2" baseType="lpstr">
      <vt:lpstr>Arial</vt:lpstr>
      <vt:lpstr>Calibri</vt:lpstr>
      <vt:lpstr>Тема Office</vt:lpstr>
      <vt:lpstr>Выпускная квалификационная работа бакалавра «Разработка программы моделирования инфраструктуры территории на основе интеллектуальной обработки геоданных»</vt:lpstr>
      <vt:lpstr>Актуальность</vt:lpstr>
      <vt:lpstr>Цель и задачи работы</vt:lpstr>
      <vt:lpstr>Существующий процесс</vt:lpstr>
      <vt:lpstr>Автоматизированный процесс</vt:lpstr>
      <vt:lpstr>Анализ существующих решений</vt:lpstr>
      <vt:lpstr>Требования</vt:lpstr>
      <vt:lpstr>Диаграмма вариантов использования</vt:lpstr>
      <vt:lpstr>Архитектура разрабатываемого ПО</vt:lpstr>
      <vt:lpstr>Структура базы данных</vt:lpstr>
      <vt:lpstr>Алгоритм расчёта …</vt:lpstr>
      <vt:lpstr>Разработка компонента …</vt:lpstr>
      <vt:lpstr>Средства реализации</vt:lpstr>
      <vt:lpstr>Главный экран приложения</vt:lpstr>
      <vt:lpstr>Форма анализа данных …</vt:lpstr>
      <vt:lpstr>Экран выполнения …</vt:lpstr>
      <vt:lpstr>Выводы</vt:lpstr>
      <vt:lpstr>Апробация</vt:lpstr>
      <vt:lpstr>Выпускная квалификационная работа бакалавра «Пишем сюда формулировку темы по приказу … Lorem ipsum dolor sit amet prima mentitum quaerendum usu et malis possim»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бакалавра «Разработка программы моделирования инфраструктуры территории на основе интеллектуальной обработки геоданных»</dc:title>
  <dc:creator>Danila Parygin</dc:creator>
  <cp:lastModifiedBy>Yaroslav</cp:lastModifiedBy>
  <cp:revision>1</cp:revision>
  <dcterms:created xsi:type="dcterms:W3CDTF">2019-02-22T09:31:32Z</dcterms:created>
  <dcterms:modified xsi:type="dcterms:W3CDTF">2025-05-07T08:14:30Z</dcterms:modified>
</cp:coreProperties>
</file>