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77" r:id="rId9"/>
    <p:sldId id="278" r:id="rId10"/>
    <p:sldId id="279" r:id="rId11"/>
    <p:sldId id="280" r:id="rId12"/>
    <p:sldId id="266" r:id="rId13"/>
    <p:sldId id="268" r:id="rId14"/>
    <p:sldId id="269" r:id="rId15"/>
    <p:sldId id="270" r:id="rId16"/>
    <p:sldId id="271" r:id="rId17"/>
    <p:sldId id="276" r:id="rId18"/>
    <p:sldId id="272" r:id="rId19"/>
    <p:sldId id="275" r:id="rId20"/>
    <p:sldId id="274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ghIjNm1r5YvITK0zRbgHS84jW3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FABDBA-03CD-44B3-AF03-E3644FBF8C39}">
  <a:tblStyle styleId="{3EFABDBA-03CD-44B3-AF03-E3644FBF8C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473" autoAdjust="0"/>
  </p:normalViewPr>
  <p:slideViewPr>
    <p:cSldViewPr snapToGrid="0">
      <p:cViewPr>
        <p:scale>
          <a:sx n="125" d="100"/>
          <a:sy n="125" d="100"/>
        </p:scale>
        <p:origin x="161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Добрый день, меня зовут </a:t>
            </a:r>
            <a:r>
              <a:rPr lang="ru-RU" dirty="0" err="1"/>
              <a:t>Местковский</a:t>
            </a:r>
            <a:r>
              <a:rPr lang="ru-RU" dirty="0"/>
              <a:t> Ярослав Дмитриевич, вашему вниманию предоставляется выпускная квалификационная работа бакалавра на тему «Разработка программы моделирования инфраструктуры территории на основе интеллектуальной обработки </a:t>
            </a:r>
            <a:r>
              <a:rPr lang="ru-RU" dirty="0" err="1"/>
              <a:t>геоданных</a:t>
            </a:r>
            <a:r>
              <a:rPr lang="ru-RU" dirty="0"/>
              <a:t>».</a:t>
            </a: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в) Здания – объекты типа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GeoDataFrame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хранящие информацию о геометрии здания в виде набора полигонов и информации о самом здании – название, предназначение, тип.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8727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Кластеры – круговые области с заданным радиусом, используемые для группировки близлежащих объектов. Представляют собой структуру с координатами границ кластера и его свойствами – радиусом и центром. Кластеры застройки представляют собой расширенные обычные кластеры с информацией о потенциальных местах для строительства, а также оценкой местоположений.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Работа с координатами требует дополнительного преобразования координат с учетом кривизны Земли. Так же требуется учитывать широты.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571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Основной алгоритм, используемый в работе – метод К-средних (или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means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играет ключевую роль в анализе пространственного распределения объектов на карте, помогая автоматически определять оптимальные кластеры и их центры, что важно для последующего анализа застройки и планирования.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Сам метод реализован в модуле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cluster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библиотеки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sklearn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склеарн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#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Использовалась оптимизированная версия реализации Мини-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батч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К-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меанс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– она обрабатывает данные небольшими пакетами и не требует хранения всех данных в памяти. Результат незначительно менее точный, чем у обычного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mans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но в данном контексте это не сыграло никакой роли – полученная погрешность около 10-15 метров приемлема.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</p:txBody>
      </p:sp>
      <p:sp>
        <p:nvSpPr>
          <p:cNvPr id="175" name="Google Shape;175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32500" lnSpcReduction="20000"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Для реализации программы был выбран язык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Python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версии 3.13.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Дополнительные модули представлены на слайде: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PyQt6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Создание графического интерфейса программы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Отрисовка карты и элементов управления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matplotlib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Визуализация карты и кластеров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Отрисовка графических элементов на карте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numpy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Работа с массивами координат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Математические вычисления при кластеризации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pandas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Обработка табличных данных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Работа с атрибутами объектов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geopandas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Работа с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геопространственными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данными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Обработка геометрии объектов (здания, кластеры)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scikit-learn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Реализация алгоритма k-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means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Кластеризация объектов на карте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" name="Google Shape;194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Перейдем к рассмотрению интерфейса программы. На слайде представлена основная форма с элементами настройки и управления. При запуске расчетов происходит визуализация вычислений: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2" name="Google Shape;202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Отдельно отмечаются самые время- 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ресурсо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-затратные операции, например, отрисовка объектов и объединение кластеров.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21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По завершению моделирования мы можем наблюдать результат – карту города с возможностью масштабирования 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панарамирования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 На карте отдельно выделены все элементы обработки и моделирования: здания, кластеры, смоделированные объекты.</a:t>
            </a:r>
            <a:endParaRPr dirty="0"/>
          </a:p>
        </p:txBody>
      </p:sp>
      <p:sp>
        <p:nvSpPr>
          <p:cNvPr id="219" name="Google Shape;219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Изображение полной карты города с выполненными и визуализированными вычислениями представлены на слайде. Для лучшего ориентирование в инфраструктуре города отдельно выделяются растительность и водоемы.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06729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2" name="Google Shape;242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В дальнейшие планы входит выполнение задач оптимизации для ускорения работы программы с большими городами – на данный момент такие города, как Москва или Казань требуют значительного времени на обработку и вычисления.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Так же планируется расширение функционала работы с результатами вычислений – выгрузка координат смоделированных зданий в различных форматах, а не только в виде картинки.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0353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Актуальность работы обусловлена её практической значимостью. В условиях активного развития городов и увеличения нагрузки на существу-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ющую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инфраструктуру возрастает необходимость в эффективных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инстру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-ментах для управления развитием территорий. По данным исследований, около 60% мирового населения проживает в городах, и этот показатель про-должает расти. Оптимизация использования земельных ресурсов и улучшение качества планирования территорий – важные задачи, решению которых может способствовать системный подход к анализу и моделированию инфраструктуры.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marR="0" indent="54038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Для достижения поставленной цели необходимо было решить следующие задачи. </a:t>
            </a:r>
          </a:p>
          <a:p>
            <a:pPr marL="0" marR="0" indent="54038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Задача 1. Провести анализ современных подходов в данной области</a:t>
            </a:r>
          </a:p>
          <a:p>
            <a:pPr marL="0" marR="0" indent="54038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Задача 2. Исследовать существующие решения </a:t>
            </a:r>
          </a:p>
          <a:p>
            <a:pPr marL="0" marR="0" indent="54038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Задача 3. Спроектировать, разработать и протестировать  программный модуль </a:t>
            </a:r>
          </a:p>
          <a:p>
            <a:pPr marL="0" marR="0" indent="54038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#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Таким образом, данная работа направлена на создание инструмента, который позволит специалистам эффективнее решать задачи планирования и управления территориями, используя современные технологии обработки данных и машинного обучения.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На слайде представлена таблица сравнения существующих решений.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Геосервер</a:t>
            </a:r>
            <a:r>
              <a:rPr lang="ru-RU" dirty="0"/>
              <a:t> АЙТИ ЭС ГИС – сервис для работы с </a:t>
            </a:r>
            <a:r>
              <a:rPr lang="ru-RU" dirty="0" err="1"/>
              <a:t>геоданными</a:t>
            </a:r>
            <a:r>
              <a:rPr lang="ru-RU" dirty="0"/>
              <a:t>, однако, он </a:t>
            </a:r>
            <a:r>
              <a:rPr lang="ru-RU" dirty="0" err="1"/>
              <a:t>фокуссируется</a:t>
            </a:r>
            <a:r>
              <a:rPr lang="ru-RU" dirty="0"/>
              <a:t> только на анализе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транспортной инфраструктуры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Система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Geointellect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- предоставляет интегрированные решения для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геоаналитики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и моделирования территорий. Однако, он фокусируется только на задачах ритейла и банковского сектора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Geodata Mining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- предоставляет интеллектуальные решения для анализа и моделирования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геоданных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 Однако, он фокусируется на анализе статических данных, а так же очень сложен в интеграции с внешними системами через стандартные программные интерфейсы;</a:t>
            </a:r>
            <a:endParaRPr dirty="0"/>
          </a:p>
        </p:txBody>
      </p:sp>
      <p:sp>
        <p:nvSpPr>
          <p:cNvPr id="130" name="Google Shape;13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При проектировании программного продукта были сформулированы следующие требования:</a:t>
            </a:r>
            <a:br>
              <a:rPr lang="ru-RU" dirty="0"/>
            </a:br>
            <a:endParaRPr lang="ru-RU" dirty="0"/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Загрузка и отображение карт городов: программа должна загружать границы городов из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OpenStreetMap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и отображать их на карте вместе с графом дорог. Позволяет пользователю визуально оценить структуру города и его транспортную сеть.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Кластеризация объектов: реализация алгоритма кластеризации объектов на карте с возможностью настройки радиуса и оптимизацией количества кластеров. Помогает группировать объекты по их расположению, что упрощает анализ и визуализацию данных.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Анализ застройки: определение оптимальных мест для размещения зданий с оценкой плотности застройки и выделением зданий относительно кластеров. Позволяет оценить, насколько эффективно используется территория и где можно разместить новые объекты.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</p:txBody>
      </p:sp>
      <p:sp>
        <p:nvSpPr>
          <p:cNvPr id="139" name="Google Shape;13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На данном слайде представлена диаграмма вариантов использования функций системы в нотации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UML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 В программе присутствует один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актор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– пользователь-аналитик. Для пользователя доступны такие функции как выбор города, исследуемого объекта, радиуса кластеров, запуск обработки и моделирования. По завершению моделирования пользователю становится доступна интерактивная работа с результатами выполнения программы и возможность их сохранить.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Google Shape;14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На слайде представлена архитектура разрабатываемого ПО. </a:t>
            </a:r>
          </a:p>
          <a:p>
            <a:pPr marL="0" marR="0" indent="54038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Графический интерфейс.</a:t>
            </a:r>
          </a:p>
          <a:p>
            <a:pPr marL="0" marR="0" indent="54038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Реализован с использованием PyQt6, обеспечивает взаимодействие пользователя с системой. Включает главное окно, панель инструментов и интерактивный холст для отображения карт.</a:t>
            </a:r>
          </a:p>
          <a:p>
            <a:pPr marL="0" marR="0" indent="54038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Модуль логики.</a:t>
            </a:r>
          </a:p>
          <a:p>
            <a:pPr marL="0" marR="0" indent="54038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Содержит основную бизнес-логику приложения, включая работу с картами, кластеризацию объектов и анализ данных. Модуль логики обрабатывает данные, полученные от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OpenStreetMap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и выполняет необходимые вычисления.</a:t>
            </a:r>
          </a:p>
          <a:p>
            <a:pPr marL="0" marR="0" indent="54038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Модуль тестирования.</a:t>
            </a:r>
          </a:p>
          <a:p>
            <a:pPr marL="0" marR="0" indent="54038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Содержит тесты для проверки функциональности основных компонентов системы. Модуль тестирования обеспечивает надежность и корректность работы приложения.</a:t>
            </a:r>
          </a:p>
          <a:p>
            <a:pPr marL="0" marR="0" indent="54038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Модуль констант.</a:t>
            </a:r>
          </a:p>
          <a:p>
            <a:pPr marL="0" marR="0" indent="54038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Содержит константы и настройки, используемые в приложении. Модуль констант обеспечивает централизованное управление настройками и параметрами.</a:t>
            </a:r>
          </a:p>
          <a:p>
            <a:pPr marL="0" marR="0" indent="54038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Модуль утилит.</a:t>
            </a:r>
          </a:p>
          <a:p>
            <a:pPr marL="0" marR="0" indent="54038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Содержит вспомогательные функции и классы, используемые в различных частях приложения. Модуль утилит обеспечивает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переиспользование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кода и упрощает разработку.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Программа работает со следующими основными данными.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Границы города – полигоны. Объект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Polygon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из библиотеки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Shapely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получаемые из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OSM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 Представляют собой замкнутый многоугольник координат, хранящихся в виде долготы и широты и используются для определения области поиска и анализа объектов.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6704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54038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Граф дорог – сетевая структура из узлов (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nodes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 и рёбер (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edges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). Узлы представляют собой перекрестки и точки соединения дорог, хранятся в виде координат широты и долготы. Рёбра представляют собой участки дорог между узлами и состоят из длины дороги и указания её типа – шоссе, тропинка и т.д.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3796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9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2209800" y="1700808"/>
            <a:ext cx="7772400" cy="24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3100" dirty="0"/>
              <a:t>Выпускная квалификационная работа бакалавра</a:t>
            </a:r>
            <a:br>
              <a:rPr lang="ru-RU" dirty="0"/>
            </a:br>
            <a:r>
              <a:rPr lang="ru-RU" sz="3600" dirty="0"/>
              <a:t>«Разработка программы моделирования инфраструктуры территории на основе интеллектуальной обработки </a:t>
            </a:r>
            <a:r>
              <a:rPr lang="ru-RU" sz="3600" dirty="0" err="1"/>
              <a:t>геоданных</a:t>
            </a:r>
            <a:r>
              <a:rPr lang="ru-RU" sz="3600" dirty="0"/>
              <a:t>»</a:t>
            </a:r>
            <a:endParaRPr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703512" y="238884"/>
            <a:ext cx="8784976" cy="1052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 dirty="0">
                <a:solidFill>
                  <a:schemeClr val="dk1"/>
                </a:solidFill>
              </a:rPr>
              <a:t>Волгоградский государственный технический университет</a:t>
            </a:r>
            <a:endParaRPr dirty="0"/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 dirty="0">
                <a:solidFill>
                  <a:schemeClr val="dk1"/>
                </a:solidFill>
              </a:rPr>
              <a:t>Кафедра «Системы автоматизированного проектирования</a:t>
            </a:r>
            <a:br>
              <a:rPr lang="ru-RU" sz="2000" dirty="0">
                <a:solidFill>
                  <a:schemeClr val="dk1"/>
                </a:solidFill>
              </a:rPr>
            </a:br>
            <a:r>
              <a:rPr lang="ru-RU" sz="2000" dirty="0">
                <a:solidFill>
                  <a:schemeClr val="dk1"/>
                </a:solidFill>
              </a:rPr>
              <a:t>и поискового конструирования»</a:t>
            </a:r>
            <a:endParaRPr dirty="0"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352" y="206696"/>
            <a:ext cx="1073991" cy="9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7320136" y="4221088"/>
            <a:ext cx="4240560" cy="2232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Исполнитель:</a:t>
            </a:r>
            <a:endParaRPr dirty="0"/>
          </a:p>
          <a:p>
            <a:pPr marL="0" marR="0" lvl="0" indent="0" algn="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студент группы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ИЗ-322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-RU" sz="20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Местковский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Я. Д.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r" rtl="0">
              <a:spcBef>
                <a:spcPts val="24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Научный руководитель: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к.т.н., доц. </a:t>
            </a:r>
            <a:r>
              <a:rPr lang="ru-RU" sz="20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Парыгин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Д.С.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52BE91-EF05-4B0E-8E7A-B6CE72FD0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Данные. Здания.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E9D176-BB6A-40CF-BF47-5419735FE5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Здания – объекты: </a:t>
            </a:r>
            <a:r>
              <a:rPr lang="en-US" dirty="0" err="1"/>
              <a:t>geopandas.GeoDataFrame</a:t>
            </a:r>
            <a:r>
              <a:rPr lang="ru-RU" dirty="0"/>
              <a:t>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21BA335-3FC8-442F-8452-F5D0BB950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696" y="2345897"/>
            <a:ext cx="6932607" cy="4151006"/>
          </a:xfrm>
          <a:prstGeom prst="rect">
            <a:avLst/>
          </a:prstGeom>
        </p:spPr>
      </p:pic>
      <p:sp>
        <p:nvSpPr>
          <p:cNvPr id="7" name="Google Shape;162;p9">
            <a:extLst>
              <a:ext uri="{FF2B5EF4-FFF2-40B4-BE49-F238E27FC236}">
                <a16:creationId xmlns:a16="http://schemas.microsoft.com/office/drawing/2014/main" id="{FD93B4CC-5ECE-481A-AD16-8C9082F23474}"/>
              </a:ext>
            </a:extLst>
          </p:cNvPr>
          <p:cNvSpPr txBox="1"/>
          <p:nvPr/>
        </p:nvSpPr>
        <p:spPr>
          <a:xfrm>
            <a:off x="10924675" y="6356351"/>
            <a:ext cx="10863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/20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7532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68EF3-89B7-4C79-B6E2-412400E6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Данные. Кластеры.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EB546B-8C31-4B35-9BB6-9D5033B30B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Кластеры – области с радиусом.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774D55D-BE2B-4F79-8F69-4A4582ABB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92" y="2317439"/>
            <a:ext cx="5611008" cy="33342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69AB34F-3DFB-42A3-B754-66ECC3D21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7520" y="2317439"/>
            <a:ext cx="4449488" cy="4038912"/>
          </a:xfrm>
          <a:prstGeom prst="rect">
            <a:avLst/>
          </a:prstGeom>
        </p:spPr>
      </p:pic>
      <p:sp>
        <p:nvSpPr>
          <p:cNvPr id="9" name="Google Shape;162;p9">
            <a:extLst>
              <a:ext uri="{FF2B5EF4-FFF2-40B4-BE49-F238E27FC236}">
                <a16:creationId xmlns:a16="http://schemas.microsoft.com/office/drawing/2014/main" id="{6C4A24EC-62B3-46D1-8C9F-51228E304E11}"/>
              </a:ext>
            </a:extLst>
          </p:cNvPr>
          <p:cNvSpPr txBox="1"/>
          <p:nvPr/>
        </p:nvSpPr>
        <p:spPr>
          <a:xfrm>
            <a:off x="10659980" y="6356351"/>
            <a:ext cx="13283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/20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409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 dirty="0"/>
              <a:t>Алгоритм </a:t>
            </a:r>
            <a:r>
              <a:rPr lang="ru-RU" sz="4000" dirty="0">
                <a:solidFill>
                  <a:schemeClr val="tx1"/>
                </a:solidFill>
              </a:rPr>
              <a:t>кластеризации </a:t>
            </a:r>
            <a:r>
              <a:rPr lang="en-US" sz="4000" dirty="0">
                <a:solidFill>
                  <a:schemeClr val="tx1"/>
                </a:solidFill>
              </a:rPr>
              <a:t>k-means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8" name="Google Shape;178;p11"/>
          <p:cNvSpPr txBox="1">
            <a:spLocks noGrp="1"/>
          </p:cNvSpPr>
          <p:nvPr>
            <p:ph type="body" idx="1"/>
          </p:nvPr>
        </p:nvSpPr>
        <p:spPr>
          <a:xfrm>
            <a:off x="911424" y="1600201"/>
            <a:ext cx="4690864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 dirty="0"/>
              <a:t>Группировка близко расположенных объектов</a:t>
            </a:r>
            <a:endParaRPr sz="20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 dirty="0"/>
              <a:t>Определение оптимального количества кластеров</a:t>
            </a: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 dirty="0"/>
              <a:t>Определение центров плотной застройки</a:t>
            </a: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 dirty="0"/>
              <a:t>Выявление потенциальных мест для нового строительства</a:t>
            </a: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 dirty="0"/>
              <a:t>Анализ распределения объектов по территории</a:t>
            </a:r>
          </a:p>
        </p:txBody>
      </p:sp>
      <p:sp>
        <p:nvSpPr>
          <p:cNvPr id="181" name="Google Shape;181;p11"/>
          <p:cNvSpPr txBox="1"/>
          <p:nvPr/>
        </p:nvSpPr>
        <p:spPr>
          <a:xfrm>
            <a:off x="11213432" y="6356351"/>
            <a:ext cx="9785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/10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B546A3-806A-4048-AF37-CEA062AB4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409" y="1214769"/>
            <a:ext cx="4629796" cy="250872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BAFCE3E-7939-494B-89A5-0C2C7BD20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409" y="3863182"/>
            <a:ext cx="4648849" cy="291505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>
            <a:spLocks noGrp="1"/>
          </p:cNvSpPr>
          <p:nvPr>
            <p:ph type="body" idx="1"/>
          </p:nvPr>
        </p:nvSpPr>
        <p:spPr>
          <a:xfrm>
            <a:off x="383704" y="1552576"/>
            <a:ext cx="1142459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 dirty="0"/>
              <a:t>Язык программирования:	Python 3.13.0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ru-RU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 dirty="0"/>
              <a:t>Дополнительные модули:	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PyQt6</a:t>
            </a:r>
            <a:r>
              <a:rPr lang="ru-RU" sz="2400" dirty="0"/>
              <a:t> – графический интерфейс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Matplotlib</a:t>
            </a:r>
            <a:r>
              <a:rPr lang="ru-RU" sz="2400" dirty="0"/>
              <a:t> – визуализация и отрисовка элементов на карте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 err="1"/>
              <a:t>OSMnx</a:t>
            </a:r>
            <a:r>
              <a:rPr lang="ru-RU" sz="2400" dirty="0"/>
              <a:t> – загрузка данных из </a:t>
            </a:r>
            <a:r>
              <a:rPr lang="en-US" sz="2400" dirty="0"/>
              <a:t>OpenStreetMap</a:t>
            </a:r>
            <a:endParaRPr lang="ru-RU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 err="1"/>
              <a:t>GeoPandas</a:t>
            </a:r>
            <a:r>
              <a:rPr lang="ru-RU" sz="2400" dirty="0"/>
              <a:t> – работа с </a:t>
            </a:r>
            <a:r>
              <a:rPr lang="ru-RU" sz="2400" dirty="0" err="1"/>
              <a:t>геопространственными</a:t>
            </a:r>
            <a:r>
              <a:rPr lang="ru-RU" sz="2400" dirty="0"/>
              <a:t> данными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scikit-learn</a:t>
            </a:r>
            <a:r>
              <a:rPr lang="ru-RU" sz="2400" dirty="0"/>
              <a:t> – реализация алгоритма </a:t>
            </a:r>
            <a:r>
              <a:rPr lang="en-US" sz="2400" dirty="0"/>
              <a:t>k-means</a:t>
            </a:r>
            <a:r>
              <a:rPr lang="ru-RU" sz="2400" dirty="0"/>
              <a:t>, кластеризация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NumPy </a:t>
            </a:r>
            <a:r>
              <a:rPr lang="ru-RU" sz="2400" dirty="0"/>
              <a:t>– работа с массивами координат, математика кластеризации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ru-RU"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 dirty="0"/>
              <a:t>Инструмент разработки:	</a:t>
            </a:r>
            <a:r>
              <a:rPr lang="ru-RU" sz="2400" dirty="0" err="1"/>
              <a:t>PyCharm</a:t>
            </a:r>
            <a:r>
              <a:rPr lang="ru-RU" sz="2400" dirty="0"/>
              <a:t> Community 2024.2.6</a:t>
            </a:r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 dirty="0"/>
              <a:t>Средства реализации</a:t>
            </a:r>
            <a:endParaRPr dirty="0"/>
          </a:p>
        </p:txBody>
      </p:sp>
      <p:sp>
        <p:nvSpPr>
          <p:cNvPr id="198" name="Google Shape;198;p13"/>
          <p:cNvSpPr txBox="1"/>
          <p:nvPr/>
        </p:nvSpPr>
        <p:spPr>
          <a:xfrm>
            <a:off x="10852484" y="6356351"/>
            <a:ext cx="115851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/20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Главный экран приложения</a:t>
            </a:r>
            <a:endParaRPr/>
          </a:p>
        </p:txBody>
      </p:sp>
      <p:sp>
        <p:nvSpPr>
          <p:cNvPr id="207" name="Google Shape;207;p14"/>
          <p:cNvSpPr txBox="1"/>
          <p:nvPr/>
        </p:nvSpPr>
        <p:spPr>
          <a:xfrm>
            <a:off x="10635916" y="6356351"/>
            <a:ext cx="13750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/20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067B19F-59E8-4929-97E4-02158A970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948" y="1417638"/>
            <a:ext cx="7104103" cy="528759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 dirty="0">
                <a:solidFill>
                  <a:schemeClr val="tx1"/>
                </a:solidFill>
              </a:rPr>
              <a:t>Ожидание выполнения обработки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15" name="Google Shape;215;p15"/>
          <p:cNvSpPr txBox="1"/>
          <p:nvPr/>
        </p:nvSpPr>
        <p:spPr>
          <a:xfrm>
            <a:off x="10539663" y="6356351"/>
            <a:ext cx="14713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/20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0D06CB-0046-487B-8B9F-8C7394409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493" y="1297606"/>
            <a:ext cx="9583487" cy="126700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DD571E-6764-48D8-A219-4CDF984C5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493" y="2857420"/>
            <a:ext cx="9593014" cy="114316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C67BAE2-AC80-4DFB-B6F6-201E43183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9493" y="4369603"/>
            <a:ext cx="9593014" cy="119079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4B8C0D-942C-4FE4-B992-202AF23C9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633" y="1292481"/>
            <a:ext cx="7296569" cy="5437941"/>
          </a:xfrm>
          <a:prstGeom prst="rect">
            <a:avLst/>
          </a:prstGeom>
        </p:spPr>
      </p:pic>
      <p:sp>
        <p:nvSpPr>
          <p:cNvPr id="222" name="Google Shape;222;p1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 dirty="0"/>
              <a:t>Выполненное </a:t>
            </a:r>
            <a:r>
              <a:rPr lang="ru-RU" sz="4000" dirty="0">
                <a:solidFill>
                  <a:schemeClr val="tx1"/>
                </a:solidFill>
              </a:rPr>
              <a:t>моделирование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23" name="Google Shape;223;p16"/>
          <p:cNvSpPr txBox="1"/>
          <p:nvPr/>
        </p:nvSpPr>
        <p:spPr>
          <a:xfrm>
            <a:off x="294772" y="3063939"/>
            <a:ext cx="1571625" cy="120028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Здания в смоделированном кластере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6"/>
          <p:cNvSpPr txBox="1"/>
          <p:nvPr/>
        </p:nvSpPr>
        <p:spPr>
          <a:xfrm>
            <a:off x="213557" y="1415385"/>
            <a:ext cx="1571625" cy="64629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Выбранные параметры</a:t>
            </a:r>
            <a:endParaRPr dirty="0"/>
          </a:p>
        </p:txBody>
      </p:sp>
      <p:sp>
        <p:nvSpPr>
          <p:cNvPr id="225" name="Google Shape;225;p16"/>
          <p:cNvSpPr txBox="1"/>
          <p:nvPr/>
        </p:nvSpPr>
        <p:spPr>
          <a:xfrm>
            <a:off x="9525032" y="2428006"/>
            <a:ext cx="1931670" cy="64629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Элементы управления</a:t>
            </a:r>
            <a:endParaRPr dirty="0"/>
          </a:p>
        </p:txBody>
      </p:sp>
      <p:sp>
        <p:nvSpPr>
          <p:cNvPr id="226" name="Google Shape;226;p16"/>
          <p:cNvSpPr txBox="1"/>
          <p:nvPr/>
        </p:nvSpPr>
        <p:spPr>
          <a:xfrm>
            <a:off x="9492922" y="3514080"/>
            <a:ext cx="2050962" cy="92328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Варианты смоделированной инфраструктуры</a:t>
            </a:r>
            <a:endParaRPr dirty="0"/>
          </a:p>
        </p:txBody>
      </p:sp>
      <p:cxnSp>
        <p:nvCxnSpPr>
          <p:cNvPr id="228" name="Google Shape;228;p16"/>
          <p:cNvCxnSpPr>
            <a:cxnSpLocks/>
            <a:stCxn id="226" idx="1"/>
          </p:cNvCxnSpPr>
          <p:nvPr/>
        </p:nvCxnSpPr>
        <p:spPr>
          <a:xfrm flipH="1">
            <a:off x="6200776" y="3975725"/>
            <a:ext cx="3292146" cy="1125214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9" name="Google Shape;229;p16"/>
          <p:cNvCxnSpPr>
            <a:cxnSpLocks/>
            <a:stCxn id="226" idx="1"/>
          </p:cNvCxnSpPr>
          <p:nvPr/>
        </p:nvCxnSpPr>
        <p:spPr>
          <a:xfrm flipH="1">
            <a:off x="5581650" y="3975725"/>
            <a:ext cx="3911272" cy="1125214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0" name="Google Shape;230;p16"/>
          <p:cNvCxnSpPr>
            <a:cxnSpLocks/>
            <a:stCxn id="226" idx="1"/>
          </p:cNvCxnSpPr>
          <p:nvPr/>
        </p:nvCxnSpPr>
        <p:spPr>
          <a:xfrm flipH="1">
            <a:off x="4991100" y="3975725"/>
            <a:ext cx="4501822" cy="1107496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2" name="Google Shape;232;p16"/>
          <p:cNvCxnSpPr>
            <a:cxnSpLocks/>
            <a:stCxn id="225" idx="1"/>
          </p:cNvCxnSpPr>
          <p:nvPr/>
        </p:nvCxnSpPr>
        <p:spPr>
          <a:xfrm flipH="1" flipV="1">
            <a:off x="5934075" y="1682795"/>
            <a:ext cx="3590957" cy="106835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4" name="Google Shape;234;p16"/>
          <p:cNvCxnSpPr>
            <a:cxnSpLocks/>
            <a:stCxn id="224" idx="3"/>
          </p:cNvCxnSpPr>
          <p:nvPr/>
        </p:nvCxnSpPr>
        <p:spPr>
          <a:xfrm flipV="1">
            <a:off x="1785182" y="1682795"/>
            <a:ext cx="3539293" cy="5573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5" name="Google Shape;235;p16"/>
          <p:cNvCxnSpPr>
            <a:cxnSpLocks/>
            <a:stCxn id="224" idx="3"/>
          </p:cNvCxnSpPr>
          <p:nvPr/>
        </p:nvCxnSpPr>
        <p:spPr>
          <a:xfrm flipV="1">
            <a:off x="1785182" y="1682795"/>
            <a:ext cx="2424868" cy="5573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6" name="Google Shape;236;p16"/>
          <p:cNvCxnSpPr>
            <a:cxnSpLocks/>
            <a:stCxn id="224" idx="3"/>
          </p:cNvCxnSpPr>
          <p:nvPr/>
        </p:nvCxnSpPr>
        <p:spPr>
          <a:xfrm flipV="1">
            <a:off x="1785182" y="1627061"/>
            <a:ext cx="1059616" cy="111469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7" name="Google Shape;237;p16"/>
          <p:cNvCxnSpPr>
            <a:cxnSpLocks/>
            <a:stCxn id="223" idx="3"/>
          </p:cNvCxnSpPr>
          <p:nvPr/>
        </p:nvCxnSpPr>
        <p:spPr>
          <a:xfrm>
            <a:off x="1866397" y="3664083"/>
            <a:ext cx="2791328" cy="60014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8" name="Google Shape;238;p16"/>
          <p:cNvSpPr txBox="1"/>
          <p:nvPr/>
        </p:nvSpPr>
        <p:spPr>
          <a:xfrm>
            <a:off x="10972800" y="6356351"/>
            <a:ext cx="10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/20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" name="Google Shape;232;p16">
            <a:extLst>
              <a:ext uri="{FF2B5EF4-FFF2-40B4-BE49-F238E27FC236}">
                <a16:creationId xmlns:a16="http://schemas.microsoft.com/office/drawing/2014/main" id="{D74C0374-9E22-45B6-87AD-E48E143780B8}"/>
              </a:ext>
            </a:extLst>
          </p:cNvPr>
          <p:cNvCxnSpPr>
            <a:cxnSpLocks/>
            <a:stCxn id="225" idx="1"/>
          </p:cNvCxnSpPr>
          <p:nvPr/>
        </p:nvCxnSpPr>
        <p:spPr>
          <a:xfrm flipH="1" flipV="1">
            <a:off x="6791325" y="1665077"/>
            <a:ext cx="2733707" cy="1086074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6" name="Google Shape;223;p16">
            <a:extLst>
              <a:ext uri="{FF2B5EF4-FFF2-40B4-BE49-F238E27FC236}">
                <a16:creationId xmlns:a16="http://schemas.microsoft.com/office/drawing/2014/main" id="{162F4574-A443-484C-8ED9-38FAC7B4F7D8}"/>
              </a:ext>
            </a:extLst>
          </p:cNvPr>
          <p:cNvSpPr txBox="1"/>
          <p:nvPr/>
        </p:nvSpPr>
        <p:spPr>
          <a:xfrm>
            <a:off x="230418" y="5565519"/>
            <a:ext cx="1674495" cy="64629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Граница кластера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" name="Google Shape;237;p16">
            <a:extLst>
              <a:ext uri="{FF2B5EF4-FFF2-40B4-BE49-F238E27FC236}">
                <a16:creationId xmlns:a16="http://schemas.microsoft.com/office/drawing/2014/main" id="{523495C5-B3F8-466B-B696-72C8411E5340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1904913" y="5657919"/>
            <a:ext cx="1295487" cy="23074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1" name="Google Shape;226;p16">
            <a:extLst>
              <a:ext uri="{FF2B5EF4-FFF2-40B4-BE49-F238E27FC236}">
                <a16:creationId xmlns:a16="http://schemas.microsoft.com/office/drawing/2014/main" id="{67DFA9D6-5073-4EEB-8391-AED1F45372A7}"/>
              </a:ext>
            </a:extLst>
          </p:cNvPr>
          <p:cNvSpPr txBox="1"/>
          <p:nvPr/>
        </p:nvSpPr>
        <p:spPr>
          <a:xfrm>
            <a:off x="9525032" y="4734630"/>
            <a:ext cx="1931670" cy="92328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Кластер с существующей инфраструктурой</a:t>
            </a:r>
            <a:endParaRPr dirty="0"/>
          </a:p>
        </p:txBody>
      </p:sp>
      <p:cxnSp>
        <p:nvCxnSpPr>
          <p:cNvPr id="42" name="Google Shape;228;p16">
            <a:extLst>
              <a:ext uri="{FF2B5EF4-FFF2-40B4-BE49-F238E27FC236}">
                <a16:creationId xmlns:a16="http://schemas.microsoft.com/office/drawing/2014/main" id="{3BE0D9B8-A70A-49E6-AD22-FF4E1097F9B1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6791325" y="5196275"/>
            <a:ext cx="2733707" cy="581265"/>
          </a:xfrm>
          <a:prstGeom prst="straightConnector1">
            <a:avLst/>
          </a:prstGeom>
          <a:noFill/>
          <a:ln w="9525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95FDFC-257A-4585-9DF3-2A451566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Полная карта города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E9C076-E816-43CA-922A-176674AAED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0196E57-60E8-4A1B-A64A-791EC9658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89" y="1123295"/>
            <a:ext cx="11205411" cy="5642629"/>
          </a:xfrm>
          <a:prstGeom prst="rect">
            <a:avLst/>
          </a:prstGeom>
        </p:spPr>
      </p:pic>
      <p:sp>
        <p:nvSpPr>
          <p:cNvPr id="9" name="Google Shape;238;p16">
            <a:extLst>
              <a:ext uri="{FF2B5EF4-FFF2-40B4-BE49-F238E27FC236}">
                <a16:creationId xmlns:a16="http://schemas.microsoft.com/office/drawing/2014/main" id="{75B40DB5-AFC6-4B60-AB5A-B16E05491208}"/>
              </a:ext>
            </a:extLst>
          </p:cNvPr>
          <p:cNvSpPr txBox="1"/>
          <p:nvPr/>
        </p:nvSpPr>
        <p:spPr>
          <a:xfrm>
            <a:off x="10937232" y="6400799"/>
            <a:ext cx="10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/20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8955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Выводы</a:t>
            </a:r>
            <a:endParaRPr/>
          </a:p>
        </p:txBody>
      </p:sp>
      <p:sp>
        <p:nvSpPr>
          <p:cNvPr id="245" name="Google Shape;245;p1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Рассмотрены  подходы к моделированию инфраструктуры территории.</a:t>
            </a:r>
            <a:endParaRPr dirty="0">
              <a:solidFill>
                <a:schemeClr val="tx1"/>
              </a:solidFill>
            </a:endParaRPr>
          </a:p>
          <a:p>
            <a:pPr marL="51435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Выполнен анализ существующих подходов моделирования инфраструктуры территории.</a:t>
            </a:r>
            <a:endParaRPr dirty="0">
              <a:solidFill>
                <a:schemeClr val="tx1"/>
              </a:solidFill>
            </a:endParaRPr>
          </a:p>
          <a:p>
            <a:pPr marL="51435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Спроектирована программа моделирования инфраструктуры территории.</a:t>
            </a:r>
            <a:endParaRPr dirty="0">
              <a:solidFill>
                <a:schemeClr val="tx1"/>
              </a:solidFill>
            </a:endParaRPr>
          </a:p>
          <a:p>
            <a:pPr marL="51435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Разработан и протестирован программный модуль, обеспечивающий моделирование инфраструктуры территории с возможностью прогнозирования изменений.</a:t>
            </a: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ru-RU" sz="2800" dirty="0"/>
          </a:p>
        </p:txBody>
      </p:sp>
      <p:sp>
        <p:nvSpPr>
          <p:cNvPr id="247" name="Google Shape;247;p17"/>
          <p:cNvSpPr txBox="1"/>
          <p:nvPr/>
        </p:nvSpPr>
        <p:spPr>
          <a:xfrm>
            <a:off x="10960768" y="6356351"/>
            <a:ext cx="10502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/20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021C68-F130-4D55-B1D4-36A4B8FD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Дальнейшие планы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D63B21-5133-468E-9A11-27A265C5FF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ru-RU" sz="3200" dirty="0">
                <a:solidFill>
                  <a:schemeClr val="tx1"/>
                </a:solidFill>
              </a:rPr>
              <a:t>Оптимизация для комфортной работы с большими городами.</a:t>
            </a:r>
            <a:endParaRPr lang="ru-RU" dirty="0">
              <a:solidFill>
                <a:schemeClr val="tx1"/>
              </a:solidFill>
            </a:endParaRPr>
          </a:p>
          <a:p>
            <a:pPr marL="51435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ru-RU" sz="3200" dirty="0">
                <a:solidFill>
                  <a:schemeClr val="tx1"/>
                </a:solidFill>
              </a:rPr>
              <a:t>Расширения функционала работы с результатами выполнения работы.</a:t>
            </a:r>
            <a:endParaRPr lang="ru-RU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ru-RU" dirty="0"/>
          </a:p>
        </p:txBody>
      </p:sp>
      <p:sp>
        <p:nvSpPr>
          <p:cNvPr id="5" name="Google Shape;238;p16">
            <a:extLst>
              <a:ext uri="{FF2B5EF4-FFF2-40B4-BE49-F238E27FC236}">
                <a16:creationId xmlns:a16="http://schemas.microsoft.com/office/drawing/2014/main" id="{AB8011F4-9A40-4746-B659-E14D01B287D5}"/>
              </a:ext>
            </a:extLst>
          </p:cNvPr>
          <p:cNvSpPr txBox="1"/>
          <p:nvPr/>
        </p:nvSpPr>
        <p:spPr>
          <a:xfrm>
            <a:off x="10972800" y="6356351"/>
            <a:ext cx="103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/20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938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Актуальность</a:t>
            </a: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11177337" y="6356351"/>
            <a:ext cx="8336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 smtClean="0">
                <a:solidFill>
                  <a:schemeClr val="dk1"/>
                </a:solidFill>
              </a:rPr>
              <a:t>2</a:t>
            </a:fld>
            <a:r>
              <a:rPr lang="en-US" sz="2400" dirty="0">
                <a:solidFill>
                  <a:schemeClr val="dk1"/>
                </a:solidFill>
              </a:rPr>
              <a:t>/20</a:t>
            </a:r>
            <a:endParaRPr sz="2400" dirty="0">
              <a:solidFill>
                <a:schemeClr val="dk1"/>
              </a:solidFill>
            </a:endParaRPr>
          </a:p>
        </p:txBody>
      </p:sp>
      <p:pic>
        <p:nvPicPr>
          <p:cNvPr id="1026" name="Picture 2" descr="Статистика:Городское и сельское население России — Русский эксперт">
            <a:extLst>
              <a:ext uri="{FF2B5EF4-FFF2-40B4-BE49-F238E27FC236}">
                <a16:creationId xmlns:a16="http://schemas.microsoft.com/office/drawing/2014/main" id="{D200BD13-8410-4486-BC0A-02BB2C88B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540" y="1041909"/>
            <a:ext cx="7976920" cy="567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>
            <a:spLocks noGrp="1"/>
          </p:cNvSpPr>
          <p:nvPr>
            <p:ph type="ctrTitle"/>
          </p:nvPr>
        </p:nvSpPr>
        <p:spPr>
          <a:xfrm>
            <a:off x="2209800" y="1700808"/>
            <a:ext cx="7772400" cy="24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ru-RU" sz="2400" dirty="0"/>
              <a:t>Выпускная квалификационная работа бакалавра</a:t>
            </a:r>
            <a:br>
              <a:rPr lang="ru-RU" dirty="0"/>
            </a:br>
            <a:r>
              <a:rPr lang="ru-RU" sz="2800" dirty="0"/>
              <a:t>«</a:t>
            </a:r>
            <a:r>
              <a:rPr lang="ru-RU" sz="2800" dirty="0">
                <a:solidFill>
                  <a:schemeClr val="tx1"/>
                </a:solidFill>
              </a:rPr>
              <a:t>Разработка программы моделирования инфраструктуры территории на основе интеллектуальной обработки </a:t>
            </a:r>
            <a:r>
              <a:rPr lang="ru-RU" sz="2800" dirty="0" err="1">
                <a:solidFill>
                  <a:schemeClr val="tx1"/>
                </a:solidFill>
              </a:rPr>
              <a:t>геоданных</a:t>
            </a:r>
            <a:r>
              <a:rPr lang="en-US" sz="2800" dirty="0"/>
              <a:t>»</a:t>
            </a:r>
            <a:endParaRPr lang="en-US" dirty="0"/>
          </a:p>
        </p:txBody>
      </p:sp>
      <p:sp>
        <p:nvSpPr>
          <p:cNvPr id="262" name="Google Shape;262;p19"/>
          <p:cNvSpPr txBox="1"/>
          <p:nvPr/>
        </p:nvSpPr>
        <p:spPr>
          <a:xfrm>
            <a:off x="8832304" y="5301208"/>
            <a:ext cx="2872408" cy="115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Исполнитель: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студент группы ИЗ-322</a:t>
            </a:r>
            <a:endParaRPr dirty="0">
              <a:solidFill>
                <a:schemeClr val="tx1"/>
              </a:solidFill>
            </a:endParaRPr>
          </a:p>
          <a:p>
            <a:pPr marL="0" marR="0" lvl="0" indent="0" algn="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ru-RU" sz="20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Местковский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Я.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Д.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63" name="Google Shape;263;p19"/>
          <p:cNvSpPr txBox="1"/>
          <p:nvPr/>
        </p:nvSpPr>
        <p:spPr>
          <a:xfrm>
            <a:off x="2895600" y="4293096"/>
            <a:ext cx="64008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Спасибо за внимание!</a:t>
            </a:r>
            <a:endParaRPr/>
          </a:p>
        </p:txBody>
      </p:sp>
      <p:sp>
        <p:nvSpPr>
          <p:cNvPr id="264" name="Google Shape;264;p19"/>
          <p:cNvSpPr txBox="1"/>
          <p:nvPr/>
        </p:nvSpPr>
        <p:spPr>
          <a:xfrm>
            <a:off x="1703512" y="238884"/>
            <a:ext cx="8784976" cy="1052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Волгоградский государственный технический университет</a:t>
            </a:r>
            <a:endParaRPr dirty="0"/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Кафедра «Системы автоматизированного проектирования</a:t>
            </a:r>
            <a:b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поискового конструирования»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352" y="206696"/>
            <a:ext cx="1073991" cy="9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Цель и задачи работы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body" idx="1"/>
          </p:nvPr>
        </p:nvSpPr>
        <p:spPr>
          <a:xfrm>
            <a:off x="609600" y="163934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893763" lvl="0" indent="-8937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b="1" dirty="0"/>
              <a:t>Цель: </a:t>
            </a:r>
            <a:r>
              <a:rPr lang="ru-RU" dirty="0">
                <a:solidFill>
                  <a:schemeClr val="tx1"/>
                </a:solidFill>
              </a:rPr>
              <a:t>разработать программу моделирования инфраструктуры территории на основе интеллектуальной обработки </a:t>
            </a:r>
            <a:r>
              <a:rPr lang="ru-RU" dirty="0" err="1">
                <a:solidFill>
                  <a:schemeClr val="tx1"/>
                </a:solidFill>
              </a:rPr>
              <a:t>геоданных</a:t>
            </a:r>
            <a:r>
              <a:rPr lang="ru-RU" dirty="0">
                <a:solidFill>
                  <a:schemeClr val="tx1"/>
                </a:solidFill>
              </a:rPr>
              <a:t>.</a:t>
            </a:r>
            <a:endParaRPr dirty="0">
              <a:solidFill>
                <a:schemeClr val="tx1"/>
              </a:solidFill>
            </a:endParaRPr>
          </a:p>
          <a:p>
            <a:pPr marL="893763" lvl="0" indent="-893763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b="1" dirty="0"/>
              <a:t>Задачи:</a:t>
            </a:r>
            <a:endParaRPr lang="ru-RU" dirty="0">
              <a:highlight>
                <a:srgbClr val="FFFF00"/>
              </a:highlight>
            </a:endParaRPr>
          </a:p>
          <a:p>
            <a:pPr marL="893763" lvl="0" indent="-51435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dirty="0"/>
              <a:t>Провести анализ современных подходов к сбору и обработке географических данных.</a:t>
            </a:r>
          </a:p>
          <a:p>
            <a:pPr marL="893763" lvl="0" indent="-51435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dirty="0"/>
              <a:t>Исследовать существующие решения для моделирования инфраструктуры территорий и выявить их ограничения.</a:t>
            </a:r>
          </a:p>
          <a:p>
            <a:pPr marL="893763" lvl="0" indent="-51435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dirty="0"/>
              <a:t>Спроектировать программный модуль для автоматизированного анализа и визуализации </a:t>
            </a:r>
            <a:r>
              <a:rPr lang="ru-RU" dirty="0" err="1"/>
              <a:t>геоданных</a:t>
            </a:r>
            <a:r>
              <a:rPr lang="ru-RU" dirty="0"/>
              <a:t>.</a:t>
            </a:r>
          </a:p>
          <a:p>
            <a:pPr marL="893763" lvl="0" indent="-51435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ru-RU" dirty="0"/>
              <a:t>Разработать и протестировать программный модуль, обеспечивающий моделирование инфраструктуры территории с возможностью прогнозирования изменений.</a:t>
            </a:r>
            <a:endParaRPr dirty="0"/>
          </a:p>
        </p:txBody>
      </p:sp>
      <p:sp>
        <p:nvSpPr>
          <p:cNvPr id="108" name="Google Shape;108;p3"/>
          <p:cNvSpPr txBox="1"/>
          <p:nvPr/>
        </p:nvSpPr>
        <p:spPr>
          <a:xfrm>
            <a:off x="11201400" y="6356351"/>
            <a:ext cx="8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/20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Анализ существующих решений</a:t>
            </a:r>
            <a:endParaRPr/>
          </a:p>
        </p:txBody>
      </p:sp>
      <p:sp>
        <p:nvSpPr>
          <p:cNvPr id="135" name="Google Shape;135;p6"/>
          <p:cNvSpPr txBox="1"/>
          <p:nvPr/>
        </p:nvSpPr>
        <p:spPr>
          <a:xfrm>
            <a:off x="11141242" y="6356351"/>
            <a:ext cx="8697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/20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E494D8E1-CB56-467C-8FD3-F2BA5B20B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328021"/>
              </p:ext>
            </p:extLst>
          </p:nvPr>
        </p:nvGraphicFramePr>
        <p:xfrm>
          <a:off x="1302544" y="1531938"/>
          <a:ext cx="9586911" cy="4506910"/>
        </p:xfrm>
        <a:graphic>
          <a:graphicData uri="http://schemas.openxmlformats.org/drawingml/2006/table">
            <a:tbl>
              <a:tblPr firstRow="1" firstCol="1" bandRow="1">
                <a:tableStyleId>{3EFABDBA-03CD-44B3-AF03-E3644FBF8C39}</a:tableStyleId>
              </a:tblPr>
              <a:tblGrid>
                <a:gridCol w="3522116">
                  <a:extLst>
                    <a:ext uri="{9D8B030D-6E8A-4147-A177-3AD203B41FA5}">
                      <a16:colId xmlns:a16="http://schemas.microsoft.com/office/drawing/2014/main" val="1137765134"/>
                    </a:ext>
                  </a:extLst>
                </a:gridCol>
                <a:gridCol w="1677737">
                  <a:extLst>
                    <a:ext uri="{9D8B030D-6E8A-4147-A177-3AD203B41FA5}">
                      <a16:colId xmlns:a16="http://schemas.microsoft.com/office/drawing/2014/main" val="2005204216"/>
                    </a:ext>
                  </a:extLst>
                </a:gridCol>
                <a:gridCol w="2607295">
                  <a:extLst>
                    <a:ext uri="{9D8B030D-6E8A-4147-A177-3AD203B41FA5}">
                      <a16:colId xmlns:a16="http://schemas.microsoft.com/office/drawing/2014/main" val="1081861321"/>
                    </a:ext>
                  </a:extLst>
                </a:gridCol>
                <a:gridCol w="1779763">
                  <a:extLst>
                    <a:ext uri="{9D8B030D-6E8A-4147-A177-3AD203B41FA5}">
                      <a16:colId xmlns:a16="http://schemas.microsoft.com/office/drawing/2014/main" val="2134813486"/>
                    </a:ext>
                  </a:extLst>
                </a:gridCol>
              </a:tblGrid>
              <a:tr h="9013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Критерий</a:t>
                      </a:r>
                      <a:r>
                        <a:rPr lang="en-US" sz="1400">
                          <a:effectLst/>
                        </a:rPr>
                        <a:t>\</a:t>
                      </a:r>
                      <a:r>
                        <a:rPr lang="ru-RU" sz="1400">
                          <a:effectLst/>
                        </a:rPr>
                        <a:t>решение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ITSGIS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GeoIntellect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Geodata mining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8361951"/>
                  </a:ext>
                </a:extLst>
              </a:tr>
              <a:tr h="9013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Используемые данные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3384514"/>
                  </a:ext>
                </a:extLst>
              </a:tr>
              <a:tr h="9013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Учет динамических факторов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9158963"/>
                  </a:ext>
                </a:extLst>
              </a:tr>
              <a:tr h="9013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Комплексность оценки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796173"/>
                  </a:ext>
                </a:extLst>
              </a:tr>
              <a:tr h="9013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Интеграция с внешними системами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317464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Требования</a:t>
            </a:r>
            <a:endParaRPr/>
          </a:p>
        </p:txBody>
      </p:sp>
      <p:sp>
        <p:nvSpPr>
          <p:cNvPr id="142" name="Google Shape;142;p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dirty="0"/>
              <a:t>Загрузка и отображение карт городов из </a:t>
            </a:r>
            <a:r>
              <a:rPr lang="en-US" dirty="0"/>
              <a:t>OpenStreetMap</a:t>
            </a:r>
            <a:r>
              <a:rPr lang="ru-RU" dirty="0"/>
              <a:t>;</a:t>
            </a:r>
            <a:endParaRPr dirty="0"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dirty="0"/>
              <a:t>Кластеризация объектов с возможностью настройки радиуса и оптимизацией количества кластеров;</a:t>
            </a:r>
            <a:endParaRPr dirty="0"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dirty="0"/>
              <a:t>Анализ застройки - определение оптимальных мест для размещения зданий;</a:t>
            </a:r>
            <a:endParaRPr dirty="0"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dirty="0"/>
              <a:t>Управление картой, масштабирование и панорамирование карты с помощью мыши;</a:t>
            </a:r>
            <a:endParaRPr dirty="0"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dirty="0"/>
              <a:t>Выбор параметров - города, типа объектов и радиуса поиска ;</a:t>
            </a:r>
            <a:endParaRPr dirty="0"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dirty="0"/>
              <a:t>Возможность сохранения результатов.</a:t>
            </a:r>
            <a:endParaRPr dirty="0"/>
          </a:p>
        </p:txBody>
      </p:sp>
      <p:sp>
        <p:nvSpPr>
          <p:cNvPr id="144" name="Google Shape;144;p7"/>
          <p:cNvSpPr txBox="1"/>
          <p:nvPr/>
        </p:nvSpPr>
        <p:spPr>
          <a:xfrm>
            <a:off x="11141242" y="6356351"/>
            <a:ext cx="86975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/20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53A02D6-27EC-4998-9C51-8F6E35C47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3797"/>
            <a:ext cx="12192000" cy="5347679"/>
          </a:xfrm>
          <a:prstGeom prst="rect">
            <a:avLst/>
          </a:prstGeom>
        </p:spPr>
      </p:pic>
      <p:sp>
        <p:nvSpPr>
          <p:cNvPr id="150" name="Google Shape;150;p8"/>
          <p:cNvSpPr txBox="1">
            <a:spLocks noGrp="1"/>
          </p:cNvSpPr>
          <p:nvPr>
            <p:ph type="title"/>
          </p:nvPr>
        </p:nvSpPr>
        <p:spPr>
          <a:xfrm>
            <a:off x="609600" y="23079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dirty="0"/>
              <a:t>Use-case </a:t>
            </a:r>
            <a:r>
              <a:rPr lang="ru-RU" sz="4000" dirty="0"/>
              <a:t>диаграмма: анализ застройки</a:t>
            </a:r>
            <a:endParaRPr dirty="0"/>
          </a:p>
        </p:txBody>
      </p:sp>
      <p:sp>
        <p:nvSpPr>
          <p:cNvPr id="153" name="Google Shape;153;p8"/>
          <p:cNvSpPr txBox="1"/>
          <p:nvPr/>
        </p:nvSpPr>
        <p:spPr>
          <a:xfrm>
            <a:off x="10984832" y="6356351"/>
            <a:ext cx="10261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/20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4000"/>
              <a:t>Архитектура разрабатываемого ПО</a:t>
            </a:r>
            <a:endParaRPr/>
          </a:p>
        </p:txBody>
      </p:sp>
      <p:sp>
        <p:nvSpPr>
          <p:cNvPr id="162" name="Google Shape;162;p9"/>
          <p:cNvSpPr txBox="1"/>
          <p:nvPr/>
        </p:nvSpPr>
        <p:spPr>
          <a:xfrm>
            <a:off x="11105147" y="6356351"/>
            <a:ext cx="9058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/20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8" name="Рисунок 1">
            <a:extLst>
              <a:ext uri="{FF2B5EF4-FFF2-40B4-BE49-F238E27FC236}">
                <a16:creationId xmlns:a16="http://schemas.microsoft.com/office/drawing/2014/main" id="{B13FA93F-5F55-4AFE-9C17-CB5BD3F9A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2" y="1278519"/>
            <a:ext cx="8537575" cy="5077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D5C2D-F3F4-4986-BF6D-00D7810A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Данные. Границы города.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213EDF-FB62-44BF-97B4-868082BA1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indent="-457200">
              <a:spcBef>
                <a:spcPts val="0"/>
              </a:spcBef>
              <a:buSzPct val="100000"/>
            </a:pPr>
            <a:r>
              <a:rPr lang="ru-RU" dirty="0"/>
              <a:t>Границы города – полигоны</a:t>
            </a:r>
            <a:r>
              <a:rPr lang="en-US" dirty="0"/>
              <a:t>: </a:t>
            </a:r>
            <a:r>
              <a:rPr lang="en-US" dirty="0" err="1"/>
              <a:t>shapely.Polygon</a:t>
            </a:r>
            <a:r>
              <a:rPr lang="ru-RU" dirty="0"/>
              <a:t>.</a:t>
            </a:r>
          </a:p>
          <a:p>
            <a:pPr marL="114300" indent="0">
              <a:buNone/>
            </a:pPr>
            <a:r>
              <a:rPr lang="ru-RU" dirty="0"/>
              <a:t>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FBA7FD4-E844-4886-82FC-DC5467849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124" y="2485333"/>
            <a:ext cx="6619752" cy="3309877"/>
          </a:xfrm>
          <a:prstGeom prst="rect">
            <a:avLst/>
          </a:prstGeom>
        </p:spPr>
      </p:pic>
      <p:sp>
        <p:nvSpPr>
          <p:cNvPr id="7" name="Google Shape;162;p9">
            <a:extLst>
              <a:ext uri="{FF2B5EF4-FFF2-40B4-BE49-F238E27FC236}">
                <a16:creationId xmlns:a16="http://schemas.microsoft.com/office/drawing/2014/main" id="{5DB11713-3579-4679-9393-DA7341C79180}"/>
              </a:ext>
            </a:extLst>
          </p:cNvPr>
          <p:cNvSpPr txBox="1"/>
          <p:nvPr/>
        </p:nvSpPr>
        <p:spPr>
          <a:xfrm>
            <a:off x="11129473" y="6308727"/>
            <a:ext cx="9058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/20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4472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89A0A3-2A20-4D37-9858-75BA9378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Данные. Граф дорог.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AE408D-E589-4A5B-A76D-C4D1C6365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Граф дорог – сетевая структура.</a:t>
            </a:r>
          </a:p>
          <a:p>
            <a:pPr marL="114300" indent="0">
              <a:buNone/>
            </a:pP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9111094-17AC-4837-ADE6-30B659044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303" y="2324173"/>
            <a:ext cx="6505393" cy="3984554"/>
          </a:xfrm>
          <a:prstGeom prst="rect">
            <a:avLst/>
          </a:prstGeom>
        </p:spPr>
      </p:pic>
      <p:sp>
        <p:nvSpPr>
          <p:cNvPr id="9" name="Google Shape;162;p9">
            <a:extLst>
              <a:ext uri="{FF2B5EF4-FFF2-40B4-BE49-F238E27FC236}">
                <a16:creationId xmlns:a16="http://schemas.microsoft.com/office/drawing/2014/main" id="{DDC9EDD3-F718-4045-9F6D-C006BED6939C}"/>
              </a:ext>
            </a:extLst>
          </p:cNvPr>
          <p:cNvSpPr txBox="1"/>
          <p:nvPr/>
        </p:nvSpPr>
        <p:spPr>
          <a:xfrm>
            <a:off x="11105147" y="6356351"/>
            <a:ext cx="90585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4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/20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60425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1641</Words>
  <Application>Microsoft Office PowerPoint</Application>
  <PresentationFormat>Широкоэкранный</PresentationFormat>
  <Paragraphs>204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Тема Office</vt:lpstr>
      <vt:lpstr>Выпускная квалификационная работа бакалавра «Разработка программы моделирования инфраструктуры территории на основе интеллектуальной обработки геоданных»</vt:lpstr>
      <vt:lpstr>Актуальность</vt:lpstr>
      <vt:lpstr>Цель и задачи работы</vt:lpstr>
      <vt:lpstr>Анализ существующих решений</vt:lpstr>
      <vt:lpstr>Требования</vt:lpstr>
      <vt:lpstr>Use-case диаграмма: анализ застройки</vt:lpstr>
      <vt:lpstr>Архитектура разрабатываемого ПО</vt:lpstr>
      <vt:lpstr>Данные. Границы города.</vt:lpstr>
      <vt:lpstr>Данные. Граф дорог.</vt:lpstr>
      <vt:lpstr>Данные. Здания.</vt:lpstr>
      <vt:lpstr>Данные. Кластеры.</vt:lpstr>
      <vt:lpstr>Алгоритм кластеризации k-means</vt:lpstr>
      <vt:lpstr>Средства реализации</vt:lpstr>
      <vt:lpstr>Главный экран приложения</vt:lpstr>
      <vt:lpstr>Ожидание выполнения обработки</vt:lpstr>
      <vt:lpstr>Выполненное моделирование</vt:lpstr>
      <vt:lpstr>Полная карта города</vt:lpstr>
      <vt:lpstr>Выводы</vt:lpstr>
      <vt:lpstr>Дальнейшие планы</vt:lpstr>
      <vt:lpstr>Выпускная квалификационная работа бакалавра «Разработка программы моделирования инфраструктуры территории на основе интеллектуальной обработки геоданных»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бакалавра «Разработка программы моделирования инфраструктуры территории на основе интеллектуальной обработки геоданных»</dc:title>
  <dc:creator>Danila Parygin</dc:creator>
  <cp:lastModifiedBy>Yaroslav Mest</cp:lastModifiedBy>
  <cp:revision>36</cp:revision>
  <dcterms:created xsi:type="dcterms:W3CDTF">2019-02-22T09:31:32Z</dcterms:created>
  <dcterms:modified xsi:type="dcterms:W3CDTF">2025-05-16T15:31:32Z</dcterms:modified>
</cp:coreProperties>
</file>