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Epilogue" pitchFamily="2" charset="0"/>
      <p:regular r:id="rId12"/>
    </p:embeddedFont>
    <p:embeddedFont>
      <p:font typeface="Fraunces Medium" pitchFamily="2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30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VK Hackathon 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Команда: Возьмите на ММП, балл 2.5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36A109-F2CA-5487-7155-E76CD95D7EA5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97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Описание кейса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2721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Кейс представляет собой задачу бинарной классификации на структурированных табличных и неструктурированных текстовых источниках данных. Каждый объект обучающей выборки характеризуется набором признаков.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Решение задачи осложняется низкой долей положительного класса, наличием пропусков, шумом в признаках и целевой переменной, необходимостью экстракции признаков из неструктурированного текстового источника.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599521" y="274546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Dataset Description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7599521" y="339756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Train.csv - тренировочный набор данных
Test.csv - тестовый набор данных
submit.csv - пример формата файла предсказаний </a:t>
            </a:r>
            <a:endParaRPr lang="en-US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024330-A916-AAF8-74AF-A500B2FF7982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65967"/>
            <a:ext cx="73787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Главные компоненты кода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1490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28224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Основные функции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839760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Обучение модели CatBoostClassifier с двумя обучающими выборками, усиленной аугментацией положительных примеров и импутацией пропусков.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1490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4919901" y="234934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Кросс-валидация и оценка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19409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Используется StratifiedKFold для кросс-валидации и оценка качества по метрике AUC.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78423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1028224" y="5712857"/>
            <a:ext cx="3240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Предсказания и сабмит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20327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Формируются предсказания на тестовой выборке и создаётся submission-файл.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90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Работа с данными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32014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1) В качестве обучающий выборки было взято 2 тренировочных датасета вместо одного (train.csv до перезапуска хакатона и после). Увеличение количества обучающих данных позволило поднять ROC-AUC score на 0.02.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599521" y="3732014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2) В задаче наблюдается сильный дисбаланс классов (1:66 в пользу нулевого класса), поэтому была применена аугментация положительного класса: 19 копий с шумом 0.025 (параметры подобраны в результате тщательного анализа и экспериментов).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CEF29E-8307-6B90-33CA-2869B26F0E33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Работа с данными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2292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3) Данные изначально не подготовлены к работе, наблюдаются пропуски и мусор, поэтому мы решили применить импутацию: в пустые места мы вставляем медианное по столбику значение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599521" y="3422928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4) Мы также пробовали работать с текстовыми данными, применяя различные методы машинного обучения, однако существенных улучшений не наблюдалось, поэтому в целях оптимизации кода было принято решение отказаться от использования текста.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56966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C6DE92-29AE-7B57-D608-5E00407E8494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90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Кросс-валидация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32014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 качестве функции кросс-валидации мы используем StratifiedKFold. Экспериментально было выбрано разбиение на 5 фолдов. При разбиении данных в валидацинную выборку мы берём только части train2 (новой обучающей выборки).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599521" y="3732014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 качестве ответа мы берём среднее значения по всем фолдам, что помогает лучше оценить реальное качество модели. Благодаря использованию данного метода удалось поднять score на 0.015.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158F8-CC3F-E7D3-0A46-B4BF32E34F52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6159"/>
            <a:ext cx="75670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Обучение модели CatBoost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1856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1028224" y="3053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Параметры модели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4341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iterations=10000, learning_rate=0.01, depth=15, l2_leaf_reg=10 для качественного обучения.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81856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5"/>
          <p:cNvSpPr/>
          <p:nvPr/>
        </p:nvSpPr>
        <p:spPr>
          <a:xfrm>
            <a:off x="5451396" y="3053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Оптимизация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54341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grow_policy='Lossguide' для экономии памяти, task_type='GPU' для ускорения обучения.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81856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9874568" y="3053001"/>
            <a:ext cx="28544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Остановка обучения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54341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eval_metric='AUC', early_stopping_rounds=1000 для автоматической остановки при отсутствии улучшений.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48461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 качестве метода обучения был выбран градиентный бустинг, а именно его реализация CatBoost. Все параметры были подобраны путём анализа данных, экспериментов и использования продвинутого алгоритма подбора параметров Optuna.</a:t>
            </a:r>
            <a:endParaRPr lang="en-US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8F8DC1-06BE-A487-B07E-0D85568E70B4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0177" y="1019175"/>
            <a:ext cx="6398300" cy="619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Преимущества пайплайна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180177" y="1935837"/>
            <a:ext cx="7756446" cy="5274469"/>
          </a:xfrm>
          <a:prstGeom prst="roundRect">
            <a:avLst>
              <a:gd name="adj" fmla="val 157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6187797" y="1943457"/>
            <a:ext cx="7741206" cy="57007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6385917" y="2069902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Особенность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0260330" y="2069902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Преимущество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187797" y="2513528"/>
            <a:ext cx="7741206" cy="8872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6385917" y="2639973"/>
            <a:ext cx="3470553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Аугментация положительных классов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10260330" y="2639973"/>
            <a:ext cx="3470553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Балансировка классов, улучшение обучения minority-класса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187797" y="3400782"/>
            <a:ext cx="7741206" cy="8872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6385917" y="3527227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Stratified KFold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0260330" y="3527227"/>
            <a:ext cx="3470553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Честная кросс-валидация, точная оценка</a:t>
            </a:r>
            <a:endParaRPr lang="en-US" dirty="0"/>
          </a:p>
        </p:txBody>
      </p:sp>
      <p:sp>
        <p:nvSpPr>
          <p:cNvPr id="14" name="Shape 11"/>
          <p:cNvSpPr/>
          <p:nvPr/>
        </p:nvSpPr>
        <p:spPr>
          <a:xfrm>
            <a:off x="6187797" y="4288036"/>
            <a:ext cx="7741206" cy="5700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5" name="Text 12"/>
          <p:cNvSpPr/>
          <p:nvPr/>
        </p:nvSpPr>
        <p:spPr>
          <a:xfrm>
            <a:off x="6385917" y="4414480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Объединение train1 и train2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10260330" y="4414480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Увеличение обучающей выборки</a:t>
            </a:r>
            <a:endParaRPr lang="en-US" dirty="0"/>
          </a:p>
        </p:txBody>
      </p:sp>
      <p:sp>
        <p:nvSpPr>
          <p:cNvPr id="17" name="Shape 14"/>
          <p:cNvSpPr/>
          <p:nvPr/>
        </p:nvSpPr>
        <p:spPr>
          <a:xfrm>
            <a:off x="6187797" y="4858107"/>
            <a:ext cx="7741206" cy="8872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Text 15"/>
          <p:cNvSpPr/>
          <p:nvPr/>
        </p:nvSpPr>
        <p:spPr>
          <a:xfrm>
            <a:off x="6385917" y="4984552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Импутация медианой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10260330" y="4984552"/>
            <a:ext cx="3470553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Устойчивость к пропускам и выбросам</a:t>
            </a:r>
            <a:endParaRPr lang="en-US" dirty="0"/>
          </a:p>
        </p:txBody>
      </p:sp>
      <p:sp>
        <p:nvSpPr>
          <p:cNvPr id="20" name="Shape 17"/>
          <p:cNvSpPr/>
          <p:nvPr/>
        </p:nvSpPr>
        <p:spPr>
          <a:xfrm>
            <a:off x="6187797" y="5745361"/>
            <a:ext cx="7741206" cy="57007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1" name="Text 18"/>
          <p:cNvSpPr/>
          <p:nvPr/>
        </p:nvSpPr>
        <p:spPr>
          <a:xfrm>
            <a:off x="6385917" y="5871805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CatBoost с GPU и Lossguide</a:t>
            </a: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10260330" y="5871805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Быстрое и эффективное обучение</a:t>
            </a:r>
            <a:endParaRPr lang="en-US" dirty="0"/>
          </a:p>
        </p:txBody>
      </p:sp>
      <p:sp>
        <p:nvSpPr>
          <p:cNvPr id="23" name="Shape 20"/>
          <p:cNvSpPr/>
          <p:nvPr/>
        </p:nvSpPr>
        <p:spPr>
          <a:xfrm>
            <a:off x="6187797" y="6315432"/>
            <a:ext cx="7741206" cy="8872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" name="Text 21"/>
          <p:cNvSpPr/>
          <p:nvPr/>
        </p:nvSpPr>
        <p:spPr>
          <a:xfrm>
            <a:off x="6385917" y="6441877"/>
            <a:ext cx="3470553" cy="63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Усреднение предсказаний по фолдам</a:t>
            </a:r>
            <a:endParaRPr lang="en-US" dirty="0"/>
          </a:p>
        </p:txBody>
      </p:sp>
      <p:sp>
        <p:nvSpPr>
          <p:cNvPr id="25" name="Text 22"/>
          <p:cNvSpPr/>
          <p:nvPr/>
        </p:nvSpPr>
        <p:spPr>
          <a:xfrm>
            <a:off x="10260330" y="6441877"/>
            <a:ext cx="3470553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Повышение стабильности модели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B52EF1A-7872-AB07-7AE7-CC2F7942166A}"/>
              </a:ext>
            </a:extLst>
          </p:cNvPr>
          <p:cNvSpPr/>
          <p:nvPr/>
        </p:nvSpPr>
        <p:spPr>
          <a:xfrm>
            <a:off x="11228832" y="7507604"/>
            <a:ext cx="3401568" cy="721995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39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Вывод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2292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Код реализует высококачественный ML-пайплайн, готовый к использованию в соревнованиях и реальных задачах бинарной классификации.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Использование продвинутых техник — аугментации, стратифицированной валидации и градиентного бусинка — делает его универсальным и мощным решением.</a:t>
            </a:r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AE632D-082B-ED20-BAE8-D8508BEE682E}"/>
              </a:ext>
            </a:extLst>
          </p:cNvPr>
          <p:cNvSpPr/>
          <p:nvPr/>
        </p:nvSpPr>
        <p:spPr>
          <a:xfrm>
            <a:off x="11228832" y="6888480"/>
            <a:ext cx="3401568" cy="1341120"/>
          </a:xfrm>
          <a:prstGeom prst="rect">
            <a:avLst/>
          </a:prstGeom>
          <a:solidFill>
            <a:srgbClr val="070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537</Words>
  <Application>Microsoft Macintosh PowerPoint</Application>
  <PresentationFormat>Произвольный</PresentationFormat>
  <Paragraphs>58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Epilogue</vt:lpstr>
      <vt:lpstr>Arial</vt:lpstr>
      <vt:lpstr>Fraunces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Office</cp:lastModifiedBy>
  <cp:revision>2</cp:revision>
  <dcterms:created xsi:type="dcterms:W3CDTF">2025-04-25T08:43:59Z</dcterms:created>
  <dcterms:modified xsi:type="dcterms:W3CDTF">2025-04-25T08:52:16Z</dcterms:modified>
</cp:coreProperties>
</file>