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Default Extension="bin" ContentType="application/vnd.openxmlformats-officedocument.presentationml.printerSettings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7" r:id="rId4"/>
    <p:sldId id="258" r:id="rId5"/>
    <p:sldId id="259" r:id="rId6"/>
    <p:sldId id="270" r:id="rId7"/>
    <p:sldId id="269" r:id="rId8"/>
    <p:sldId id="267" r:id="rId9"/>
    <p:sldId id="280" r:id="rId10"/>
    <p:sldId id="272" r:id="rId11"/>
    <p:sldId id="268" r:id="rId12"/>
    <p:sldId id="260" r:id="rId13"/>
    <p:sldId id="261" r:id="rId14"/>
    <p:sldId id="263" r:id="rId15"/>
    <p:sldId id="276" r:id="rId16"/>
    <p:sldId id="265" r:id="rId17"/>
    <p:sldId id="277" r:id="rId18"/>
    <p:sldId id="275" r:id="rId19"/>
    <p:sldId id="274" r:id="rId20"/>
    <p:sldId id="27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98BB-48CC-4C12-9981-8DB1212885E1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4D253-467D-45BE-9A39-966AAF046B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5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742C-08FF-4BC0-80F0-51761C833774}" type="datetimeFigureOut">
              <a:rPr lang="en-US" smtClean="0"/>
              <a:pPr/>
              <a:t>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743B-9D4C-441B-9064-42C2AEF2E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4" Type="http://schemas.openxmlformats.org/officeDocument/2006/relationships/image" Target="../media/image17.tiff"/><Relationship Id="rId5" Type="http://schemas.openxmlformats.org/officeDocument/2006/relationships/image" Target="../media/image18.tiff"/><Relationship Id="rId7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tiff"/><Relationship Id="rId6" Type="http://schemas.openxmlformats.org/officeDocument/2006/relationships/image" Target="../media/image19.tif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7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9" Type="http://schemas.openxmlformats.org/officeDocument/2006/relationships/image" Target="../media/image33.jpeg"/><Relationship Id="rId3" Type="http://schemas.openxmlformats.org/officeDocument/2006/relationships/image" Target="../media/image27.jpeg"/><Relationship Id="rId6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4" Type="http://schemas.openxmlformats.org/officeDocument/2006/relationships/image" Target="../media/image35.jpeg"/><Relationship Id="rId5" Type="http://schemas.openxmlformats.org/officeDocument/2006/relationships/image" Target="../media/image27.jpeg"/><Relationship Id="rId7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9" Type="http://schemas.openxmlformats.org/officeDocument/2006/relationships/image" Target="../media/image31.jpeg"/><Relationship Id="rId3" Type="http://schemas.openxmlformats.org/officeDocument/2006/relationships/image" Target="../media/image34.jpeg"/><Relationship Id="rId6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Binary Shape Clustering via Zernike Moments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Stephen Yoo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Michael Vorobyov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00200"/>
            <a:ext cx="2156604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Zernike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the projection </a:t>
            </a:r>
            <a:r>
              <a:rPr lang="en-US" dirty="0"/>
              <a:t>of the image function onto these orthogonal basis </a:t>
            </a:r>
            <a:r>
              <a:rPr lang="en-US" dirty="0" smtClean="0"/>
              <a:t>functions.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657600"/>
            <a:ext cx="8252271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5181600"/>
            <a:ext cx="3657600" cy="4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Zernike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rotation invariance</a:t>
            </a:r>
          </a:p>
          <a:p>
            <a:r>
              <a:rPr lang="en-US" dirty="0" smtClean="0"/>
              <a:t>Higher accuracy for detailed shapes</a:t>
            </a:r>
          </a:p>
          <a:p>
            <a:r>
              <a:rPr lang="en-US" dirty="0" smtClean="0"/>
              <a:t>Orthogonal </a:t>
            </a:r>
            <a:endParaRPr lang="en-US" dirty="0">
              <a:sym typeface="Wingdings"/>
            </a:endParaRPr>
          </a:p>
          <a:p>
            <a:pPr lvl="1"/>
            <a:r>
              <a:rPr lang="en-US" sz="3200" dirty="0" smtClean="0">
                <a:sym typeface="Wingdings"/>
              </a:rPr>
              <a:t>Less information redundancy</a:t>
            </a:r>
          </a:p>
          <a:p>
            <a:pPr lvl="1"/>
            <a:r>
              <a:rPr lang="en-US" sz="3200" dirty="0" smtClean="0">
                <a:sym typeface="Wingdings"/>
              </a:rPr>
              <a:t>Much better at image reconstruction (vs. normal moments)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92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Scale and Translational Invariance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3276600" cy="213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Scale: Multiply </a:t>
            </a:r>
            <a:r>
              <a:rPr lang="en-US" sz="3200" dirty="0"/>
              <a:t>by the scale </a:t>
            </a:r>
            <a:r>
              <a:rPr lang="en-US" sz="3200" dirty="0" smtClean="0"/>
              <a:t>factor </a:t>
            </a:r>
            <a:r>
              <a:rPr lang="en-US" sz="3200" dirty="0"/>
              <a:t>raised to a certain </a:t>
            </a:r>
            <a:r>
              <a:rPr lang="en-US" sz="3200" dirty="0" smtClean="0"/>
              <a:t>power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303455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Translational: Shift image’s origin to centroid (computed from normal first order moments)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2133600"/>
            <a:ext cx="4876800" cy="1201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4876800"/>
            <a:ext cx="3657600" cy="94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Invariance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1497069"/>
            <a:ext cx="6858000" cy="536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2819400" cy="518160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The magnitude of each Zernike moment is invariant under rotation.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Orthogonality enables us to determine the individual contribution of each order moment.</a:t>
            </a:r>
          </a:p>
          <a:p>
            <a:r>
              <a:rPr lang="en-US" dirty="0" smtClean="0"/>
              <a:t>Simple addition of these individual contributions reconstructs the image.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 cstate="print"/>
          <a:srcRect t="-75184" b="-75184"/>
          <a:stretch>
            <a:fillRect/>
          </a:stretch>
        </p:blipFill>
        <p:spPr>
          <a:xfrm>
            <a:off x="304800" y="3124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8"/>
            <a:ext cx="8229600" cy="1143000"/>
          </a:xfrm>
        </p:spPr>
        <p:txBody>
          <a:bodyPr/>
          <a:lstStyle/>
          <a:p>
            <a:r>
              <a:rPr lang="en-US" dirty="0" smtClean="0"/>
              <a:t>Image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29718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Reconstruction of a crane shape via Zernike moments up to order 10k-5, </a:t>
            </a:r>
          </a:p>
          <a:p>
            <a:pPr marL="0" indent="0">
              <a:buNone/>
            </a:pPr>
            <a:r>
              <a:rPr lang="en-US" dirty="0" smtClean="0"/>
              <a:t>k = {1,2,3,4,5}.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29000" y="1003164"/>
            <a:ext cx="5410200" cy="5867400"/>
            <a:chOff x="4950206" y="990600"/>
            <a:chExt cx="3518535" cy="4727377"/>
          </a:xfrm>
        </p:grpSpPr>
        <p:sp>
          <p:nvSpPr>
            <p:cNvPr id="13" name="TextBox 12"/>
            <p:cNvSpPr txBox="1"/>
            <p:nvPr/>
          </p:nvSpPr>
          <p:spPr>
            <a:xfrm>
              <a:off x="4957445" y="2209800"/>
              <a:ext cx="16794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(a)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7323" y="2215574"/>
              <a:ext cx="16794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(b)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3810000"/>
              <a:ext cx="16794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(c)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1802" y="3810000"/>
              <a:ext cx="16794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(d)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5410200"/>
              <a:ext cx="16794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(e)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9293" y="5410200"/>
              <a:ext cx="16794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(f)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50206" y="990600"/>
              <a:ext cx="3506217" cy="4527550"/>
              <a:chOff x="4950206" y="990600"/>
              <a:chExt cx="3506217" cy="4527550"/>
            </a:xfrm>
          </p:grpSpPr>
          <p:pic>
            <p:nvPicPr>
              <p:cNvPr id="20" name="Picture 19" descr="j5WBA.tiff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445" y="991331"/>
                <a:ext cx="1672209" cy="1327150"/>
              </a:xfrm>
              <a:prstGeom prst="rect">
                <a:avLst/>
              </a:prstGeom>
            </p:spPr>
          </p:pic>
          <p:pic>
            <p:nvPicPr>
              <p:cNvPr id="21" name="Picture 20" descr="53adi.tif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2" y="990600"/>
                <a:ext cx="1672209" cy="1322324"/>
              </a:xfrm>
              <a:prstGeom prst="rect">
                <a:avLst/>
              </a:prstGeom>
            </p:spPr>
          </p:pic>
          <p:pic>
            <p:nvPicPr>
              <p:cNvPr id="22" name="Picture 21" descr="TdvYV.tif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0206" y="2586755"/>
                <a:ext cx="1679448" cy="1322324"/>
              </a:xfrm>
              <a:prstGeom prst="rect">
                <a:avLst/>
              </a:prstGeom>
            </p:spPr>
          </p:pic>
          <p:pic>
            <p:nvPicPr>
              <p:cNvPr id="23" name="Picture 22" descr="Z2kTp.tiff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1" y="2584342"/>
                <a:ext cx="1674622" cy="1324737"/>
              </a:xfrm>
              <a:prstGeom prst="rect">
                <a:avLst/>
              </a:prstGeom>
            </p:spPr>
          </p:pic>
          <p:pic>
            <p:nvPicPr>
              <p:cNvPr id="24" name="Picture 23" descr="wOKHy.tiff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000" y="4191000"/>
                <a:ext cx="1674622" cy="1327150"/>
              </a:xfrm>
              <a:prstGeom prst="rect">
                <a:avLst/>
              </a:prstGeom>
            </p:spPr>
          </p:pic>
          <p:pic>
            <p:nvPicPr>
              <p:cNvPr id="25" name="Picture 24" descr="wwmfA.tiff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1" y="4191000"/>
                <a:ext cx="1664970" cy="13150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906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Min.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reconstructing image up to moment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Calculate the Hamming distance,	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which is the number of pixels that are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different between        and    </a:t>
            </a:r>
            <a:r>
              <a:rPr lang="en-US" dirty="0" smtClean="0"/>
              <a:t> .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 smtClean="0"/>
              <a:t>Since, in general,                   </a:t>
            </a:r>
            <a:r>
              <a:rPr lang="en-US" dirty="0" smtClean="0"/>
              <a:t>decreases </a:t>
            </a:r>
            <a:r>
              <a:rPr lang="en-US" dirty="0" smtClean="0"/>
              <a:t>as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sz="2800" dirty="0" smtClean="0"/>
              <a:t>   increases, finding the first     for which</a:t>
            </a:r>
          </a:p>
          <a:p>
            <a:pPr marL="800100" lvl="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</a:t>
            </a:r>
            <a:r>
              <a:rPr lang="en-US" sz="2800" dirty="0" smtClean="0"/>
              <a:t>will </a:t>
            </a:r>
            <a:r>
              <a:rPr lang="en-US" sz="2800" dirty="0" smtClean="0"/>
              <a:t>determine the minimum order to reach a predetermined accuracy.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          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1676400"/>
            <a:ext cx="6781800" cy="3594000"/>
            <a:chOff x="1371600" y="1676400"/>
            <a:chExt cx="6781800" cy="3594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2209800"/>
              <a:ext cx="1371600" cy="5070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3048000"/>
              <a:ext cx="346842" cy="6096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200" y="3200400"/>
              <a:ext cx="254000" cy="457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1000" y="1676400"/>
              <a:ext cx="152400" cy="3985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3657600"/>
              <a:ext cx="1676400" cy="619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600" y="4267200"/>
              <a:ext cx="152401" cy="39858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4267200"/>
              <a:ext cx="152401" cy="39858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1600" y="4648200"/>
              <a:ext cx="2590800" cy="62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32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&amp;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order moments </a:t>
            </a:r>
            <a:r>
              <a:rPr lang="en-US" dirty="0" smtClean="0"/>
              <a:t>on 22 </a:t>
            </a:r>
            <a:r>
              <a:rPr lang="en-US" dirty="0" smtClean="0"/>
              <a:t>binary 128 x 128 </a:t>
            </a:r>
            <a:r>
              <a:rPr lang="en-US" dirty="0" smtClean="0"/>
              <a:t>images </a:t>
            </a:r>
            <a:r>
              <a:rPr lang="en-US" dirty="0" smtClean="0"/>
              <a:t>of 7 different leaf </a:t>
            </a:r>
            <a:r>
              <a:rPr lang="en-US" dirty="0" smtClean="0"/>
              <a:t>types.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Clustering </a:t>
            </a:r>
            <a:r>
              <a:rPr lang="en-US" dirty="0" smtClean="0"/>
              <a:t>was done by </a:t>
            </a:r>
            <a:r>
              <a:rPr lang="en-US" dirty="0" smtClean="0"/>
              <a:t>K</a:t>
            </a:r>
            <a:r>
              <a:rPr lang="en-US" dirty="0" smtClean="0"/>
              <a:t>-means, with the farthest-first approach for seeding original </a:t>
            </a:r>
            <a:r>
              <a:rPr lang="en-US" dirty="0" smtClean="0"/>
              <a:t>means.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Original Clusters</a:t>
            </a:r>
            <a:endParaRPr lang="en-US" sz="4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81000" y="1371600"/>
            <a:ext cx="8277572" cy="5484507"/>
            <a:chOff x="228600" y="1373493"/>
            <a:chExt cx="8277572" cy="5484507"/>
          </a:xfrm>
        </p:grpSpPr>
        <p:grpSp>
          <p:nvGrpSpPr>
            <p:cNvPr id="9" name="Group 8"/>
            <p:cNvGrpSpPr/>
            <p:nvPr/>
          </p:nvGrpSpPr>
          <p:grpSpPr>
            <a:xfrm>
              <a:off x="228600" y="1373493"/>
              <a:ext cx="8277572" cy="5484507"/>
              <a:chOff x="381000" y="1371600"/>
              <a:chExt cx="8277572" cy="548450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1000" y="1371600"/>
                <a:ext cx="3962400" cy="1295400"/>
                <a:chOff x="228600" y="990600"/>
                <a:chExt cx="3962400" cy="1295400"/>
              </a:xfrm>
            </p:grpSpPr>
            <p:pic>
              <p:nvPicPr>
                <p:cNvPr id="23" name="Picture 22" descr="BINSIMord40sz128a1450c7run1img1.jpe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600" y="990600"/>
                  <a:ext cx="3962400" cy="99060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228600" y="1905000"/>
                  <a:ext cx="39624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Type 1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648200" y="1371600"/>
                <a:ext cx="4010372" cy="1295400"/>
                <a:chOff x="4648200" y="990600"/>
                <a:chExt cx="4010372" cy="1295400"/>
              </a:xfrm>
            </p:grpSpPr>
            <p:pic>
              <p:nvPicPr>
                <p:cNvPr id="21" name="Picture 20" descr="BINSIMord40sz128a1450c7run1img7.jpe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4400" y="990600"/>
                  <a:ext cx="3934172" cy="983543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4648200" y="1905000"/>
                  <a:ext cx="39624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Type 5</a:t>
                  </a:r>
                  <a:endParaRPr lang="en-US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762000" y="5572375"/>
                <a:ext cx="3200400" cy="1283732"/>
                <a:chOff x="685800" y="5257800"/>
                <a:chExt cx="3200400" cy="1283732"/>
              </a:xfrm>
            </p:grpSpPr>
            <p:pic>
              <p:nvPicPr>
                <p:cNvPr id="19" name="Picture 18" descr="BINSIMord40sz128a1450c7run1img2.jpe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5257800"/>
                  <a:ext cx="2971800" cy="990600"/>
                </a:xfrm>
                <a:prstGeom prst="rect">
                  <a:avLst/>
                </a:prstGeom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685800" y="6172200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Type 4</a:t>
                  </a:r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105400" y="2743200"/>
                <a:ext cx="3200400" cy="1283732"/>
                <a:chOff x="5181600" y="2438400"/>
                <a:chExt cx="3200400" cy="1283732"/>
              </a:xfrm>
            </p:grpSpPr>
            <p:pic>
              <p:nvPicPr>
                <p:cNvPr id="17" name="Picture 16" descr="BINSIMord40sz128a1450c7run1img4.jpeg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7800" y="2438400"/>
                  <a:ext cx="2971800" cy="990600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5181600" y="3352800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Type 6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05400" y="4191000"/>
                <a:ext cx="3200400" cy="1283732"/>
                <a:chOff x="5181600" y="3810000"/>
                <a:chExt cx="3200400" cy="1283732"/>
              </a:xfrm>
            </p:grpSpPr>
            <p:pic>
              <p:nvPicPr>
                <p:cNvPr id="15" name="Picture 14" descr="BINSIMord40sz128a1450c7run1img5.jpeg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7800" y="3810000"/>
                  <a:ext cx="3000050" cy="1000017"/>
                </a:xfrm>
                <a:prstGeom prst="rect">
                  <a:avLst/>
                </a:prstGeom>
              </p:spPr>
            </p:pic>
            <p:sp>
              <p:nvSpPr>
                <p:cNvPr id="16" name="TextBox 15"/>
                <p:cNvSpPr txBox="1"/>
                <p:nvPr/>
              </p:nvSpPr>
              <p:spPr>
                <a:xfrm>
                  <a:off x="5181600" y="4724400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Type 7</a:t>
                  </a:r>
                  <a:endParaRPr lang="en-US" dirty="0"/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609598" y="2743198"/>
              <a:ext cx="3260494" cy="1361827"/>
              <a:chOff x="609598" y="2743198"/>
              <a:chExt cx="3260494" cy="1361827"/>
            </a:xfrm>
          </p:grpSpPr>
          <p:pic>
            <p:nvPicPr>
              <p:cNvPr id="8" name="Picture 7" descr="ActualBINSIMord40sz128a1450c7run1img2.jpe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98" y="2743198"/>
                <a:ext cx="3260494" cy="108683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828800" y="3735693"/>
                <a:ext cx="87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Type 2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19200" y="4191000"/>
              <a:ext cx="1981200" cy="1283732"/>
              <a:chOff x="1219200" y="4191000"/>
              <a:chExt cx="1981200" cy="1283732"/>
            </a:xfrm>
          </p:grpSpPr>
          <p:pic>
            <p:nvPicPr>
              <p:cNvPr id="5" name="Picture 4" descr="ActualBINSIMord40sz128a1450c7run1img3.jpe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" y="4191000"/>
                <a:ext cx="1981200" cy="990600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752600" y="5105400"/>
                <a:ext cx="87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Type 3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81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62000" y="2743200"/>
            <a:ext cx="3201144" cy="1359932"/>
            <a:chOff x="609600" y="2362200"/>
            <a:chExt cx="3201144" cy="1359932"/>
          </a:xfrm>
        </p:grpSpPr>
        <p:pic>
          <p:nvPicPr>
            <p:cNvPr id="9" name="Picture 8" descr="BINSIMord40sz128a1450c7run1img6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362200"/>
              <a:ext cx="3201144" cy="106704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09600" y="33528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Type 2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95400" y="4191000"/>
            <a:ext cx="2057400" cy="1371600"/>
            <a:chOff x="1143000" y="3810000"/>
            <a:chExt cx="2057400" cy="1371600"/>
          </a:xfrm>
        </p:grpSpPr>
        <p:pic>
          <p:nvPicPr>
            <p:cNvPr id="6" name="Picture 5" descr="BINSIMord40sz128a1450c7run1img3.jpe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810000"/>
              <a:ext cx="2057400" cy="10287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43000" y="4800600"/>
              <a:ext cx="2057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Type 3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1000" y="1371600"/>
            <a:ext cx="8277572" cy="5484507"/>
            <a:chOff x="381000" y="1371600"/>
            <a:chExt cx="8277572" cy="5484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1000" y="1371600"/>
              <a:ext cx="3962400" cy="1295400"/>
              <a:chOff x="228600" y="990600"/>
              <a:chExt cx="3962400" cy="1295400"/>
            </a:xfrm>
          </p:grpSpPr>
          <p:pic>
            <p:nvPicPr>
              <p:cNvPr id="4" name="Picture 3" descr="BINSIMord40sz128a1450c7run1img1.jpe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990600"/>
                <a:ext cx="3962400" cy="9906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28600" y="1905000"/>
                <a:ext cx="3962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Type 1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48200" y="1371600"/>
              <a:ext cx="4010372" cy="1295400"/>
              <a:chOff x="4648200" y="990600"/>
              <a:chExt cx="4010372" cy="1295400"/>
            </a:xfrm>
          </p:grpSpPr>
          <p:pic>
            <p:nvPicPr>
              <p:cNvPr id="10" name="Picture 9" descr="BINSIMord40sz128a1450c7run1img7.jpe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400" y="990600"/>
                <a:ext cx="3934172" cy="98354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48200" y="1905000"/>
                <a:ext cx="3962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Type 5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62000" y="5572375"/>
              <a:ext cx="3200400" cy="1283732"/>
              <a:chOff x="685800" y="5257800"/>
              <a:chExt cx="3200400" cy="1283732"/>
            </a:xfrm>
          </p:grpSpPr>
          <p:pic>
            <p:nvPicPr>
              <p:cNvPr id="5" name="Picture 4" descr="BINSIMord40sz128a1450c7run1img2.jpe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5257800"/>
                <a:ext cx="2971800" cy="9906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85800" y="617220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Type 4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105400" y="2743200"/>
              <a:ext cx="3200400" cy="1283732"/>
              <a:chOff x="5181600" y="2438400"/>
              <a:chExt cx="3200400" cy="1283732"/>
            </a:xfrm>
          </p:grpSpPr>
          <p:pic>
            <p:nvPicPr>
              <p:cNvPr id="7" name="Picture 6" descr="BINSIMord40sz128a1450c7run1img4.jpe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438400"/>
                <a:ext cx="2971800" cy="99060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81600" y="335280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Type 6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105400" y="4191000"/>
              <a:ext cx="3200400" cy="1283732"/>
              <a:chOff x="5181600" y="3810000"/>
              <a:chExt cx="3200400" cy="1283732"/>
            </a:xfrm>
          </p:grpSpPr>
          <p:pic>
            <p:nvPicPr>
              <p:cNvPr id="8" name="Picture 7" descr="BINSIMord40sz128a1450c7run1img5.jpe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3810000"/>
                <a:ext cx="3000050" cy="1000017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181600" y="472440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Type 7</a:t>
                </a:r>
                <a:endParaRPr lang="en-US" dirty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81000" y="2286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</a:t>
            </a:r>
            <a:r>
              <a:rPr lang="en-US" sz="4400" dirty="0" smtClean="0"/>
              <a:t>Zernike </a:t>
            </a:r>
            <a:r>
              <a:rPr lang="en-US" sz="4400" dirty="0" smtClean="0"/>
              <a:t>Clusters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75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4427" y="2971800"/>
            <a:ext cx="3893773" cy="389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moments describe numeric quantities at some distance from a reference point or axis.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8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Zernike </a:t>
            </a:r>
            <a:r>
              <a:rPr lang="en-US" dirty="0" smtClean="0"/>
              <a:t>moments have rotational invariance, and can </a:t>
            </a:r>
            <a:r>
              <a:rPr lang="en-US" dirty="0" smtClean="0"/>
              <a:t>be made </a:t>
            </a:r>
            <a:r>
              <a:rPr lang="en-US" dirty="0" smtClean="0"/>
              <a:t>scale and translational </a:t>
            </a:r>
            <a:r>
              <a:rPr lang="en-US" dirty="0" smtClean="0"/>
              <a:t>invariant, making them suitable for many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Zernike moments </a:t>
            </a:r>
            <a:r>
              <a:rPr lang="en-US" dirty="0" smtClean="0"/>
              <a:t>are accurate descriptors even with relatively few data points.</a:t>
            </a:r>
          </a:p>
          <a:p>
            <a:r>
              <a:rPr lang="en-US" dirty="0" smtClean="0"/>
              <a:t>Reconstruction of Zernike moments can be used to determine the amount of moments necessary to make an accurate descriptor.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seeding algorithm for </a:t>
            </a:r>
            <a:r>
              <a:rPr lang="en-US" dirty="0" smtClean="0"/>
              <a:t>K-</a:t>
            </a:r>
            <a:r>
              <a:rPr lang="en-US" dirty="0" smtClean="0"/>
              <a:t>means/ different clustering algorithm</a:t>
            </a:r>
          </a:p>
          <a:p>
            <a:r>
              <a:rPr lang="en-US" dirty="0" smtClean="0"/>
              <a:t>Apply Zernike’s to supervised classification problem</a:t>
            </a:r>
          </a:p>
          <a:p>
            <a:r>
              <a:rPr lang="en-US" dirty="0" smtClean="0"/>
              <a:t>Make hybrid descriptor which combines Zernike’s and contour curvature to capture shape and boundary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(Cartesian)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A regular moment </a:t>
            </a:r>
            <a:r>
              <a:rPr lang="en-US" dirty="0"/>
              <a:t>has the form of projection </a:t>
            </a:r>
            <a:r>
              <a:rPr lang="en-US" dirty="0" smtClean="0"/>
              <a:t>of           onto the monomial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8971" y="2209800"/>
            <a:ext cx="109220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5485" y="2151742"/>
            <a:ext cx="939800" cy="491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3352800"/>
            <a:ext cx="79502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Regular Moments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basis set </a:t>
            </a:r>
            <a:r>
              <a:rPr lang="en-US" sz="3600" dirty="0"/>
              <a:t> </a:t>
            </a:r>
            <a:r>
              <a:rPr lang="en-US" sz="3600" dirty="0" smtClean="0"/>
              <a:t>       is not orthogonal </a:t>
            </a:r>
            <a:r>
              <a:rPr lang="en-US" sz="3600" dirty="0" smtClean="0">
                <a:sym typeface="Wingdings"/>
              </a:rPr>
              <a:t> The moments contain redundant information.</a:t>
            </a:r>
          </a:p>
          <a:p>
            <a:r>
              <a:rPr lang="en-US" sz="3600" dirty="0" smtClean="0">
                <a:sym typeface="Wingdings"/>
              </a:rPr>
              <a:t>As</a:t>
            </a:r>
            <a:r>
              <a:rPr lang="en-US" sz="3600" dirty="0">
                <a:sym typeface="Wingdings"/>
              </a:rPr>
              <a:t>  </a:t>
            </a:r>
            <a:r>
              <a:rPr lang="en-US" sz="3600" dirty="0" smtClean="0">
                <a:sym typeface="Wingdings"/>
              </a:rPr>
              <a:t>    </a:t>
            </a:r>
            <a:r>
              <a:rPr lang="en-US" sz="3600" dirty="0" smtClean="0"/>
              <a:t>  increases rapidly as order increases, high computational precision is needed.</a:t>
            </a:r>
          </a:p>
          <a:p>
            <a:r>
              <a:rPr lang="en-US" sz="3600" dirty="0" smtClean="0"/>
              <a:t>Image reconstruction is very difficult.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852" y="3505200"/>
            <a:ext cx="850348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752600"/>
            <a:ext cx="87464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Regular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translational and scale invariant properties</a:t>
            </a:r>
          </a:p>
          <a:p>
            <a:endParaRPr lang="en-US" dirty="0" smtClean="0"/>
          </a:p>
          <a:p>
            <a:r>
              <a:rPr lang="en-US" dirty="0" smtClean="0"/>
              <a:t>By preprocessing an image using the regular moments we can get an image to be translational and scale invariant before running Zernike moments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2766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 set of polynomials orthogonal with respect to integration are also orthogonal with respect to summation.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524000"/>
            <a:ext cx="8051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Moments produced using orthogonal basis sets.</a:t>
            </a:r>
          </a:p>
          <a:p>
            <a:endParaRPr lang="en-US" dirty="0" smtClean="0"/>
          </a:p>
          <a:p>
            <a:r>
              <a:rPr lang="en-US" dirty="0" smtClean="0"/>
              <a:t>Require lower computational precision to represent images to the same accuracy as regular moments.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6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Zernike Polynomials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-243" t="-213690" r="243" b="-1420"/>
          <a:stretch/>
        </p:blipFill>
        <p:spPr>
          <a:xfrm>
            <a:off x="228600" y="1600200"/>
            <a:ext cx="8728975" cy="4800600"/>
          </a:xfrm>
        </p:spPr>
      </p:pic>
      <p:sp>
        <p:nvSpPr>
          <p:cNvPr id="15" name="Rectangle 14"/>
          <p:cNvSpPr/>
          <p:nvPr/>
        </p:nvSpPr>
        <p:spPr>
          <a:xfrm>
            <a:off x="457200" y="1447800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Set of orthogonal polynomials defined on the unit </a:t>
            </a:r>
            <a:r>
              <a:rPr lang="en-US" sz="3200" dirty="0" smtClean="0"/>
              <a:t>disk.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3048000"/>
            <a:ext cx="6311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98422"/>
            <a:ext cx="80772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7657</TotalTime>
  <Words>518</Words>
  <Application>Microsoft Macintosh PowerPoint</Application>
  <PresentationFormat>On-screen Show (4:3)</PresentationFormat>
  <Paragraphs>108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Binary Shape Clustering via Zernike Moments</vt:lpstr>
      <vt:lpstr>Moments</vt:lpstr>
      <vt:lpstr>Regular (Cartesian) Moments</vt:lpstr>
      <vt:lpstr>Problems of Regular Moments</vt:lpstr>
      <vt:lpstr>Benefits of Regular Moments</vt:lpstr>
      <vt:lpstr>Orthogonal Functions</vt:lpstr>
      <vt:lpstr>Orthogonal Moments</vt:lpstr>
      <vt:lpstr>Zernike Polynomials</vt:lpstr>
      <vt:lpstr>PowerPoint Presentation</vt:lpstr>
      <vt:lpstr>Zernike Moments</vt:lpstr>
      <vt:lpstr>Advantages of Zernike Moments</vt:lpstr>
      <vt:lpstr>Scale and Translational Invariance</vt:lpstr>
      <vt:lpstr>Rotational Invariance</vt:lpstr>
      <vt:lpstr>Image Reconstruction</vt:lpstr>
      <vt:lpstr>Image Reconstruction</vt:lpstr>
      <vt:lpstr>Determining Min. Order</vt:lpstr>
      <vt:lpstr>Experimentation &amp; Results</vt:lpstr>
      <vt:lpstr>PowerPoint Presentation</vt:lpstr>
      <vt:lpstr>PowerPoint Presentation</vt:lpstr>
      <vt:lpstr>Conclusion</vt:lpstr>
      <vt:lpstr>Future Research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Zernike Moments</dc:title>
  <dc:creator>Mike</dc:creator>
  <cp:lastModifiedBy>user ,</cp:lastModifiedBy>
  <cp:revision>48</cp:revision>
  <dcterms:created xsi:type="dcterms:W3CDTF">2011-07-28T23:51:57Z</dcterms:created>
  <dcterms:modified xsi:type="dcterms:W3CDTF">2011-08-11T16:08:43Z</dcterms:modified>
</cp:coreProperties>
</file>