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1EB37-35DA-41B2-A803-0DFC0F247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A52E3C-C8CD-4C67-B8E2-E69E5A746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6078E2-8B24-4616-8589-61B10C55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33E4-5A9C-4DB1-B0F7-5689EE53A3C2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2170A0-424B-4630-A49E-797AD371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336F35-1B1F-4BBA-9C14-926CA4BD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EB5E-E17C-4C62-B04E-6DA702E2E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49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B54D9-3C4B-4FF3-9436-1F93EFDF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BBFEC0-3C17-4EAB-AF82-40D94EC9F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CA0A3C-B36C-48E0-A7F0-D4FEAF6B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33E4-5A9C-4DB1-B0F7-5689EE53A3C2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99DBC7-8DA2-4968-BCF2-F5781FD5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2BE1D1-E4A4-4868-99A1-A3AE65C5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EB5E-E17C-4C62-B04E-6DA702E2E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80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A5AEF9-1BBC-4C26-8795-5E79887CA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14D914-3B6F-4B26-ABD6-870098C1F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BCF094-56FE-4783-AEC8-32E1D632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33E4-5A9C-4DB1-B0F7-5689EE53A3C2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DCA3DA-7894-488E-A85C-488CF8A8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77697E-6C6E-4268-B52C-9A2FB294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EB5E-E17C-4C62-B04E-6DA702E2E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42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5C414-BC39-49AD-BB65-6B202C7A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594AA9-D8EE-4D53-8B3B-8A3719021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2CB933-2071-430E-BA59-178BAC7E5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33E4-5A9C-4DB1-B0F7-5689EE53A3C2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3C73D0-2D9B-4B53-9B7E-827BCE1A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A1822A-6AA8-4E42-B032-D2D3615A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EB5E-E17C-4C62-B04E-6DA702E2E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06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DB715-E64E-4B40-BC0D-CE827A6C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A7C6DD-A87D-44FB-B239-D1EA3A23C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08ED75-F795-4266-B2A1-088FFFE1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33E4-5A9C-4DB1-B0F7-5689EE53A3C2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296A18-D34B-4185-88A5-2FFDE34D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EEC2E2-B003-4200-9E70-52B5C244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EB5E-E17C-4C62-B04E-6DA702E2E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51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5609F-BDB3-4E54-8B49-674F9ABE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3B1C1A-E3B5-49F7-94CE-C1F7AD2EA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7BD6B7-D17C-4E56-BAF1-1E4EBFEEF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07FA34-21C4-4DDC-9849-FB1F4FCC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33E4-5A9C-4DB1-B0F7-5689EE53A3C2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EF6948-2675-49A7-A5C9-3089514F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D9AC7B-51C1-4A34-8E27-4C125DDE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EB5E-E17C-4C62-B04E-6DA702E2E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44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BCD33-CA0C-4B3C-B576-13303D19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103F1F-95D2-4E01-8E5C-4C8705AA7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B93A54-30E3-43D7-98B1-097300AD1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92ADD3E-061C-40B7-B366-9EF69D9D0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EDA4E1-FB65-4595-A242-F3D7D33E5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1F2DECE-2FCC-4A0D-BCEE-B186A420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33E4-5A9C-4DB1-B0F7-5689EE53A3C2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02596C-91D2-4818-989C-6CCA4040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005A84-E1D5-4998-BDF5-CA3502EC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EB5E-E17C-4C62-B04E-6DA702E2E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89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21B5C-7D65-444D-8A9F-742C1402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89AACA-CD81-46F5-9920-FB466B81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33E4-5A9C-4DB1-B0F7-5689EE53A3C2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27298A-9A1A-4E05-A599-28089ACA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986537-EB04-4657-9179-9399256E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EB5E-E17C-4C62-B04E-6DA702E2E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37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77359E8-B339-4852-A888-ED42A6BE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33E4-5A9C-4DB1-B0F7-5689EE53A3C2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8D5235B-A4C9-4BF1-956F-DC370FD2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F2EBFB-00C9-4A36-8A05-6CCCEA02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EB5E-E17C-4C62-B04E-6DA702E2E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6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88680-CDC9-4EEE-BF0C-A425DEE1F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C76E7A-F464-4912-B392-28122985A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ABCDC9-FA73-4383-BAB6-A1BA2575A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7EFE35-80EE-4BAA-99A5-AF65AE0A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33E4-5A9C-4DB1-B0F7-5689EE53A3C2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35EE10-1444-47BF-8FD0-6CE3DC94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CEE7E7-D22B-4073-B53C-2BD58A18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EB5E-E17C-4C62-B04E-6DA702E2E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40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AA02F-9243-45AD-B58B-438FC58E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5185DE5-73A9-4B17-A80C-131904321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CAE3D6-1382-4F50-BF13-565224ED2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095258-4FFA-4E4C-8693-2CCC2D3E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33E4-5A9C-4DB1-B0F7-5689EE53A3C2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704B7F-85DA-4DCD-A967-02894FDF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E34A33-27F5-4AE4-8502-0F7912A4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EB5E-E17C-4C62-B04E-6DA702E2E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99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3504C-1003-49B3-852C-3E294A41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DF2FD0-0E59-4F1A-911B-D0A860AE6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B2E55D-9F63-428D-A2E8-8A2221E6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633E4-5A9C-4DB1-B0F7-5689EE53A3C2}" type="datetimeFigureOut">
              <a:rPr lang="ru-RU" smtClean="0"/>
              <a:t>10.06.2021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3159B6-848F-4321-8DD6-0FE8F3BAC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B8D6DC-11D6-4D29-A23A-DD566C79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2EB5E-E17C-4C62-B04E-6DA702E2E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33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usenkova/hse21_H3K9me3_G4_human_group" TargetMode="External"/><Relationship Id="rId3" Type="http://schemas.openxmlformats.org/officeDocument/2006/relationships/hyperlink" Target="https://github.com/mausenkova/hse21_H3K9me3_G4_human" TargetMode="External"/><Relationship Id="rId7" Type="http://schemas.openxmlformats.org/officeDocument/2006/relationships/hyperlink" Target="https://github.com/muhuraque/hse21_H3K9me3_G4_human" TargetMode="External"/><Relationship Id="rId2" Type="http://schemas.openxmlformats.org/officeDocument/2006/relationships/hyperlink" Target="https://github.com/YaroslavSolo/hse21_H3K9me3_G4_human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bbogdanovaalina/hse21_H3K9me3_G4_human" TargetMode="External"/><Relationship Id="rId5" Type="http://schemas.openxmlformats.org/officeDocument/2006/relationships/hyperlink" Target="https://github.com/ARATOMI/hse21_H3K9me3_G4_human" TargetMode="External"/><Relationship Id="rId4" Type="http://schemas.openxmlformats.org/officeDocument/2006/relationships/hyperlink" Target="https://github.com/KseniyaLyakhova/hse21_H3K9me3_G4_huma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genome.ucsc.edu/cgi-bin/hgTracks?db=hg19&amp;lastVirtModeType=default&amp;lastVirtModeExtraState=&amp;virtModeType=default&amp;virtMode=0&amp;nonVirtPosition=&amp;position=chr1%3A95705568%2D95710790&amp;hgsid=1124531173_ESfz5pyBo80bItQ0vCCTaM0raQQe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enome.ucsc.edu/cgi-bin/hgTracks?db=hg19&amp;lastVirtModeType=default&amp;lastVirtModeExtraState=&amp;virtModeType=default&amp;virtMode=0&amp;nonVirtPosition=&amp;position=chr1%3A95705568%2D95710790&amp;hgsid=1124531173_ESfz5pyBo80bItQ0vCCTaM0raQQ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E2CE4-D705-4C36-9A00-32A494451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5138"/>
            <a:ext cx="9144000" cy="2387600"/>
          </a:xfrm>
        </p:spPr>
        <p:txBody>
          <a:bodyPr>
            <a:normAutofit/>
          </a:bodyPr>
          <a:lstStyle/>
          <a:p>
            <a:r>
              <a:rPr lang="ru-RU" sz="7200" dirty="0"/>
              <a:t>Команда </a:t>
            </a:r>
            <a:r>
              <a:rPr lang="en-US" sz="7200" dirty="0"/>
              <a:t>G4_H3K9me3</a:t>
            </a:r>
            <a:endParaRPr lang="ru-RU" sz="7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E8EAEA-293B-488C-A1F8-F4060EB53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13372" y="3658021"/>
            <a:ext cx="2802294" cy="2509513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dirty="0"/>
              <a:t>Выполнили проект:</a:t>
            </a:r>
          </a:p>
          <a:p>
            <a:pPr algn="r"/>
            <a:r>
              <a:rPr lang="ru-RU" dirty="0"/>
              <a:t>Ляхова Ксения,</a:t>
            </a:r>
          </a:p>
          <a:p>
            <a:pPr algn="r"/>
            <a:r>
              <a:rPr lang="ru-RU" dirty="0" err="1"/>
              <a:t>Мелихедов</a:t>
            </a:r>
            <a:r>
              <a:rPr lang="ru-RU" dirty="0"/>
              <a:t> Артем,</a:t>
            </a:r>
          </a:p>
          <a:p>
            <a:pPr algn="r"/>
            <a:r>
              <a:rPr lang="ru-RU" dirty="0"/>
              <a:t>Соломенцев Ярослав,</a:t>
            </a:r>
          </a:p>
          <a:p>
            <a:pPr algn="r"/>
            <a:r>
              <a:rPr lang="ru-RU" dirty="0"/>
              <a:t>Усенкова Мария,</a:t>
            </a:r>
          </a:p>
          <a:p>
            <a:pPr algn="r"/>
            <a:r>
              <a:rPr lang="ru-RU" dirty="0"/>
              <a:t>Богданова Алина,</a:t>
            </a:r>
          </a:p>
          <a:p>
            <a:pPr algn="r"/>
            <a:r>
              <a:rPr lang="ru-RU" dirty="0"/>
              <a:t>Бессонов Кирилл</a:t>
            </a:r>
            <a:br>
              <a:rPr lang="ru-RU" dirty="0"/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93483-228E-4914-9E22-BE010A37F6E0}"/>
              </a:ext>
            </a:extLst>
          </p:cNvPr>
          <p:cNvSpPr txBox="1"/>
          <p:nvPr/>
        </p:nvSpPr>
        <p:spPr>
          <a:xfrm>
            <a:off x="0" y="630010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Москва,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9EEEC3-DF57-4164-8C13-0E0F43976603}"/>
              </a:ext>
            </a:extLst>
          </p:cNvPr>
          <p:cNvSpPr txBox="1"/>
          <p:nvPr/>
        </p:nvSpPr>
        <p:spPr>
          <a:xfrm>
            <a:off x="469640" y="4545783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Выполнили презентацию:</a:t>
            </a:r>
          </a:p>
          <a:p>
            <a:r>
              <a:rPr lang="ru-RU" dirty="0"/>
              <a:t>Ляхова Ксения,</a:t>
            </a:r>
          </a:p>
          <a:p>
            <a:r>
              <a:rPr lang="ru-RU" dirty="0" err="1"/>
              <a:t>Мелихедов</a:t>
            </a:r>
            <a:r>
              <a:rPr lang="ru-RU" dirty="0"/>
              <a:t> Артем,</a:t>
            </a:r>
          </a:p>
          <a:p>
            <a:r>
              <a:rPr lang="ru-RU" dirty="0"/>
              <a:t>Усенкова Мария</a:t>
            </a:r>
          </a:p>
        </p:txBody>
      </p:sp>
    </p:spTree>
    <p:extLst>
      <p:ext uri="{BB962C8B-B14F-4D97-AF65-F5344CB8AC3E}">
        <p14:creationId xmlns:p14="http://schemas.microsoft.com/office/powerpoint/2010/main" val="170341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4A504-44BD-435C-8F8B-B27D3D8E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Сколько пиков удалось ассоциировать с генами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6B6E7-E16A-4511-82C1-E0F29EAA4E26}"/>
              </a:ext>
            </a:extLst>
          </p:cNvPr>
          <p:cNvSpPr txBox="1"/>
          <p:nvPr/>
        </p:nvSpPr>
        <p:spPr>
          <a:xfrm>
            <a:off x="1024035" y="2581860"/>
            <a:ext cx="7522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1287BFDE-3755-44A1-8C06-EB550909C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355071"/>
              </p:ext>
            </p:extLst>
          </p:nvPr>
        </p:nvGraphicFramePr>
        <p:xfrm>
          <a:off x="1406590" y="2581860"/>
          <a:ext cx="8984342" cy="2437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2171">
                  <a:extLst>
                    <a:ext uri="{9D8B030D-6E8A-4147-A177-3AD203B41FA5}">
                      <a16:colId xmlns:a16="http://schemas.microsoft.com/office/drawing/2014/main" val="1941140486"/>
                    </a:ext>
                  </a:extLst>
                </a:gridCol>
                <a:gridCol w="4492171">
                  <a:extLst>
                    <a:ext uri="{9D8B030D-6E8A-4147-A177-3AD203B41FA5}">
                      <a16:colId xmlns:a16="http://schemas.microsoft.com/office/drawing/2014/main" val="2068868558"/>
                    </a:ext>
                  </a:extLst>
                </a:gridCol>
              </a:tblGrid>
              <a:tr h="1492898"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Количество проассоциированных пиков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69</a:t>
                      </a:r>
                      <a:endParaRPr lang="ru-RU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092060"/>
                  </a:ext>
                </a:extLst>
              </a:tr>
              <a:tr h="589629"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К</a:t>
                      </a:r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о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личество уникальных генов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55</a:t>
                      </a:r>
                      <a:endParaRPr lang="ru-RU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0325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588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8DBE7-A847-4383-9F7E-9F257D6F1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</a:t>
            </a:r>
            <a:r>
              <a:rPr lang="ru-RU" dirty="0"/>
              <a:t>анализ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20BBAA-E465-4742-A38F-1683CE8D4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93"/>
          <a:stretch/>
        </p:blipFill>
        <p:spPr>
          <a:xfrm>
            <a:off x="280201" y="1844920"/>
            <a:ext cx="11631598" cy="464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58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4CA65-8778-4849-B106-10E276FB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B6DBE-AFF1-4B7E-8863-D7E222502569}"/>
              </a:ext>
            </a:extLst>
          </p:cNvPr>
          <p:cNvSpPr txBox="1"/>
          <p:nvPr/>
        </p:nvSpPr>
        <p:spPr>
          <a:xfrm>
            <a:off x="930728" y="1882065"/>
            <a:ext cx="99207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Методы </a:t>
            </a:r>
            <a:r>
              <a:rPr lang="en-US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G4_seq_Li_K </a:t>
            </a:r>
            <a:r>
              <a:rPr lang="ru-RU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G4_seq_Li_KPDS</a:t>
            </a:r>
            <a:r>
              <a:rPr lang="ru-RU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</a:t>
            </a:r>
            <a:r>
              <a:rPr lang="en-US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принципе согласуются и дают пересечение, которое можно исследовать, но метод </a:t>
            </a:r>
            <a:r>
              <a:rPr lang="en-US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G4_ChIP </a:t>
            </a:r>
            <a:r>
              <a:rPr lang="ru-RU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согласуется в остальными двумя. Возможно это связанно с конкретным экспериментом, т. к. было малое число пиков.</a:t>
            </a:r>
            <a:br>
              <a:rPr lang="ru-RU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типов клеток </a:t>
            </a:r>
            <a:r>
              <a:rPr lang="en-US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 </a:t>
            </a:r>
            <a:r>
              <a:rPr lang="ru-RU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A549</a:t>
            </a:r>
            <a:r>
              <a:rPr lang="ru-RU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(разных методов) пики в основном попадают в </a:t>
            </a:r>
            <a:r>
              <a:rPr lang="ru-RU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межгенное</a:t>
            </a:r>
            <a:r>
              <a:rPr lang="ru-RU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пространство, когда для </a:t>
            </a:r>
            <a:r>
              <a:rPr lang="en-US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H9</a:t>
            </a:r>
            <a:r>
              <a:rPr lang="ru-RU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большинство пиков располагаются в промоторе.</a:t>
            </a:r>
            <a:br>
              <a:rPr lang="ru-RU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Согласно </a:t>
            </a:r>
            <a:r>
              <a:rPr lang="en-US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</a:t>
            </a:r>
            <a:r>
              <a:rPr lang="ru-RU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анализу полученные результаты статистически незначимые для рассмотренного пересечения.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6923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351BC-67C6-41DC-B155-481A26FD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  <a:endParaRPr lang="ru-RU" dirty="0"/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0FACEF8F-4669-4014-8B63-AF1ED1093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236113"/>
              </p:ext>
            </p:extLst>
          </p:nvPr>
        </p:nvGraphicFramePr>
        <p:xfrm>
          <a:off x="838200" y="1533901"/>
          <a:ext cx="9565952" cy="423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2976">
                  <a:extLst>
                    <a:ext uri="{9D8B030D-6E8A-4147-A177-3AD203B41FA5}">
                      <a16:colId xmlns:a16="http://schemas.microsoft.com/office/drawing/2014/main" val="1072028223"/>
                    </a:ext>
                  </a:extLst>
                </a:gridCol>
                <a:gridCol w="4782976">
                  <a:extLst>
                    <a:ext uri="{9D8B030D-6E8A-4147-A177-3AD203B41FA5}">
                      <a16:colId xmlns:a16="http://schemas.microsoft.com/office/drawing/2014/main" val="1395400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b="1" dirty="0"/>
                        <a:t>Член команды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GITHUB </a:t>
                      </a:r>
                      <a:r>
                        <a:rPr lang="ru-RU" sz="2000" b="1" dirty="0"/>
                        <a:t>репозиторий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12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Соломенцев Ярослав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https://github.com/YaroslavSolo/hse21_H3K9me3_G4_human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5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Усенкова Мария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https://github.com/mausenkova/hse21_H3K9me3_G4_human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82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Ляхова Ксения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https://github.com/KseniyaLyakhova/hse21_H3K9me3_G4_human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847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Мелихедов</a:t>
                      </a:r>
                      <a:r>
                        <a:rPr lang="ru-RU" dirty="0"/>
                        <a:t> Артем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https://github.com/ARATOMI/hse21_H3K9me3_G4_human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86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Богданова Алина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https://github.com/bbogdanovaalina/hse21_H3K9me3_G4_human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06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Бессонов Кирилл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https://github.com/muhuraque/hse21_H3K9me3_G4_human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538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8C1FC59-5390-4D77-9090-88AA8834D7D1}"/>
              </a:ext>
            </a:extLst>
          </p:cNvPr>
          <p:cNvSpPr txBox="1"/>
          <p:nvPr/>
        </p:nvSpPr>
        <p:spPr>
          <a:xfrm>
            <a:off x="805025" y="6123543"/>
            <a:ext cx="833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</a:t>
            </a:r>
            <a:r>
              <a:rPr lang="ru-RU" dirty="0"/>
              <a:t> группы: </a:t>
            </a:r>
            <a:r>
              <a:rPr lang="en-US" dirty="0">
                <a:hlinkClick r:id="rId8"/>
              </a:rPr>
              <a:t>https://github.com/mausenkova/hse21_H3K9me3_G4_human_group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229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69AB8-914E-4EF1-9E90-B9461E28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CBE9D-3EDC-49BA-95F4-5F10F075D483}"/>
              </a:ext>
            </a:extLst>
          </p:cNvPr>
          <p:cNvSpPr txBox="1"/>
          <p:nvPr/>
        </p:nvSpPr>
        <p:spPr>
          <a:xfrm>
            <a:off x="838200" y="2410418"/>
            <a:ext cx="97240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H3K9ME3</a:t>
            </a:r>
            <a:r>
              <a:rPr lang="ru-RU" b="0" i="0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- это эпигенетическая модификация гистона </a:t>
            </a:r>
            <a:r>
              <a:rPr lang="ru-RU" b="1" i="0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H3</a:t>
            </a:r>
            <a:r>
              <a:rPr lang="ru-RU" b="0" i="0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упаковочного белка ДНК. Эта метка, указывает на </a:t>
            </a:r>
            <a:r>
              <a:rPr lang="ru-RU" b="0" i="0" dirty="0" err="1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триметилирование</a:t>
            </a:r>
            <a:r>
              <a:rPr lang="ru-RU" b="0" i="0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на </a:t>
            </a:r>
            <a:r>
              <a:rPr lang="ru-RU" b="1" i="0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ru-RU" b="0" i="0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-х лизин-остатках белка </a:t>
            </a:r>
            <a:r>
              <a:rPr lang="ru-RU" b="1" i="0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H3</a:t>
            </a:r>
            <a:r>
              <a:rPr lang="ru-RU" b="0" i="0" dirty="0">
                <a:solidFill>
                  <a:srgbClr val="24292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гистона и часто ассоциируется с гетерохроматином.</a:t>
            </a:r>
          </a:p>
          <a:p>
            <a:endParaRPr lang="ru-RU" b="0" i="0" dirty="0">
              <a:solidFill>
                <a:srgbClr val="24292E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4292E"/>
                </a:solidFill>
                <a:effectLst/>
                <a:latin typeface="-apple-system"/>
              </a:rPr>
              <a:t>H3K9ME3</a:t>
            </a:r>
            <a:r>
              <a:rPr lang="ru-RU" b="0" i="0" dirty="0">
                <a:solidFill>
                  <a:srgbClr val="24292E"/>
                </a:solidFill>
                <a:effectLst/>
                <a:latin typeface="-apple-system"/>
              </a:rPr>
              <a:t> имеет роль не только в злокачественном, но и в нормальном развитии клетки, выступая в качестве репрессора наследственных неуместных генов и поддерживая раннюю целостность клетки и геномную стабильность. </a:t>
            </a:r>
            <a:endParaRPr lang="ru-RU" dirty="0">
              <a:solidFill>
                <a:srgbClr val="24292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44817-4AF5-436B-8123-F1EF15EC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исходных файлов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A5B941-64A6-4689-9377-8D45BF4305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33"/>
          <a:stretch/>
        </p:blipFill>
        <p:spPr>
          <a:xfrm>
            <a:off x="1075624" y="1714015"/>
            <a:ext cx="10040751" cy="429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0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0405B-66B8-41BD-9021-76C040D5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49" y="659828"/>
            <a:ext cx="3295261" cy="2377138"/>
          </a:xfrm>
        </p:spPr>
        <p:txBody>
          <a:bodyPr>
            <a:normAutofit/>
          </a:bodyPr>
          <a:lstStyle/>
          <a:p>
            <a:r>
              <a:rPr lang="ru-RU" dirty="0"/>
              <a:t>Длины </a:t>
            </a:r>
            <a:r>
              <a:rPr lang="ru-RU" dirty="0" err="1"/>
              <a:t>intersect</a:t>
            </a:r>
            <a:r>
              <a:rPr lang="ru-RU" dirty="0"/>
              <a:t>-пиков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0543E6-D32C-422C-9B0F-E101A9303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550" y="204916"/>
            <a:ext cx="4037034" cy="37748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B662FC-FB76-4C3B-9B6D-C6B561C11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049" y="541176"/>
            <a:ext cx="4037034" cy="307880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02689A5-AFE2-452D-AA78-F10938CBD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08" y="3743919"/>
            <a:ext cx="3408229" cy="296015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624A02C-B704-4771-88FE-283BBA920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1669" y="4162694"/>
            <a:ext cx="6163153" cy="26953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0FEDD8-1A55-45D9-9F3C-9AC98996607F}"/>
              </a:ext>
            </a:extLst>
          </p:cNvPr>
          <p:cNvSpPr txBox="1"/>
          <p:nvPr/>
        </p:nvSpPr>
        <p:spPr>
          <a:xfrm>
            <a:off x="10648396" y="587472"/>
            <a:ext cx="94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ChIP</a:t>
            </a:r>
            <a:r>
              <a:rPr lang="en-US" dirty="0"/>
              <a:t>, H9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21E4-10B9-46C2-9B4B-8F5B2684C4F1}"/>
              </a:ext>
            </a:extLst>
          </p:cNvPr>
          <p:cNvSpPr txBox="1"/>
          <p:nvPr/>
        </p:nvSpPr>
        <p:spPr>
          <a:xfrm>
            <a:off x="4920020" y="974428"/>
            <a:ext cx="250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G4_seq_Li_KPDS, A549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529F4C-162A-48CE-9B4A-20DD6DA9C181}"/>
              </a:ext>
            </a:extLst>
          </p:cNvPr>
          <p:cNvSpPr txBox="1"/>
          <p:nvPr/>
        </p:nvSpPr>
        <p:spPr>
          <a:xfrm>
            <a:off x="9617529" y="4783885"/>
            <a:ext cx="2857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G4_seq_Li_K, H1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FDDAD3-E360-431E-A684-98E1947B29B9}"/>
              </a:ext>
            </a:extLst>
          </p:cNvPr>
          <p:cNvSpPr txBox="1"/>
          <p:nvPr/>
        </p:nvSpPr>
        <p:spPr>
          <a:xfrm>
            <a:off x="2185195" y="4223995"/>
            <a:ext cx="3408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G4_seq_Li_K, A549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37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32C30-829E-4EB4-8406-252CAEE3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45" y="250339"/>
            <a:ext cx="5963816" cy="2088826"/>
          </a:xfrm>
        </p:spPr>
        <p:txBody>
          <a:bodyPr>
            <a:normAutofit/>
          </a:bodyPr>
          <a:lstStyle/>
          <a:p>
            <a:r>
              <a:rPr lang="ru-RU" dirty="0"/>
              <a:t>Расположение пиков относительно аннотированных генов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FC11EF-C514-45C2-8F7F-519956E1E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584" y="3606284"/>
            <a:ext cx="3635695" cy="28886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E9B52D-FD89-4A8B-8D7C-8620164F3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37" y="2707723"/>
            <a:ext cx="3712769" cy="31315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C543E3-8936-4EC7-A7F3-2BDD3066D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261" y="276262"/>
            <a:ext cx="3527686" cy="29754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40F5AC2-9FE4-4EA7-8D76-D63C852EB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752" y="3620977"/>
            <a:ext cx="3527686" cy="28718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3056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CF956-312E-4C14-94B4-AFB6D2B4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было сделано?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6F5AB-F926-4E67-A1F6-9CF488468075}"/>
              </a:ext>
            </a:extLst>
          </p:cNvPr>
          <p:cNvSpPr txBox="1"/>
          <p:nvPr/>
        </p:nvSpPr>
        <p:spPr>
          <a:xfrm>
            <a:off x="631370" y="1499510"/>
            <a:ext cx="1072243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К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онвертация пиков мыши в пики человека не делалась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Было с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делано пересечение с помощью следующей команды:</a:t>
            </a:r>
          </a:p>
          <a:p>
            <a:endParaRPr lang="ru-RU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intersect -a H3K9me3_A549.intersect_with_G4_Li_KPDS.bed -b H3K9me3_H1.intersect_with_G4.bed &gt; H1_A549LiKPDS_intersect.bed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algn="l"/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intersect -a H1_A549LiKPDS_intersect.bed -b H3K9me3_A549.intersect_with_G4.bed &gt; H1_A549LiKPDS_A549LiK_intersect.bed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intersect -a H1_A549LiKPDS_A549LiK_intersect.bed -b G4ChipIntersect.bed &gt; H1_A549LiKPDS_A549LiK_H9_intersect.bed</a:t>
            </a:r>
            <a:r>
              <a:rPr lang="ru-RU" sz="2000" b="0" i="1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sz="2000" b="0" dirty="0">
                <a:solidFill>
                  <a:srgbClr val="000000"/>
                </a:solidFill>
                <a:effectLst/>
                <a:latin typeface="-apple-system"/>
              </a:rPr>
              <a:t>(данное пересечение дало в результате 3 пика)</a:t>
            </a:r>
            <a:endParaRPr lang="en-US" sz="2000" b="0" i="1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ru-RU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 Пришлось убрать эксперимент, в котором было изначально 616 пиков, поскольку при пересечении пиков стало крайне мало</a:t>
            </a:r>
            <a:r>
              <a:rPr lang="en-US" sz="2000" dirty="0"/>
              <a:t> </a:t>
            </a:r>
            <a:r>
              <a:rPr lang="ru-RU" sz="2000" dirty="0"/>
              <a:t>(</a:t>
            </a:r>
            <a:r>
              <a:rPr lang="en-US" sz="2000" dirty="0"/>
              <a:t> &lt; 10 )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8764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B5132-7787-4E6D-84C6-33B5555A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Полученная статистика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FE12A9-D323-4EBD-B7FE-D7DCFFEA8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94860"/>
            <a:ext cx="5410994" cy="233318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50B957-B5D5-4548-BB3D-6E61DCBE2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628" y="2728079"/>
            <a:ext cx="4304752" cy="2732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4AE0FF-BFF4-462A-845F-CAAD88136A3B}"/>
              </a:ext>
            </a:extLst>
          </p:cNvPr>
          <p:cNvSpPr txBox="1"/>
          <p:nvPr/>
        </p:nvSpPr>
        <p:spPr>
          <a:xfrm>
            <a:off x="1173324" y="235874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Гистограмма распределения длин </a:t>
            </a:r>
            <a:r>
              <a:rPr lang="ru-RU" dirty="0" err="1"/>
              <a:t>intersect</a:t>
            </a:r>
            <a:r>
              <a:rPr lang="ru-RU" dirty="0"/>
              <a:t>-пиков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16BA6-05B3-4B03-9275-ABA78BF8B379}"/>
              </a:ext>
            </a:extLst>
          </p:cNvPr>
          <p:cNvSpPr txBox="1"/>
          <p:nvPr/>
        </p:nvSpPr>
        <p:spPr>
          <a:xfrm>
            <a:off x="6662057" y="2358747"/>
            <a:ext cx="53277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Расположение пиков относительно аннотированных генов</a:t>
            </a:r>
          </a:p>
        </p:txBody>
      </p:sp>
    </p:spTree>
    <p:extLst>
      <p:ext uri="{BB962C8B-B14F-4D97-AF65-F5344CB8AC3E}">
        <p14:creationId xmlns:p14="http://schemas.microsoft.com/office/powerpoint/2010/main" val="133848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BE45E-C917-4392-8042-E514E7AC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из Геномного Браузера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AD47A-804E-4AB8-ACB9-0EF5D82783DC}"/>
              </a:ext>
            </a:extLst>
          </p:cNvPr>
          <p:cNvSpPr txBox="1"/>
          <p:nvPr/>
        </p:nvSpPr>
        <p:spPr>
          <a:xfrm>
            <a:off x="838197" y="5905018"/>
            <a:ext cx="10386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http://genome.ucsc.edu/s/mausenkova/hse21_H3K9me3_G4_human_group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DF673E-F622-4C23-9AE6-756373747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9" y="1594951"/>
            <a:ext cx="10151706" cy="366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4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BE45E-C917-4392-8042-E514E7AC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из Геномного Браузера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834E4-893F-4936-9A4D-1AF4506B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80739"/>
            <a:ext cx="10045959" cy="43380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FD1609-1CF3-4480-B153-79B9A22BF9B1}"/>
              </a:ext>
            </a:extLst>
          </p:cNvPr>
          <p:cNvSpPr txBox="1"/>
          <p:nvPr/>
        </p:nvSpPr>
        <p:spPr>
          <a:xfrm>
            <a:off x="838200" y="6029426"/>
            <a:ext cx="10386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3"/>
              </a:rPr>
              <a:t>http://genome.ucsc.edu/s/mausenkova/hse21_H3K9me3_G4_human_group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53681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596</Words>
  <Application>Microsoft Office PowerPoint</Application>
  <PresentationFormat>Широкоэкранный</PresentationFormat>
  <Paragraphs>69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Courier New</vt:lpstr>
      <vt:lpstr>Тема Office</vt:lpstr>
      <vt:lpstr>Команда G4_H3K9me3</vt:lpstr>
      <vt:lpstr>Введение</vt:lpstr>
      <vt:lpstr>Обзор исходных файлов</vt:lpstr>
      <vt:lpstr>Длины intersect-пиков</vt:lpstr>
      <vt:lpstr>Расположение пиков относительно аннотированных генов</vt:lpstr>
      <vt:lpstr>Что было сделано?</vt:lpstr>
      <vt:lpstr>Полученная статистика</vt:lpstr>
      <vt:lpstr>Данные из Геномного Браузера</vt:lpstr>
      <vt:lpstr>Данные из Геномного Браузера</vt:lpstr>
      <vt:lpstr>Сколько пиков удалось ассоциировать с генами</vt:lpstr>
      <vt:lpstr>GO анализ</vt:lpstr>
      <vt:lpstr>Выводы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 G4_H3K9me3</dc:title>
  <dc:creator>Ляхова Ксения Александровна</dc:creator>
  <cp:lastModifiedBy>Ляхова Ксения Александровна</cp:lastModifiedBy>
  <cp:revision>8</cp:revision>
  <dcterms:created xsi:type="dcterms:W3CDTF">2021-06-10T06:40:26Z</dcterms:created>
  <dcterms:modified xsi:type="dcterms:W3CDTF">2021-06-10T07:53:45Z</dcterms:modified>
</cp:coreProperties>
</file>