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37"/>
    <p:restoredTop sz="96056"/>
  </p:normalViewPr>
  <p:slideViewPr>
    <p:cSldViewPr snapToGrid="0">
      <p:cViewPr varScale="1">
        <p:scale>
          <a:sx n="118" d="100"/>
          <a:sy n="118" d="100"/>
        </p:scale>
        <p:origin x="944" y="2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0FC2DC-CC98-7D75-2B1D-5BB5EE8AE35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7EC3CB0-E89A-C42D-507E-A21AA1CC3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7639BAE-67C5-844D-070F-5B285C2EF473}"/>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5" name="Нижний колонтитул 4">
            <a:extLst>
              <a:ext uri="{FF2B5EF4-FFF2-40B4-BE49-F238E27FC236}">
                <a16:creationId xmlns:a16="http://schemas.microsoft.com/office/drawing/2014/main" id="{FD83C79F-2AC5-3F0D-0A02-ECB65A2AA1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7D4D9F-5B81-D734-5717-AAF9E1072FCC}"/>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73373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0237E1-AC94-165B-40E6-647576FD249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CFFE753-32B9-BFBF-0307-946FC7D7CE2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A7E0EF3-CCD3-50B2-5DBE-ABA6019EAC00}"/>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5" name="Нижний колонтитул 4">
            <a:extLst>
              <a:ext uri="{FF2B5EF4-FFF2-40B4-BE49-F238E27FC236}">
                <a16:creationId xmlns:a16="http://schemas.microsoft.com/office/drawing/2014/main" id="{0D3CAF4E-429F-E2C6-5A6F-D3340037D6F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2BEE4B9-B8DD-3B08-3F09-476442897309}"/>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198722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CC1AFD2-A9AD-02AB-F612-366FB7CF28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000A047-E3EF-DA34-65AD-E0BF0CBD51B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B5D9829-8435-0D01-D1BA-80043009CF6A}"/>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5" name="Нижний колонтитул 4">
            <a:extLst>
              <a:ext uri="{FF2B5EF4-FFF2-40B4-BE49-F238E27FC236}">
                <a16:creationId xmlns:a16="http://schemas.microsoft.com/office/drawing/2014/main" id="{47E82709-4A4F-21AB-6696-693F7C3C5A7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D9474FE-74E7-FFAD-B0F9-56F0B77F1524}"/>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152816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F419DE-37CB-1633-9E15-14969F6BEA2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8BAB115-9846-9823-F612-CA06CF4BBD1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EA78135-36FE-4288-B0E3-F18CC38CD292}"/>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5" name="Нижний колонтитул 4">
            <a:extLst>
              <a:ext uri="{FF2B5EF4-FFF2-40B4-BE49-F238E27FC236}">
                <a16:creationId xmlns:a16="http://schemas.microsoft.com/office/drawing/2014/main" id="{DD95210E-7D36-2895-0E2E-CC58EB7225A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71A576-6819-D9FC-866A-479380990426}"/>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176602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13A539-E520-E74D-F293-AD6125AD93E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795EEDF-101D-70D0-40E1-52C35A8CC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E7666E9-492B-F0EF-7C0A-688B7160E880}"/>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5" name="Нижний колонтитул 4">
            <a:extLst>
              <a:ext uri="{FF2B5EF4-FFF2-40B4-BE49-F238E27FC236}">
                <a16:creationId xmlns:a16="http://schemas.microsoft.com/office/drawing/2014/main" id="{A4FC22C7-D830-5BD5-BF8E-75E442BDA2D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E7741D6-43FC-B6F1-FFEC-4E521C23968C}"/>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83640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6F1C80-88A4-1EEB-5290-2310F46FC35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56F50BB-EB89-1B34-9F47-0DEFE7B7410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30394E6-BBA3-F4A8-859E-7683177C2A4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C079B73-EC55-D474-2E9B-EDD7711B9D1B}"/>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6" name="Нижний колонтитул 5">
            <a:extLst>
              <a:ext uri="{FF2B5EF4-FFF2-40B4-BE49-F238E27FC236}">
                <a16:creationId xmlns:a16="http://schemas.microsoft.com/office/drawing/2014/main" id="{5183EBA0-5372-5564-04E1-B5DADBCFAC6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22D0129-9240-91FC-92DF-A7E11B4302E5}"/>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76113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BB223-588B-D286-84B3-CA88483CB9F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A0D59BC-FF65-6F26-5AEF-F6D956018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33DA913-0D39-F84E-1A80-2993A06114B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190A447-9F66-9A5D-62CF-69D27DF3D0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AC283A9-3864-4322-931F-3C9BDCA0D8E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7201322-B6E4-7352-C52B-E2EA25E30A22}"/>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8" name="Нижний колонтитул 7">
            <a:extLst>
              <a:ext uri="{FF2B5EF4-FFF2-40B4-BE49-F238E27FC236}">
                <a16:creationId xmlns:a16="http://schemas.microsoft.com/office/drawing/2014/main" id="{21EE39F8-E45F-616B-BCE3-DF05FC2DC97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75BFC76-36BB-19E3-DB94-3811553EC9F1}"/>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46420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E0C70-7522-0C92-952B-22C2E6016EF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9AAE15E-395E-ABF7-9CE1-C6CAF6DC96A2}"/>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4" name="Нижний колонтитул 3">
            <a:extLst>
              <a:ext uri="{FF2B5EF4-FFF2-40B4-BE49-F238E27FC236}">
                <a16:creationId xmlns:a16="http://schemas.microsoft.com/office/drawing/2014/main" id="{A9FEBEF9-3AC8-FCD0-64B7-BA4F2A36416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B490B9D-AB08-566B-EB56-3BE78DB106A2}"/>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134256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157AC5A-CD4C-D848-05D3-2B7C3E12E022}"/>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3" name="Нижний колонтитул 2">
            <a:extLst>
              <a:ext uri="{FF2B5EF4-FFF2-40B4-BE49-F238E27FC236}">
                <a16:creationId xmlns:a16="http://schemas.microsoft.com/office/drawing/2014/main" id="{A26FA40E-3155-0AA3-FE49-D8C111AA905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B982059-B719-47DA-D9FD-3283DA6AE1DB}"/>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63519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F0400E-BF81-9E1B-5229-8B17936E646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E13832A-2125-78DB-B955-28E8DC080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527BC4C-0075-5E75-CB10-2AB92D016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C9F7CD-EE15-71F0-B266-61D814533CA5}"/>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6" name="Нижний колонтитул 5">
            <a:extLst>
              <a:ext uri="{FF2B5EF4-FFF2-40B4-BE49-F238E27FC236}">
                <a16:creationId xmlns:a16="http://schemas.microsoft.com/office/drawing/2014/main" id="{13DB5739-C16C-9F25-53C1-6F7CAEE3188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6971BE-F141-3932-6C01-E11E0C631467}"/>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330742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F83ABC-AC04-EF94-0B22-029F84BF910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5BDC517-4B4E-F164-2B0A-FBD0308AD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FB40819-AB7B-55D9-C7F8-6F5A4E2C3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1C9FD11-EC6B-D2D8-9659-F70D30903013}"/>
              </a:ext>
            </a:extLst>
          </p:cNvPr>
          <p:cNvSpPr>
            <a:spLocks noGrp="1"/>
          </p:cNvSpPr>
          <p:nvPr>
            <p:ph type="dt" sz="half" idx="10"/>
          </p:nvPr>
        </p:nvSpPr>
        <p:spPr/>
        <p:txBody>
          <a:bodyPr/>
          <a:lstStyle/>
          <a:p>
            <a:fld id="{08E7F887-5656-CD45-AE61-62CC98A939A9}" type="datetimeFigureOut">
              <a:rPr lang="ru-RU" smtClean="0"/>
              <a:t>04.08.2024</a:t>
            </a:fld>
            <a:endParaRPr lang="ru-RU"/>
          </a:p>
        </p:txBody>
      </p:sp>
      <p:sp>
        <p:nvSpPr>
          <p:cNvPr id="6" name="Нижний колонтитул 5">
            <a:extLst>
              <a:ext uri="{FF2B5EF4-FFF2-40B4-BE49-F238E27FC236}">
                <a16:creationId xmlns:a16="http://schemas.microsoft.com/office/drawing/2014/main" id="{FF8D5CBA-240F-DE39-A662-42B28A16D17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1F66BDB-53CA-1686-2716-6D6D0C94CCF3}"/>
              </a:ext>
            </a:extLst>
          </p:cNvPr>
          <p:cNvSpPr>
            <a:spLocks noGrp="1"/>
          </p:cNvSpPr>
          <p:nvPr>
            <p:ph type="sldNum" sz="quarter" idx="12"/>
          </p:nvPr>
        </p:nvSpPr>
        <p:spPr/>
        <p:txBody>
          <a:bodyPr/>
          <a:lstStyle/>
          <a:p>
            <a:fld id="{E0311DE9-78A1-CF43-B157-3D2CCB65ACD4}" type="slidenum">
              <a:rPr lang="ru-RU" smtClean="0"/>
              <a:t>‹#›</a:t>
            </a:fld>
            <a:endParaRPr lang="ru-RU"/>
          </a:p>
        </p:txBody>
      </p:sp>
    </p:spTree>
    <p:extLst>
      <p:ext uri="{BB962C8B-B14F-4D97-AF65-F5344CB8AC3E}">
        <p14:creationId xmlns:p14="http://schemas.microsoft.com/office/powerpoint/2010/main" val="367541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32F47C-052B-316C-DC8D-998976C074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EFC7369-98FB-8FF5-EFC3-ED2469F19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F500FE-F4A4-2D7C-8A8C-AADA7DAE11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7F887-5656-CD45-AE61-62CC98A939A9}" type="datetimeFigureOut">
              <a:rPr lang="ru-RU" smtClean="0"/>
              <a:t>04.08.2024</a:t>
            </a:fld>
            <a:endParaRPr lang="ru-RU"/>
          </a:p>
        </p:txBody>
      </p:sp>
      <p:sp>
        <p:nvSpPr>
          <p:cNvPr id="5" name="Нижний колонтитул 4">
            <a:extLst>
              <a:ext uri="{FF2B5EF4-FFF2-40B4-BE49-F238E27FC236}">
                <a16:creationId xmlns:a16="http://schemas.microsoft.com/office/drawing/2014/main" id="{6AD27A44-F029-3E2D-0C5F-C4B09F146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0FFB692-FAF6-C897-50B3-D820A9ADE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11DE9-78A1-CF43-B157-3D2CCB65ACD4}" type="slidenum">
              <a:rPr lang="ru-RU" smtClean="0"/>
              <a:t>‹#›</a:t>
            </a:fld>
            <a:endParaRPr lang="ru-RU"/>
          </a:p>
        </p:txBody>
      </p:sp>
    </p:spTree>
    <p:extLst>
      <p:ext uri="{BB962C8B-B14F-4D97-AF65-F5344CB8AC3E}">
        <p14:creationId xmlns:p14="http://schemas.microsoft.com/office/powerpoint/2010/main" val="439210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file:////var/folders/rj/zwldlph1625gf_956pw1j8v80000gn/T/com.microsoft.Word/WebArchiveCopyPasteTempFiles/125D0213-60D2-4250-B857-5252D0B9050D.jpe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8233D0F5-DA28-7F28-1304-B4E3EDFAE2FB}"/>
              </a:ext>
            </a:extLst>
          </p:cNvPr>
          <p:cNvSpPr>
            <a:spLocks noGrp="1"/>
          </p:cNvSpPr>
          <p:nvPr>
            <p:ph type="subTitle" idx="1"/>
          </p:nvPr>
        </p:nvSpPr>
        <p:spPr>
          <a:xfrm>
            <a:off x="1971554" y="132160"/>
            <a:ext cx="8248891" cy="1426385"/>
          </a:xfrm>
          <a:prstGeom prst="roundRect">
            <a:avLst>
              <a:gd name="adj" fmla="val 19463"/>
            </a:avLst>
          </a:prstGeom>
          <a:solidFill>
            <a:schemeClr val="bg2"/>
          </a:solidFill>
        </p:spPr>
        <p:txBody>
          <a:bodyPr>
            <a:normAutofit fontScale="92500" lnSpcReduction="20000"/>
          </a:bodyPr>
          <a:lstStyle/>
          <a:p>
            <a:pPr algn="ctr">
              <a:lnSpc>
                <a:spcPct val="120000"/>
              </a:lnSpc>
              <a:spcBef>
                <a:spcPts val="0"/>
              </a:spcBef>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Science &amp; Technology (DST)</a:t>
            </a:r>
            <a:endParaRPr lang="ru-RU" sz="17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20000"/>
              </a:lnSpc>
              <a:spcBef>
                <a:spcPts val="0"/>
              </a:spcBef>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“Mathematical Modelling and Intelligent Control Systems”</a:t>
            </a:r>
            <a:endParaRPr lang="ru-RU" sz="17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0"/>
              </a:spcBef>
            </a:pPr>
            <a:endParaRPr lang="en-US" sz="1700"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0"/>
              </a:spcBef>
            </a:pPr>
            <a:r>
              <a:rPr lang="ru-RU" sz="1700" b="1" kern="100" dirty="0">
                <a:effectLst/>
                <a:latin typeface="Times New Roman" panose="02020603050405020304" pitchFamily="18" charset="0"/>
                <a:ea typeface="Calibri" panose="020F0502020204030204" pitchFamily="34" charset="0"/>
                <a:cs typeface="Times New Roman" panose="02020603050405020304" pitchFamily="18" charset="0"/>
              </a:rPr>
              <a:t>Научно-Технологический Комплекс (НТК)</a:t>
            </a:r>
          </a:p>
          <a:p>
            <a:pPr>
              <a:lnSpc>
                <a:spcPct val="100000"/>
              </a:lnSpc>
              <a:spcBef>
                <a:spcPts val="0"/>
              </a:spcBef>
            </a:pPr>
            <a:r>
              <a:rPr lang="ru-RU" sz="1700" b="1" dirty="0">
                <a:effectLst/>
                <a:latin typeface="Times New Roman" panose="02020603050405020304" pitchFamily="18" charset="0"/>
                <a:ea typeface="Calibri" panose="020F0502020204030204" pitchFamily="34" charset="0"/>
                <a:cs typeface="Times New Roman" panose="02020603050405020304" pitchFamily="18" charset="0"/>
              </a:rPr>
              <a:t>«Математическое Моделирование и Интеллектуальные Системы Управления»</a:t>
            </a:r>
            <a:r>
              <a:rPr lang="ru-RU" sz="1800" b="1" dirty="0">
                <a:effectLst/>
                <a:latin typeface="Times New Roman" panose="02020603050405020304" pitchFamily="18" charset="0"/>
                <a:cs typeface="Times New Roman" panose="02020603050405020304" pitchFamily="18" charset="0"/>
              </a:rPr>
              <a:t> </a:t>
            </a:r>
            <a:endParaRPr lang="ru-RU" sz="1800" b="1" dirty="0">
              <a:latin typeface="Times New Roman" panose="02020603050405020304" pitchFamily="18" charset="0"/>
              <a:cs typeface="Times New Roman" panose="02020603050405020304" pitchFamily="18" charset="0"/>
            </a:endParaRPr>
          </a:p>
        </p:txBody>
      </p:sp>
      <p:sp>
        <p:nvSpPr>
          <p:cNvPr id="7" name="Скругленный прямоугольник 6">
            <a:extLst>
              <a:ext uri="{FF2B5EF4-FFF2-40B4-BE49-F238E27FC236}">
                <a16:creationId xmlns:a16="http://schemas.microsoft.com/office/drawing/2014/main" id="{324B66BC-B375-DD78-1374-FA5A3E1B46D0}"/>
              </a:ext>
            </a:extLst>
          </p:cNvPr>
          <p:cNvSpPr/>
          <p:nvPr/>
        </p:nvSpPr>
        <p:spPr>
          <a:xfrm>
            <a:off x="2861105" y="1939855"/>
            <a:ext cx="1186001"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Research</a:t>
            </a:r>
          </a:p>
          <a:p>
            <a:pPr algn="ctr"/>
            <a:r>
              <a:rPr lang="en-US" sz="1100" b="1" dirty="0">
                <a:solidFill>
                  <a:schemeClr val="tx1"/>
                </a:solidFill>
              </a:rPr>
              <a:t> </a:t>
            </a:r>
            <a:r>
              <a:rPr lang="ru-RU" sz="1100" b="1" dirty="0">
                <a:solidFill>
                  <a:schemeClr val="tx1"/>
                </a:solidFill>
              </a:rPr>
              <a:t>Исследования</a:t>
            </a:r>
          </a:p>
        </p:txBody>
      </p:sp>
      <p:sp>
        <p:nvSpPr>
          <p:cNvPr id="8" name="Скругленный прямоугольник 7">
            <a:extLst>
              <a:ext uri="{FF2B5EF4-FFF2-40B4-BE49-F238E27FC236}">
                <a16:creationId xmlns:a16="http://schemas.microsoft.com/office/drawing/2014/main" id="{8A481738-DBCE-2C60-BAB2-94D795CE68D6}"/>
              </a:ext>
            </a:extLst>
          </p:cNvPr>
          <p:cNvSpPr/>
          <p:nvPr/>
        </p:nvSpPr>
        <p:spPr>
          <a:xfrm>
            <a:off x="4881526" y="1900876"/>
            <a:ext cx="1010325"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Product</a:t>
            </a:r>
          </a:p>
          <a:p>
            <a:pPr algn="ctr"/>
            <a:r>
              <a:rPr lang="en-US" sz="1100" b="1" dirty="0">
                <a:solidFill>
                  <a:schemeClr val="tx1"/>
                </a:solidFill>
              </a:rPr>
              <a:t> </a:t>
            </a:r>
            <a:r>
              <a:rPr lang="ru-RU" sz="1100" b="1" dirty="0">
                <a:solidFill>
                  <a:schemeClr val="tx1"/>
                </a:solidFill>
              </a:rPr>
              <a:t>Разработки</a:t>
            </a:r>
          </a:p>
        </p:txBody>
      </p:sp>
      <p:sp>
        <p:nvSpPr>
          <p:cNvPr id="9" name="Скругленный прямоугольник 8">
            <a:extLst>
              <a:ext uri="{FF2B5EF4-FFF2-40B4-BE49-F238E27FC236}">
                <a16:creationId xmlns:a16="http://schemas.microsoft.com/office/drawing/2014/main" id="{3A49FB1B-C0A8-DCAD-CB52-E393035AE90E}"/>
              </a:ext>
            </a:extLst>
          </p:cNvPr>
          <p:cNvSpPr/>
          <p:nvPr/>
        </p:nvSpPr>
        <p:spPr>
          <a:xfrm>
            <a:off x="6901718" y="1912684"/>
            <a:ext cx="1561798"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Partner Centers</a:t>
            </a:r>
          </a:p>
          <a:p>
            <a:pPr algn="ctr"/>
            <a:r>
              <a:rPr lang="en-US" sz="1100" b="1" dirty="0">
                <a:solidFill>
                  <a:schemeClr val="tx1"/>
                </a:solidFill>
              </a:rPr>
              <a:t> </a:t>
            </a:r>
            <a:r>
              <a:rPr lang="ru-RU" sz="1100" b="1" dirty="0">
                <a:solidFill>
                  <a:schemeClr val="tx1"/>
                </a:solidFill>
              </a:rPr>
              <a:t>Совместные Центры</a:t>
            </a:r>
          </a:p>
        </p:txBody>
      </p:sp>
      <p:sp>
        <p:nvSpPr>
          <p:cNvPr id="10" name="Скругленный прямоугольник 9">
            <a:extLst>
              <a:ext uri="{FF2B5EF4-FFF2-40B4-BE49-F238E27FC236}">
                <a16:creationId xmlns:a16="http://schemas.microsoft.com/office/drawing/2014/main" id="{4B075CE6-9D1C-7D01-F461-56CC8ECA10FC}"/>
              </a:ext>
            </a:extLst>
          </p:cNvPr>
          <p:cNvSpPr/>
          <p:nvPr/>
        </p:nvSpPr>
        <p:spPr>
          <a:xfrm>
            <a:off x="8882917" y="1755562"/>
            <a:ext cx="1930393"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Experience</a:t>
            </a:r>
          </a:p>
          <a:p>
            <a:pPr algn="ctr"/>
            <a:r>
              <a:rPr lang="en-US" sz="1100" b="1" dirty="0">
                <a:solidFill>
                  <a:schemeClr val="tx1"/>
                </a:solidFill>
              </a:rPr>
              <a:t> </a:t>
            </a:r>
            <a:r>
              <a:rPr lang="ru-RU" sz="1100" b="1" dirty="0">
                <a:solidFill>
                  <a:schemeClr val="tx1"/>
                </a:solidFill>
              </a:rPr>
              <a:t>Реализованные проекты</a:t>
            </a:r>
          </a:p>
        </p:txBody>
      </p:sp>
      <p:sp>
        <p:nvSpPr>
          <p:cNvPr id="11" name="Скругленный прямоугольник 10">
            <a:extLst>
              <a:ext uri="{FF2B5EF4-FFF2-40B4-BE49-F238E27FC236}">
                <a16:creationId xmlns:a16="http://schemas.microsoft.com/office/drawing/2014/main" id="{710D9765-215C-BFD9-094C-7273D97589B4}"/>
              </a:ext>
            </a:extLst>
          </p:cNvPr>
          <p:cNvSpPr/>
          <p:nvPr/>
        </p:nvSpPr>
        <p:spPr>
          <a:xfrm>
            <a:off x="961229" y="2519356"/>
            <a:ext cx="1010325"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Mission</a:t>
            </a:r>
          </a:p>
          <a:p>
            <a:pPr algn="ctr"/>
            <a:r>
              <a:rPr lang="en-US" sz="1100" b="1" dirty="0">
                <a:solidFill>
                  <a:schemeClr val="tx1"/>
                </a:solidFill>
              </a:rPr>
              <a:t> </a:t>
            </a:r>
            <a:r>
              <a:rPr lang="ru-RU" sz="1100" b="1" dirty="0">
                <a:solidFill>
                  <a:schemeClr val="tx1"/>
                </a:solidFill>
              </a:rPr>
              <a:t>Миссия</a:t>
            </a:r>
          </a:p>
        </p:txBody>
      </p:sp>
      <p:sp>
        <p:nvSpPr>
          <p:cNvPr id="13" name="Скругленный прямоугольник 12">
            <a:extLst>
              <a:ext uri="{FF2B5EF4-FFF2-40B4-BE49-F238E27FC236}">
                <a16:creationId xmlns:a16="http://schemas.microsoft.com/office/drawing/2014/main" id="{0BE03B1E-1A8C-F376-4A77-8778F29E81D3}"/>
              </a:ext>
            </a:extLst>
          </p:cNvPr>
          <p:cNvSpPr/>
          <p:nvPr/>
        </p:nvSpPr>
        <p:spPr>
          <a:xfrm>
            <a:off x="3186977" y="2510186"/>
            <a:ext cx="1010325"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Industrial AI</a:t>
            </a:r>
          </a:p>
        </p:txBody>
      </p:sp>
      <p:sp>
        <p:nvSpPr>
          <p:cNvPr id="15" name="Скругленный прямоугольник 14">
            <a:extLst>
              <a:ext uri="{FF2B5EF4-FFF2-40B4-BE49-F238E27FC236}">
                <a16:creationId xmlns:a16="http://schemas.microsoft.com/office/drawing/2014/main" id="{AA61FA10-BCDF-5291-BE5A-60C4F0CC0DA1}"/>
              </a:ext>
            </a:extLst>
          </p:cNvPr>
          <p:cNvSpPr/>
          <p:nvPr/>
        </p:nvSpPr>
        <p:spPr>
          <a:xfrm>
            <a:off x="3186977" y="3107126"/>
            <a:ext cx="1010325"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Intelligent Control</a:t>
            </a:r>
          </a:p>
        </p:txBody>
      </p:sp>
      <p:sp>
        <p:nvSpPr>
          <p:cNvPr id="16" name="Скругленный прямоугольник 15">
            <a:extLst>
              <a:ext uri="{FF2B5EF4-FFF2-40B4-BE49-F238E27FC236}">
                <a16:creationId xmlns:a16="http://schemas.microsoft.com/office/drawing/2014/main" id="{D8613E51-26AC-A81D-CE23-CDD54AE18A24}"/>
              </a:ext>
            </a:extLst>
          </p:cNvPr>
          <p:cNvSpPr/>
          <p:nvPr/>
        </p:nvSpPr>
        <p:spPr>
          <a:xfrm>
            <a:off x="3189503" y="3706427"/>
            <a:ext cx="1010325"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Intelligent Automation</a:t>
            </a:r>
          </a:p>
        </p:txBody>
      </p:sp>
      <p:sp>
        <p:nvSpPr>
          <p:cNvPr id="17" name="Скругленный прямоугольник 16">
            <a:extLst>
              <a:ext uri="{FF2B5EF4-FFF2-40B4-BE49-F238E27FC236}">
                <a16:creationId xmlns:a16="http://schemas.microsoft.com/office/drawing/2014/main" id="{0E07BB67-9444-4174-5646-3123C8083C63}"/>
              </a:ext>
            </a:extLst>
          </p:cNvPr>
          <p:cNvSpPr/>
          <p:nvPr/>
        </p:nvSpPr>
        <p:spPr>
          <a:xfrm>
            <a:off x="7148158" y="2555929"/>
            <a:ext cx="1030602" cy="44054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Nornikel</a:t>
            </a:r>
            <a:r>
              <a:rPr lang="en-US"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SPbPU</a:t>
            </a:r>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1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Скругленный прямоугольник 18">
            <a:extLst>
              <a:ext uri="{FF2B5EF4-FFF2-40B4-BE49-F238E27FC236}">
                <a16:creationId xmlns:a16="http://schemas.microsoft.com/office/drawing/2014/main" id="{FE3CA73E-D4F5-AC2A-01FB-9B9FFC1013FF}"/>
              </a:ext>
            </a:extLst>
          </p:cNvPr>
          <p:cNvSpPr/>
          <p:nvPr/>
        </p:nvSpPr>
        <p:spPr>
          <a:xfrm>
            <a:off x="5138604" y="2506369"/>
            <a:ext cx="1470084" cy="822295"/>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1100"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Cyber-Physical Technological platform of Industrial Automation Control </a:t>
            </a:r>
            <a:endParaRPr lang="ru-RU" sz="11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Прямая соединительная линия 22">
            <a:extLst>
              <a:ext uri="{FF2B5EF4-FFF2-40B4-BE49-F238E27FC236}">
                <a16:creationId xmlns:a16="http://schemas.microsoft.com/office/drawing/2014/main" id="{AEA24875-6A81-587B-9E00-C9A26002C61C}"/>
              </a:ext>
            </a:extLst>
          </p:cNvPr>
          <p:cNvCxnSpPr>
            <a:cxnSpLocks/>
          </p:cNvCxnSpPr>
          <p:nvPr/>
        </p:nvCxnSpPr>
        <p:spPr>
          <a:xfrm>
            <a:off x="2987283" y="2346896"/>
            <a:ext cx="0" cy="1619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49D73F10-A99F-32F8-8D33-A1B8D7DD40C2}"/>
              </a:ext>
            </a:extLst>
          </p:cNvPr>
          <p:cNvCxnSpPr>
            <a:cxnSpLocks/>
          </p:cNvCxnSpPr>
          <p:nvPr/>
        </p:nvCxnSpPr>
        <p:spPr>
          <a:xfrm>
            <a:off x="4996837" y="2301077"/>
            <a:ext cx="0" cy="11382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B17B2E0-BC19-AB58-0431-5EED11111BB1}"/>
              </a:ext>
            </a:extLst>
          </p:cNvPr>
          <p:cNvCxnSpPr>
            <a:cxnSpLocks/>
          </p:cNvCxnSpPr>
          <p:nvPr/>
        </p:nvCxnSpPr>
        <p:spPr>
          <a:xfrm>
            <a:off x="7006390" y="2301077"/>
            <a:ext cx="0" cy="17833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Скругленный прямоугольник 25">
            <a:extLst>
              <a:ext uri="{FF2B5EF4-FFF2-40B4-BE49-F238E27FC236}">
                <a16:creationId xmlns:a16="http://schemas.microsoft.com/office/drawing/2014/main" id="{8040BED5-D788-90B7-0B0C-3D5A69514F72}"/>
              </a:ext>
            </a:extLst>
          </p:cNvPr>
          <p:cNvSpPr/>
          <p:nvPr/>
        </p:nvSpPr>
        <p:spPr>
          <a:xfrm>
            <a:off x="7167315" y="3190891"/>
            <a:ext cx="1296187" cy="44054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AtomicSoft</a:t>
            </a:r>
            <a:r>
              <a:rPr lang="en-US"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SPbPU</a:t>
            </a:r>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1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Скругленный прямоугольник 26">
            <a:extLst>
              <a:ext uri="{FF2B5EF4-FFF2-40B4-BE49-F238E27FC236}">
                <a16:creationId xmlns:a16="http://schemas.microsoft.com/office/drawing/2014/main" id="{48DEA57E-3F86-7921-7178-765CC6565500}"/>
              </a:ext>
            </a:extLst>
          </p:cNvPr>
          <p:cNvSpPr/>
          <p:nvPr/>
        </p:nvSpPr>
        <p:spPr>
          <a:xfrm>
            <a:off x="7169638" y="3854777"/>
            <a:ext cx="1293864" cy="44054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Nornikel</a:t>
            </a:r>
            <a:r>
              <a:rPr lang="en-US"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SPbPU</a:t>
            </a:r>
            <a:r>
              <a:rPr lang="ru-RU"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11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6" name="Группа 35">
            <a:extLst>
              <a:ext uri="{FF2B5EF4-FFF2-40B4-BE49-F238E27FC236}">
                <a16:creationId xmlns:a16="http://schemas.microsoft.com/office/drawing/2014/main" id="{2C74AFC5-1FE2-DC83-2A8E-EDBB508256C8}"/>
              </a:ext>
            </a:extLst>
          </p:cNvPr>
          <p:cNvGrpSpPr/>
          <p:nvPr/>
        </p:nvGrpSpPr>
        <p:grpSpPr>
          <a:xfrm>
            <a:off x="719004" y="1912685"/>
            <a:ext cx="1252549" cy="1617095"/>
            <a:chOff x="719004" y="1912685"/>
            <a:chExt cx="1252549" cy="1617095"/>
          </a:xfrm>
        </p:grpSpPr>
        <p:sp>
          <p:nvSpPr>
            <p:cNvPr id="5" name="Скругленный прямоугольник 4">
              <a:extLst>
                <a:ext uri="{FF2B5EF4-FFF2-40B4-BE49-F238E27FC236}">
                  <a16:creationId xmlns:a16="http://schemas.microsoft.com/office/drawing/2014/main" id="{A2A25FBA-BA3F-0F4D-65B2-2FA88502EE60}"/>
                </a:ext>
              </a:extLst>
            </p:cNvPr>
            <p:cNvSpPr/>
            <p:nvPr/>
          </p:nvSpPr>
          <p:spPr>
            <a:xfrm>
              <a:off x="719004" y="1912685"/>
              <a:ext cx="1010325"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Home</a:t>
              </a:r>
            </a:p>
            <a:p>
              <a:pPr algn="ctr"/>
              <a:r>
                <a:rPr lang="en-US" sz="1100" b="1" dirty="0">
                  <a:solidFill>
                    <a:schemeClr val="tx1"/>
                  </a:solidFill>
                </a:rPr>
                <a:t> </a:t>
              </a:r>
              <a:r>
                <a:rPr lang="ru-RU" sz="1100" b="1" dirty="0">
                  <a:solidFill>
                    <a:schemeClr val="tx1"/>
                  </a:solidFill>
                </a:rPr>
                <a:t>Главная</a:t>
              </a:r>
            </a:p>
          </p:txBody>
        </p:sp>
        <p:sp>
          <p:nvSpPr>
            <p:cNvPr id="12" name="Скругленный прямоугольник 11">
              <a:extLst>
                <a:ext uri="{FF2B5EF4-FFF2-40B4-BE49-F238E27FC236}">
                  <a16:creationId xmlns:a16="http://schemas.microsoft.com/office/drawing/2014/main" id="{23AA49D0-0F0A-5B82-6417-FEC8BC147DB3}"/>
                </a:ext>
              </a:extLst>
            </p:cNvPr>
            <p:cNvSpPr/>
            <p:nvPr/>
          </p:nvSpPr>
          <p:spPr>
            <a:xfrm>
              <a:off x="961228" y="3151737"/>
              <a:ext cx="1010325"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Team</a:t>
              </a:r>
            </a:p>
            <a:p>
              <a:pPr algn="ctr"/>
              <a:r>
                <a:rPr lang="en-US" sz="1100" b="1" dirty="0">
                  <a:solidFill>
                    <a:schemeClr val="tx1"/>
                  </a:solidFill>
                </a:rPr>
                <a:t> </a:t>
              </a:r>
              <a:r>
                <a:rPr lang="ru-RU" sz="1100" b="1" dirty="0">
                  <a:solidFill>
                    <a:schemeClr val="tx1"/>
                  </a:solidFill>
                </a:rPr>
                <a:t>Команда</a:t>
              </a:r>
            </a:p>
          </p:txBody>
        </p:sp>
        <p:cxnSp>
          <p:nvCxnSpPr>
            <p:cNvPr id="21" name="Прямая соединительная линия 20">
              <a:extLst>
                <a:ext uri="{FF2B5EF4-FFF2-40B4-BE49-F238E27FC236}">
                  <a16:creationId xmlns:a16="http://schemas.microsoft.com/office/drawing/2014/main" id="{C22862D5-0D09-C59E-F1F4-3D6EFE80A054}"/>
                </a:ext>
              </a:extLst>
            </p:cNvPr>
            <p:cNvCxnSpPr>
              <a:cxnSpLocks/>
            </p:cNvCxnSpPr>
            <p:nvPr/>
          </p:nvCxnSpPr>
          <p:spPr>
            <a:xfrm>
              <a:off x="835962" y="2290727"/>
              <a:ext cx="0" cy="11382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726B9880-B654-BF18-86B4-8336F195F5D1}"/>
                </a:ext>
              </a:extLst>
            </p:cNvPr>
            <p:cNvCxnSpPr>
              <a:cxnSpLocks/>
            </p:cNvCxnSpPr>
            <p:nvPr/>
          </p:nvCxnSpPr>
          <p:spPr>
            <a:xfrm>
              <a:off x="835962" y="272016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a:extLst>
                <a:ext uri="{FF2B5EF4-FFF2-40B4-BE49-F238E27FC236}">
                  <a16:creationId xmlns:a16="http://schemas.microsoft.com/office/drawing/2014/main" id="{7EB6CA19-BF0A-AC26-BEF1-9DC56C69D937}"/>
                </a:ext>
              </a:extLst>
            </p:cNvPr>
            <p:cNvCxnSpPr>
              <a:cxnSpLocks/>
            </p:cNvCxnSpPr>
            <p:nvPr/>
          </p:nvCxnSpPr>
          <p:spPr>
            <a:xfrm>
              <a:off x="818240" y="3393561"/>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Прямая соединительная линия 32">
            <a:extLst>
              <a:ext uri="{FF2B5EF4-FFF2-40B4-BE49-F238E27FC236}">
                <a16:creationId xmlns:a16="http://schemas.microsoft.com/office/drawing/2014/main" id="{05430E75-B0C8-2B6A-DAC7-B006D0B28896}"/>
              </a:ext>
            </a:extLst>
          </p:cNvPr>
          <p:cNvCxnSpPr>
            <a:cxnSpLocks/>
          </p:cNvCxnSpPr>
          <p:nvPr/>
        </p:nvCxnSpPr>
        <p:spPr>
          <a:xfrm>
            <a:off x="3019181" y="2702435"/>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a:extLst>
              <a:ext uri="{FF2B5EF4-FFF2-40B4-BE49-F238E27FC236}">
                <a16:creationId xmlns:a16="http://schemas.microsoft.com/office/drawing/2014/main" id="{C1D3DAAA-5FB3-49DB-1C4F-52E7DB5358FB}"/>
              </a:ext>
            </a:extLst>
          </p:cNvPr>
          <p:cNvCxnSpPr>
            <a:cxnSpLocks/>
          </p:cNvCxnSpPr>
          <p:nvPr/>
        </p:nvCxnSpPr>
        <p:spPr>
          <a:xfrm>
            <a:off x="2997911" y="3946445"/>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a:extLst>
              <a:ext uri="{FF2B5EF4-FFF2-40B4-BE49-F238E27FC236}">
                <a16:creationId xmlns:a16="http://schemas.microsoft.com/office/drawing/2014/main" id="{224CA236-9905-79D8-2AA9-1E037EEE975D}"/>
              </a:ext>
            </a:extLst>
          </p:cNvPr>
          <p:cNvCxnSpPr>
            <a:cxnSpLocks/>
          </p:cNvCxnSpPr>
          <p:nvPr/>
        </p:nvCxnSpPr>
        <p:spPr>
          <a:xfrm>
            <a:off x="3001449" y="3290767"/>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Скругленный прямоугольник 37">
            <a:extLst>
              <a:ext uri="{FF2B5EF4-FFF2-40B4-BE49-F238E27FC236}">
                <a16:creationId xmlns:a16="http://schemas.microsoft.com/office/drawing/2014/main" id="{34396FD8-B9FC-9FF2-03B0-FA7F1D48CF7D}"/>
              </a:ext>
            </a:extLst>
          </p:cNvPr>
          <p:cNvSpPr/>
          <p:nvPr/>
        </p:nvSpPr>
        <p:spPr>
          <a:xfrm>
            <a:off x="9172819" y="2351651"/>
            <a:ext cx="1930393" cy="37804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sz="1100" b="1" dirty="0">
                <a:solidFill>
                  <a:schemeClr val="tx1"/>
                </a:solidFill>
              </a:rPr>
              <a:t>Советчик (Норникель)</a:t>
            </a:r>
            <a:endParaRPr lang="en-US" sz="1100" b="1" dirty="0">
              <a:solidFill>
                <a:schemeClr val="tx1"/>
              </a:solidFill>
            </a:endParaRPr>
          </a:p>
        </p:txBody>
      </p:sp>
    </p:spTree>
    <p:extLst>
      <p:ext uri="{BB962C8B-B14F-4D97-AF65-F5344CB8AC3E}">
        <p14:creationId xmlns:p14="http://schemas.microsoft.com/office/powerpoint/2010/main" val="90586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AF5285-32D5-EBBA-28B8-94643E246D68}"/>
              </a:ext>
            </a:extLst>
          </p:cNvPr>
          <p:cNvSpPr>
            <a:spLocks noGrp="1"/>
          </p:cNvSpPr>
          <p:nvPr>
            <p:ph type="title"/>
          </p:nvPr>
        </p:nvSpPr>
        <p:spPr>
          <a:xfrm>
            <a:off x="7097486" y="314616"/>
            <a:ext cx="1139190" cy="389255"/>
          </a:xfrm>
        </p:spPr>
        <p:txBody>
          <a:bodyPr>
            <a:normAutofit/>
          </a:bodyPr>
          <a:lstStyle/>
          <a:p>
            <a:r>
              <a:rPr lang="ru-RU" sz="1600" dirty="0">
                <a:latin typeface="Times New Roman" panose="02020603050405020304" pitchFamily="18" charset="0"/>
                <a:cs typeface="Times New Roman" panose="02020603050405020304" pitchFamily="18" charset="0"/>
              </a:rPr>
              <a:t>Команда</a:t>
            </a:r>
          </a:p>
        </p:txBody>
      </p:sp>
      <p:grpSp>
        <p:nvGrpSpPr>
          <p:cNvPr id="4" name="Группа 3">
            <a:extLst>
              <a:ext uri="{FF2B5EF4-FFF2-40B4-BE49-F238E27FC236}">
                <a16:creationId xmlns:a16="http://schemas.microsoft.com/office/drawing/2014/main" id="{FF6703E4-99A1-982C-9DBE-6BEDE9CCBB80}"/>
              </a:ext>
            </a:extLst>
          </p:cNvPr>
          <p:cNvGrpSpPr/>
          <p:nvPr/>
        </p:nvGrpSpPr>
        <p:grpSpPr>
          <a:xfrm>
            <a:off x="6933656" y="853985"/>
            <a:ext cx="1303020" cy="1724561"/>
            <a:chOff x="908066" y="864870"/>
            <a:chExt cx="1303020" cy="1724561"/>
          </a:xfrm>
        </p:grpSpPr>
        <p:pic>
          <p:nvPicPr>
            <p:cNvPr id="1026" name="Picture 2" descr="Арсеньев Дмитрий Германович">
              <a:extLst>
                <a:ext uri="{FF2B5EF4-FFF2-40B4-BE49-F238E27FC236}">
                  <a16:creationId xmlns:a16="http://schemas.microsoft.com/office/drawing/2014/main" id="{9D3A70E1-7087-925E-F1C3-0A9905578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762" y="864870"/>
              <a:ext cx="835628" cy="10782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6B0BEA-5355-F7FC-D575-17CD7F391C9D}"/>
                </a:ext>
              </a:extLst>
            </p:cNvPr>
            <p:cNvSpPr txBox="1"/>
            <p:nvPr/>
          </p:nvSpPr>
          <p:spPr>
            <a:xfrm>
              <a:off x="908066" y="1943100"/>
              <a:ext cx="1303020" cy="646331"/>
            </a:xfrm>
            <a:prstGeom prst="rect">
              <a:avLst/>
            </a:prstGeom>
            <a:noFill/>
          </p:spPr>
          <p:txBody>
            <a:bodyPr wrap="square" rtlCol="0">
              <a:spAutoFit/>
            </a:bodyPr>
            <a:lstStyle/>
            <a:p>
              <a:pPr algn="ctr"/>
              <a:r>
                <a:rPr lang="ru-RU" sz="1200" b="1" dirty="0">
                  <a:latin typeface="Times New Roman" panose="02020603050405020304" pitchFamily="18" charset="0"/>
                  <a:cs typeface="Times New Roman" panose="02020603050405020304" pitchFamily="18" charset="0"/>
                </a:rPr>
                <a:t>Научный руководитель НТК ММИСУ</a:t>
              </a:r>
            </a:p>
          </p:txBody>
        </p:sp>
      </p:grpSp>
      <p:graphicFrame>
        <p:nvGraphicFramePr>
          <p:cNvPr id="5" name="Таблица 4">
            <a:extLst>
              <a:ext uri="{FF2B5EF4-FFF2-40B4-BE49-F238E27FC236}">
                <a16:creationId xmlns:a16="http://schemas.microsoft.com/office/drawing/2014/main" id="{DB9FB96B-A550-98B6-B91D-DF882769D22D}"/>
              </a:ext>
            </a:extLst>
          </p:cNvPr>
          <p:cNvGraphicFramePr>
            <a:graphicFrameLocks noGrp="1"/>
          </p:cNvGraphicFramePr>
          <p:nvPr>
            <p:extLst>
              <p:ext uri="{D42A27DB-BD31-4B8C-83A1-F6EECF244321}">
                <p14:modId xmlns:p14="http://schemas.microsoft.com/office/powerpoint/2010/main" val="3266413541"/>
              </p:ext>
            </p:extLst>
          </p:nvPr>
        </p:nvGraphicFramePr>
        <p:xfrm>
          <a:off x="1352877" y="853985"/>
          <a:ext cx="4340787" cy="4937760"/>
        </p:xfrm>
        <a:graphic>
          <a:graphicData uri="http://schemas.openxmlformats.org/drawingml/2006/table">
            <a:tbl>
              <a:tblPr firstRow="1" bandRow="1">
                <a:tableStyleId>{5C22544A-7EE6-4342-B048-85BDC9FD1C3A}</a:tableStyleId>
              </a:tblPr>
              <a:tblGrid>
                <a:gridCol w="2084786">
                  <a:extLst>
                    <a:ext uri="{9D8B030D-6E8A-4147-A177-3AD203B41FA5}">
                      <a16:colId xmlns:a16="http://schemas.microsoft.com/office/drawing/2014/main" val="3408432836"/>
                    </a:ext>
                  </a:extLst>
                </a:gridCol>
                <a:gridCol w="2256001">
                  <a:extLst>
                    <a:ext uri="{9D8B030D-6E8A-4147-A177-3AD203B41FA5}">
                      <a16:colId xmlns:a16="http://schemas.microsoft.com/office/drawing/2014/main" val="37154025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400" b="1" kern="1200" dirty="0">
                          <a:solidFill>
                            <a:schemeClr val="tx1"/>
                          </a:solidFill>
                          <a:effectLst/>
                          <a:latin typeface="Times New Roman" panose="02020603050405020304" pitchFamily="18" charset="0"/>
                          <a:ea typeface="+mn-ea"/>
                          <a:cs typeface="Times New Roman" panose="02020603050405020304" pitchFamily="18" charset="0"/>
                        </a:rPr>
                        <a:t>Миссия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1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100" b="0" kern="1200" dirty="0">
                          <a:solidFill>
                            <a:schemeClr val="tx1"/>
                          </a:solidFill>
                          <a:effectLst/>
                          <a:latin typeface="Times New Roman" panose="02020603050405020304" pitchFamily="18" charset="0"/>
                          <a:ea typeface="+mn-ea"/>
                          <a:cs typeface="Times New Roman" panose="02020603050405020304" pitchFamily="18" charset="0"/>
                        </a:rPr>
                        <a:t>Департамент науки и технологий (DST) является структурным подразделением, осуществляющим разработку и продвижение  перспективных научных и научно-прикладных разработок в области современной теории промышленного искусственного интеллекта, интеллектуальных систем автоматизации и управления структурно-сложных производственных систем. .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100" b="0" kern="1200" dirty="0">
                          <a:solidFill>
                            <a:schemeClr val="tx1"/>
                          </a:solidFill>
                          <a:effectLst/>
                          <a:latin typeface="Times New Roman" panose="02020603050405020304" pitchFamily="18" charset="0"/>
                          <a:ea typeface="+mn-ea"/>
                          <a:cs typeface="Times New Roman" panose="02020603050405020304" pitchFamily="18" charset="0"/>
                        </a:rPr>
                        <a:t>Особое внимание уделяется внедрению наиболее важных прорывных технологических решений и математико-программного обеспечения в области энергетики, машиностроения, транспорта..</a:t>
                      </a:r>
                    </a:p>
                    <a:p>
                      <a:endParaRPr lang="ru-RU"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Department of Science and Technology (DST) is a structural unit engaged in the development and promotion of promising scientific and applied research in the field of modern theory of industrial artificial intelligence, intelligent automation and control systems of structurally complex production systems. . Special attention is paid to the implementation of the most important breakthrough technological solutions and mathematical software in the field of energy, mechanical engineering, and transport..</a:t>
                      </a:r>
                      <a:r>
                        <a:rPr lang="en-US" sz="1800" b="0" kern="1200" dirty="0">
                          <a:solidFill>
                            <a:schemeClr val="lt1"/>
                          </a:solidFill>
                          <a:effectLst/>
                          <a:latin typeface="+mn-lt"/>
                          <a:ea typeface="+mn-ea"/>
                          <a:cs typeface="+mn-cs"/>
                        </a:rPr>
                        <a:t>emphasis </a:t>
                      </a:r>
                      <a:r>
                        <a:rPr lang="en-US" sz="1800" b="1" kern="1200" dirty="0">
                          <a:solidFill>
                            <a:schemeClr val="lt1"/>
                          </a:solidFill>
                          <a:effectLst/>
                          <a:latin typeface="+mn-lt"/>
                          <a:ea typeface="+mn-ea"/>
                          <a:cs typeface="+mn-cs"/>
                        </a:rPr>
                        <a:t>on through R&amp;D in its research institutions or laboratories.</a:t>
                      </a:r>
                      <a:endParaRPr lang="ru-RU" sz="18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txBody>
                  <a:tcPr>
                    <a:noFill/>
                  </a:tcPr>
                </a:tc>
                <a:extLst>
                  <a:ext uri="{0D108BD9-81ED-4DB2-BD59-A6C34878D82A}">
                    <a16:rowId xmlns:a16="http://schemas.microsoft.com/office/drawing/2014/main" val="855807615"/>
                  </a:ext>
                </a:extLst>
              </a:tr>
            </a:tbl>
          </a:graphicData>
        </a:graphic>
      </p:graphicFrame>
      <p:pic>
        <p:nvPicPr>
          <p:cNvPr id="1025" name="Рисунок 1" descr="/var/folders/rj/zwldlph1625gf_956pw1j8v80000gn/T/com.microsoft.Word/WebArchiveCopyPasteTempFiles/125D0213-60D2-4250-B857-5252D0B9050D.jpeg">
            <a:extLst>
              <a:ext uri="{FF2B5EF4-FFF2-40B4-BE49-F238E27FC236}">
                <a16:creationId xmlns:a16="http://schemas.microsoft.com/office/drawing/2014/main" id="{5238B72F-31EA-6A0E-93A7-26E78BD3909C}"/>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l="33081" t="36149" r="24319" b="16614"/>
          <a:stretch>
            <a:fillRect/>
          </a:stretch>
        </p:blipFill>
        <p:spPr bwMode="auto">
          <a:xfrm>
            <a:off x="8360227" y="853985"/>
            <a:ext cx="1436915" cy="119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6714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239</Words>
  <Application>Microsoft Macintosh PowerPoint</Application>
  <PresentationFormat>Широкоэкранный</PresentationFormat>
  <Paragraphs>36</Paragraphs>
  <Slides>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Команда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Вячеслав Шкодырев</dc:creator>
  <cp:lastModifiedBy>Вячеслав Шкодырев</cp:lastModifiedBy>
  <cp:revision>10</cp:revision>
  <dcterms:created xsi:type="dcterms:W3CDTF">2024-07-29T04:10:17Z</dcterms:created>
  <dcterms:modified xsi:type="dcterms:W3CDTF">2024-08-04T05:08:23Z</dcterms:modified>
</cp:coreProperties>
</file>