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60" r:id="rId5"/>
    <p:sldId id="261" r:id="rId6"/>
    <p:sldId id="262" r:id="rId7"/>
    <p:sldId id="263" r:id="rId8"/>
    <p:sldId id="274" r:id="rId9"/>
    <p:sldId id="264" r:id="rId10"/>
    <p:sldId id="275" r:id="rId11"/>
    <p:sldId id="276" r:id="rId12"/>
    <p:sldId id="277" r:id="rId13"/>
    <p:sldId id="269" r:id="rId14"/>
    <p:sldId id="267" r:id="rId15"/>
    <p:sldId id="265" r:id="rId16"/>
    <p:sldId id="266" r:id="rId17"/>
    <p:sldId id="270" r:id="rId18"/>
    <p:sldId id="271" r:id="rId19"/>
    <p:sldId id="272" r:id="rId20"/>
    <p:sldId id="258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89" autoAdjust="0"/>
    <p:restoredTop sz="94607"/>
  </p:normalViewPr>
  <p:slideViewPr>
    <p:cSldViewPr>
      <p:cViewPr>
        <p:scale>
          <a:sx n="100" d="100"/>
          <a:sy n="100" d="100"/>
        </p:scale>
        <p:origin x="-64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CF386-303A-4992-AFCE-8962A1C641A6}" type="datetimeFigureOut">
              <a:rPr lang="ru-RU" smtClean="0"/>
              <a:pPr/>
              <a:t>27.03.2018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Ярославцев А.А.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3D7CA-825F-4D6C-9E1D-D4F6B476CB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D112-02C2-4F12-A24E-1AB587B08818}" type="datetimeFigureOut">
              <a:rPr lang="ru-RU" smtClean="0"/>
              <a:pPr/>
              <a:t>27.03.2018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Ярославцев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0FF50-8017-4D71-AB23-F345CC489E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7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29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60FE-335D-4989-9A1A-AFE291500CE7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EB6-D4DC-4F8C-8ECE-EA14F190DE1C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346D-FE3D-4E46-8B3C-C514CF02AB98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aseline="0"/>
            </a:lvl1pPr>
            <a:lvl2pPr>
              <a:defRPr sz="1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5C20-F640-4812-9E09-355582D06DA8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B35C-B5F7-4CA2-BFE0-F4053054977E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5A24-6738-4A96-8FE8-A3D0754AA1E5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4859-4852-45B8-A1ED-CA4302333175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451-B8E6-4A14-844C-D0099380EC20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BDBD-70AB-4D92-9C94-1178A2DB5650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8716-55EB-4908-A670-5450E7ADB8C5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FD28-CF8B-4B1D-BF75-132C8AC0336F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B518-2608-4C58-B672-D7E44000E2F1}" type="datetime1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071678"/>
            <a:ext cx="8572560" cy="200026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Особенности формирования </a:t>
            </a:r>
            <a:r>
              <a:rPr lang="ru-RU" sz="2400" dirty="0" err="1" smtClean="0"/>
              <a:t>лавесовского</a:t>
            </a:r>
            <a:r>
              <a:rPr lang="ru-RU" sz="2400" dirty="0" smtClean="0"/>
              <a:t> полиэдра в синтетическом </a:t>
            </a:r>
            <a:r>
              <a:rPr lang="ru-RU" sz="2400" dirty="0" err="1" smtClean="0"/>
              <a:t>теннантите</a:t>
            </a:r>
            <a:r>
              <a:rPr lang="ru-RU" sz="2400" dirty="0" smtClean="0"/>
              <a:t> и влияние изовалентного замещения на магнитные свойства и теплоёмкость в соединениях из группы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-тетраэдрита </a:t>
            </a:r>
            <a:endParaRPr lang="ru-RU" sz="24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45668" y="595325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Федеральном государственном бюджетном научном учреждение «Технологический институт сверхтвердых и новых углеродных материалов», (ФГБНУ ТИСНУМ)</a:t>
            </a:r>
            <a:endParaRPr lang="ru-RU" dirty="0">
              <a:effectLst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343400" y="5410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Ярославцев Алексей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формы пиков </a:t>
            </a:r>
            <a:r>
              <a:rPr lang="en-US" dirty="0" smtClean="0"/>
              <a:t>STEM </a:t>
            </a:r>
            <a:r>
              <a:rPr lang="ru-RU" dirty="0" smtClean="0"/>
              <a:t>изображения для </a:t>
            </a:r>
            <a:r>
              <a:rPr lang="ru-RU" smtClean="0"/>
              <a:t>плоскости (011) </a:t>
            </a:r>
            <a:r>
              <a:rPr lang="ru-RU" dirty="0" smtClean="0"/>
              <a:t>синтетического </a:t>
            </a:r>
            <a:r>
              <a:rPr lang="ru-RU" dirty="0" err="1" smtClean="0"/>
              <a:t>теннантита</a:t>
            </a:r>
            <a:endParaRPr lang="ru-RU" baseline="-25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 descr="C:\Users\TISNUM\Documents\Cloud\stady\Documents\!!_disser\Russian-Phd-LaTeX-Dissertation-Template-0.9.0\images\mic_cu12as4s13_1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643446"/>
            <a:ext cx="4058320" cy="171451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4429124" y="37147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Atomap</a:t>
            </a:r>
            <a:r>
              <a:rPr lang="en-US" sz="1200" dirty="0" smtClean="0"/>
              <a:t>: a new software tool for the automated analysis of atomic resolution</a:t>
            </a:r>
            <a:r>
              <a:rPr lang="ru-RU" sz="1200" dirty="0" smtClean="0"/>
              <a:t> </a:t>
            </a:r>
            <a:r>
              <a:rPr lang="en-US" sz="1200" dirty="0" smtClean="0"/>
              <a:t>images using two-dimensional Gaussian fitting / M. Nord [и</a:t>
            </a:r>
            <a:r>
              <a:rPr lang="ru-RU" sz="1200" dirty="0" smtClean="0"/>
              <a:t> </a:t>
            </a:r>
            <a:r>
              <a:rPr lang="en-US" sz="1200" dirty="0" err="1" smtClean="0"/>
              <a:t>др</a:t>
            </a:r>
            <a:r>
              <a:rPr lang="en-US" sz="1200" dirty="0" smtClean="0"/>
              <a:t>.] // Advanced</a:t>
            </a:r>
            <a:r>
              <a:rPr lang="ru-RU" sz="1200" dirty="0" smtClean="0"/>
              <a:t> </a:t>
            </a:r>
            <a:r>
              <a:rPr lang="en-US" sz="1200" dirty="0" smtClean="0"/>
              <a:t>Structural and Chemical Imaging. — 2017. — </a:t>
            </a:r>
            <a:r>
              <a:rPr lang="en-US" sz="1200" dirty="0" err="1" smtClean="0"/>
              <a:t>Февр</a:t>
            </a:r>
            <a:r>
              <a:rPr lang="en-US" sz="1200" dirty="0" smtClean="0"/>
              <a:t>.</a:t>
            </a:r>
            <a:r>
              <a:rPr lang="ru-RU" sz="1200" dirty="0" smtClean="0"/>
              <a:t> </a:t>
            </a:r>
            <a:r>
              <a:rPr lang="en-US" sz="1200" dirty="0" smtClean="0"/>
              <a:t>— Т. 3, № 1. — С. 9. </a:t>
            </a:r>
            <a:endParaRPr lang="ru-RU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780" y="1506207"/>
            <a:ext cx="2546039" cy="1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7215206" y="1571612"/>
            <a:ext cx="1785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I</a:t>
            </a:r>
            <a:r>
              <a:rPr lang="ru-RU" sz="1200" baseline="-25000" dirty="0" smtClean="0"/>
              <a:t>0 </a:t>
            </a:r>
            <a:r>
              <a:rPr lang="ru-RU" sz="1200" dirty="0" smtClean="0"/>
              <a:t>— интенсивность фона, A — амплитуда центра пика, x</a:t>
            </a:r>
            <a:r>
              <a:rPr lang="ru-RU" sz="1200" baseline="-25000" dirty="0" smtClean="0"/>
              <a:t>0</a:t>
            </a:r>
            <a:r>
              <a:rPr lang="ru-RU" sz="1200" dirty="0" smtClean="0"/>
              <a:t> </a:t>
            </a:r>
            <a:r>
              <a:rPr lang="ru-RU" sz="1200" dirty="0"/>
              <a:t>и </a:t>
            </a:r>
            <a:r>
              <a:rPr lang="en-GB" sz="1200" dirty="0"/>
              <a:t>y</a:t>
            </a:r>
            <a:r>
              <a:rPr lang="ru-RU" sz="1200" baseline="-25000" dirty="0" smtClean="0"/>
              <a:t>0</a:t>
            </a:r>
            <a:r>
              <a:rPr lang="ru-RU" sz="1200" dirty="0" smtClean="0"/>
              <a:t> — координаты</a:t>
            </a:r>
          </a:p>
          <a:p>
            <a:r>
              <a:rPr lang="ru-RU" sz="1200" dirty="0" smtClean="0"/>
              <a:t>центра ряда, 𝜎</a:t>
            </a:r>
            <a:r>
              <a:rPr lang="ru-RU" sz="1200" baseline="-25000" dirty="0" smtClean="0"/>
              <a:t>𝑥</a:t>
            </a:r>
            <a:r>
              <a:rPr lang="ru-RU" sz="1200" dirty="0" smtClean="0"/>
              <a:t> и 𝜎</a:t>
            </a:r>
            <a:r>
              <a:rPr lang="ru-RU" sz="1200" baseline="-25000" dirty="0" smtClean="0"/>
              <a:t>𝑦</a:t>
            </a:r>
            <a:r>
              <a:rPr lang="ru-RU" sz="1200" dirty="0" smtClean="0"/>
              <a:t> — стандартное отклонение, 𝜃 — угол поворота </a:t>
            </a:r>
            <a:r>
              <a:rPr lang="ru-RU" sz="1200" dirty="0" err="1" smtClean="0"/>
              <a:t>элиптичности</a:t>
            </a:r>
            <a:r>
              <a:rPr lang="en-US" sz="1200" dirty="0" smtClean="0"/>
              <a:t> </a:t>
            </a:r>
            <a:r>
              <a:rPr lang="ru-RU" sz="1200" dirty="0" smtClean="0"/>
              <a:t>столбца</a:t>
            </a:r>
            <a:endParaRPr lang="ru-RU" sz="1200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4429124" y="4786322"/>
            <a:ext cx="4572032" cy="12144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Наличие неоднородной эллиптичности подтверждает наличие смещения меди в </a:t>
            </a:r>
            <a:r>
              <a:rPr lang="ru-RU" sz="2000" dirty="0" err="1" smtClean="0"/>
              <a:t>лавесовском</a:t>
            </a:r>
            <a:r>
              <a:rPr lang="ru-RU" sz="2000" dirty="0" smtClean="0"/>
              <a:t> полиэдре </a:t>
            </a:r>
          </a:p>
        </p:txBody>
      </p:sp>
      <p:pic>
        <p:nvPicPr>
          <p:cNvPr id="22531" name="Picture 3" descr="C:\Users\TISNUM\Desktop\Figure_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500174"/>
            <a:ext cx="3286148" cy="2297343"/>
          </a:xfrm>
          <a:prstGeom prst="rect">
            <a:avLst/>
          </a:prstGeom>
          <a:noFill/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0" y="3714752"/>
            <a:ext cx="4500562" cy="64294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Эллиптичность рядов меди после анализа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HAADF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изображения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 программой 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Atomap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и дополнительным вычетом дрейфа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TISNUM\Documents\Cloud\stady\Documents\!!_disser\Russian-Phd-LaTeX-Dissertation-Template-0.9.0\!!!Рисунки\Структуры\energy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4786346" cy="3190897"/>
          </a:xfrm>
          <a:prstGeom prst="rect">
            <a:avLst/>
          </a:prstGeom>
          <a:noFill/>
        </p:spPr>
      </p:pic>
      <p:pic>
        <p:nvPicPr>
          <p:cNvPr id="7171" name="Picture 3" descr="C:\Users\TISNUM\Documents\Cloud\stady\Documents\!!_disser\Russian-Phd-LaTeX-Dissertation-Template-0.9.0\images\var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785926"/>
            <a:ext cx="2000264" cy="141543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Квантовомеханические</a:t>
            </a:r>
            <a:r>
              <a:rPr lang="ru-RU" dirty="0" smtClean="0"/>
              <a:t> расчеты. </a:t>
            </a:r>
            <a:br>
              <a:rPr lang="ru-RU" dirty="0" smtClean="0"/>
            </a:br>
            <a:r>
              <a:rPr lang="ru-RU" dirty="0" smtClean="0"/>
              <a:t>Энергия элементарной ячейки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4282" y="4357694"/>
            <a:ext cx="4929222" cy="71438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 энергий 19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структур, с разным расположением атомов в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лавесовском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429256" y="3357562"/>
            <a:ext cx="3571900" cy="785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Изображения «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лавесовского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» полиэдра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левый — исходный полиэдр, справа — с сдвинутой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позицей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меди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786314" y="4214818"/>
            <a:ext cx="4214842" cy="18573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 расчетам методом теории функции плотности могут существовать все структуры </a:t>
            </a:r>
          </a:p>
          <a:p>
            <a:r>
              <a:rPr lang="ru-RU" dirty="0" smtClean="0"/>
              <a:t>Максимальное расстояние между атомами меди в идеальной структуре и структуре с сдвинутой позицией меди составляет 0,6 </a:t>
            </a:r>
            <a:r>
              <a:rPr lang="en-US" dirty="0" smtClean="0">
                <a:ea typeface="Optima" charset="0"/>
                <a:cs typeface="Optima" charset="0"/>
              </a:rPr>
              <a:t>Å</a:t>
            </a:r>
            <a:r>
              <a:rPr lang="ru-RU" dirty="0" smtClean="0">
                <a:ea typeface="Optima" charset="0"/>
                <a:cs typeface="Optima" charset="0"/>
              </a:rPr>
              <a:t>, экспериментальное — 1,1 </a:t>
            </a:r>
            <a:r>
              <a:rPr lang="en-US" dirty="0" smtClean="0">
                <a:ea typeface="Optima" charset="0"/>
                <a:cs typeface="Optima" charset="0"/>
              </a:rPr>
              <a:t>Å</a:t>
            </a:r>
            <a:endParaRPr lang="ru-RU" dirty="0" smtClean="0"/>
          </a:p>
        </p:txBody>
      </p:sp>
      <p:pic>
        <p:nvPicPr>
          <p:cNvPr id="7170" name="Picture 2" descr="C:\Users\TISNUM\Documents\Cloud\stady\Documents\!!_disser\Russian-Phd-LaTeX-Dissertation-Template-0.9.0\images\var_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0524" y="1785926"/>
            <a:ext cx="2074682" cy="1468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Квантовомеханические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расчеты. 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Распределения заряда в элементарных ячейках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348" y="1714488"/>
          <a:ext cx="6064207" cy="3364992"/>
        </p:xfrm>
        <a:graphic>
          <a:graphicData uri="http://schemas.openxmlformats.org/drawingml/2006/table">
            <a:tbl>
              <a:tblPr/>
              <a:tblGrid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867"/>
              </a:tblGrid>
              <a:tr h="192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Atom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+0.394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+0.381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+0.521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+0.485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+0.400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-1.479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-1.402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-1.488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-0.700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-0.699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-0.697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-0.870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As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+3.175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+2.272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+0.866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Atom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Var12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Var16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+0.467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+0.432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-0.694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-1.395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-1.523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-1.421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-0.848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As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+0.758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+3.003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+3.085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+2.992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TISNUM\Documents\Cloud\stady\Documents\!!_disser\Russian-Phd-LaTeX-Dissertation-Template-0.9.0\images\var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571876"/>
            <a:ext cx="2000264" cy="1415437"/>
          </a:xfrm>
          <a:prstGeom prst="rect">
            <a:avLst/>
          </a:prstGeom>
          <a:noFill/>
        </p:spPr>
      </p:pic>
      <p:pic>
        <p:nvPicPr>
          <p:cNvPr id="12" name="Picture 2" descr="C:\Users\TISNUM\Documents\Cloud\stady\Documents\!!_disser\Russian-Phd-LaTeX-Dissertation-Template-0.9.0\images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857364"/>
            <a:ext cx="2074682" cy="1468097"/>
          </a:xfrm>
          <a:prstGeom prst="rect">
            <a:avLst/>
          </a:prstGeom>
          <a:noFill/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357950" y="5357826"/>
            <a:ext cx="2786050" cy="785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Изображения «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лавесовского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» полиэдра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вверху— исходный полиэдр, внизу— с сдвинутой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позицей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меди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28662" y="5143512"/>
            <a:ext cx="4929222" cy="57150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 распределение заряда для19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структур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214282" y="5715016"/>
            <a:ext cx="6000792" cy="71438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 smtClean="0"/>
              <a:t>Для более выгодных с энергетической точки зрения структур не возникает разной валентности на атомах меди Cu1, но возникает разность зарядов для Cu2 (Cu21)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Структурное исследование </a:t>
            </a:r>
            <a:r>
              <a:rPr lang="ru-RU" dirty="0" err="1" smtClean="0"/>
              <a:t>теннантите</a:t>
            </a:r>
            <a:r>
              <a:rPr lang="ru-RU" dirty="0" smtClean="0"/>
              <a:t> при</a:t>
            </a:r>
            <a:r>
              <a:rPr lang="en-GB" dirty="0" smtClean="0"/>
              <a:t> </a:t>
            </a:r>
            <a:r>
              <a:rPr lang="ru-RU" dirty="0" smtClean="0"/>
              <a:t>температурах 85, 115, 180, 250 и 293 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5143512"/>
            <a:ext cx="8858312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dirty="0" smtClean="0"/>
              <a:t>Фазовый переход </a:t>
            </a:r>
            <a:r>
              <a:rPr lang="en-US" sz="2400" dirty="0" smtClean="0"/>
              <a:t>II </a:t>
            </a:r>
            <a:r>
              <a:rPr lang="ru-RU" sz="2400" dirty="0" smtClean="0"/>
              <a:t>рода по аномальному изменению значению </a:t>
            </a:r>
            <a:r>
              <a:rPr lang="en-US" sz="2400" dirty="0" err="1" smtClean="0"/>
              <a:t>Ueq</a:t>
            </a:r>
            <a:r>
              <a:rPr lang="ru-RU" sz="2400" dirty="0" smtClean="0"/>
              <a:t> у синтетического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 </a:t>
            </a:r>
            <a:r>
              <a:rPr lang="en-US" sz="2400" dirty="0" smtClean="0">
                <a:ea typeface="Optima" charset="0"/>
                <a:cs typeface="Optima" charset="0"/>
              </a:rPr>
              <a:t>Cu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400" dirty="0" smtClean="0">
                <a:ea typeface="Optima" charset="0"/>
                <a:cs typeface="Optima" charset="0"/>
              </a:rPr>
              <a:t>As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400" dirty="0" smtClean="0">
                <a:ea typeface="Optima" charset="0"/>
                <a:cs typeface="Optima" charset="0"/>
              </a:rPr>
              <a:t>S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13</a:t>
            </a:r>
            <a:endParaRPr lang="ru-RU" sz="2400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8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800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6215074" y="1857364"/>
            <a:ext cx="2928926" cy="18573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Аномальное поведение значения атомарного смещения при пони-</a:t>
            </a:r>
            <a:r>
              <a:rPr lang="ru-RU" dirty="0" err="1" smtClean="0"/>
              <a:t>жении</a:t>
            </a:r>
            <a:r>
              <a:rPr lang="ru-RU" dirty="0" smtClean="0"/>
              <a:t> температуры</a:t>
            </a:r>
          </a:p>
          <a:p>
            <a:pPr>
              <a:buNone/>
            </a:pPr>
            <a:endParaRPr lang="ru-RU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4" y="1455854"/>
            <a:ext cx="2756375" cy="1837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2" y="3312323"/>
            <a:ext cx="2756375" cy="183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54" y="1421334"/>
            <a:ext cx="2756375" cy="1837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16" y="3352368"/>
            <a:ext cx="2756375" cy="1837583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9865230">
            <a:off x="5118803" y="3895001"/>
            <a:ext cx="2357454" cy="156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Распределение электронной плотности в </a:t>
            </a:r>
            <a:r>
              <a:rPr lang="ru-RU" sz="3200" dirty="0" err="1" smtClean="0"/>
              <a:t>теннантите</a:t>
            </a:r>
            <a:r>
              <a:rPr lang="ru-RU" sz="3200" dirty="0" smtClean="0"/>
              <a:t> при 85 и 293 К на основе экспериментальных структурных данных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 descr="C:\Users\TISNUM\Documents\Cloud\stady\Documents\!!_disser\Russian-Phd-LaTeX-Dissertation-Template-0.9.0\!!!Рисунки\Структуры\cif\cas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282" y="1912028"/>
            <a:ext cx="3429056" cy="2623896"/>
          </a:xfrm>
          <a:prstGeom prst="rect">
            <a:avLst/>
          </a:prstGeom>
          <a:noFill/>
        </p:spPr>
      </p:pic>
      <p:pic>
        <p:nvPicPr>
          <p:cNvPr id="2052" name="Picture 4" descr="C:\Users\TISNUM\Documents\Cloud\stady\Documents\!!_disser\Russian-Phd-LaTeX-Dissertation-Template-0.9.0\!!!Рисунки\Структуры\cif\cas29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928802"/>
            <a:ext cx="3478354" cy="266162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14282" y="4500570"/>
            <a:ext cx="80724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dirty="0" smtClean="0"/>
              <a:t>Электронной плотность синтетического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Optima" charset="0"/>
                <a:cs typeface="Optima" charset="0"/>
              </a:rPr>
              <a:t> при температуре 85 К(правое) и при 293 К(левое) в плоскости 011. 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0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32" y="3786190"/>
            <a:ext cx="1285884" cy="428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CuII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857884" y="3643314"/>
            <a:ext cx="1285884" cy="428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CuII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357826"/>
            <a:ext cx="80724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dirty="0" smtClean="0"/>
              <a:t>АФМ упорядочение более выгодно, чем ФМ, ПМ упорядочение в структуре при температуре 85 К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0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510144"/>
            <a:ext cx="4286280" cy="11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C:\Users\TISNUM\Documents\Cloud\stady\Documents\!!_disser\Russian-Phd-LaTeX-Dissertation-Template-0.9.0\!!!Рисунки\Теплоемкость\Heat_capacity_cu3asse3_with_e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85860"/>
            <a:ext cx="3914765" cy="2609843"/>
          </a:xfrm>
          <a:prstGeom prst="rect">
            <a:avLst/>
          </a:prstGeom>
          <a:noFill/>
        </p:spPr>
      </p:pic>
      <p:pic>
        <p:nvPicPr>
          <p:cNvPr id="2053" name="Picture 5" descr="C:\Users\TISNUM\Documents\Cloud\stady\Documents\!!_disser\Russian-Phd-LaTeX-Dissertation-Template-0.9.0\!!!Рисунки\Теплоемкость\Heat_capacity_cu12as4s13_with_ein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285860"/>
            <a:ext cx="4071966" cy="27146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Мягкие моды в синтетических </a:t>
            </a:r>
            <a:r>
              <a:rPr lang="ru-RU" dirty="0" err="1" smtClean="0"/>
              <a:t>теннантите</a:t>
            </a:r>
            <a:r>
              <a:rPr lang="ru-RU" dirty="0" smtClean="0"/>
              <a:t> и </a:t>
            </a:r>
            <a:r>
              <a:rPr lang="ru-RU" dirty="0" err="1" smtClean="0"/>
              <a:t>мгриите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14414" y="1500174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00694" y="1500174"/>
            <a:ext cx="125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5500702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𝜃</a:t>
            </a:r>
            <a:r>
              <a:rPr lang="ru-RU" sz="1400" baseline="-25000" dirty="0" err="1" smtClean="0"/>
              <a:t>d</a:t>
            </a:r>
            <a:r>
              <a:rPr lang="ru-RU" sz="1400" dirty="0" smtClean="0"/>
              <a:t> — температура Дебая, 𝜃</a:t>
            </a:r>
            <a:r>
              <a:rPr lang="ru-RU" sz="1400" baseline="-25000" dirty="0" smtClean="0"/>
              <a:t>𝑒𝑖</a:t>
            </a:r>
            <a:r>
              <a:rPr lang="ru-RU" sz="1400" dirty="0" smtClean="0"/>
              <a:t> — температура соответствующего осциллятора Эйнштейна</a:t>
            </a:r>
            <a:endParaRPr lang="ru-RU" sz="1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85720" y="3857628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Θ</a:t>
            </a:r>
            <a:r>
              <a:rPr kumimoji="0" lang="ru-RU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д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623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85720" y="4214818"/>
            <a:ext cx="14287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е1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41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571604" y="392906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124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43042" y="4214818"/>
            <a:ext cx="1272774" cy="48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е3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220 К </a:t>
            </a:r>
            <a:endParaRPr kumimoji="0" lang="ru-RU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4557675" y="3682819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Θ</a:t>
            </a:r>
            <a:r>
              <a:rPr kumimoji="0" lang="ru-RU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д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500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557675" y="4016347"/>
            <a:ext cx="14287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е1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4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715008" y="3799503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186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5650125" y="3993243"/>
            <a:ext cx="1558526" cy="48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е3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2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88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14876" y="4714884"/>
            <a:ext cx="44291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2000" dirty="0" smtClean="0"/>
              <a:t>Теплоемкость удовлетворительно описывается уравнением Дебая с тремя дополнительными </a:t>
            </a:r>
            <a:r>
              <a:rPr lang="ru-RU" sz="2000" dirty="0" err="1" smtClean="0"/>
              <a:t>осцилля</a:t>
            </a:r>
            <a:r>
              <a:rPr lang="ru-RU" sz="2000" dirty="0" smtClean="0"/>
              <a:t>-торами Эйнштейна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C:\Users\TISNUM\Documents\Cloud\stady\Documents\!!_disser\Russian-Phd-LaTeX-Dissertation-Template-0.9.0\!!!Рисунки\Магнитная восприимчивость\sus_exp_Cu_Sb_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4000505"/>
            <a:ext cx="3143272" cy="2095514"/>
          </a:xfrm>
          <a:prstGeom prst="rect">
            <a:avLst/>
          </a:prstGeom>
          <a:noFill/>
        </p:spPr>
      </p:pic>
      <p:pic>
        <p:nvPicPr>
          <p:cNvPr id="21506" name="Picture 2" descr="C:\Users\TISNUM\Documents\Cloud\stady\Documents\!!_disser\Russian-Phd-LaTeX-Dissertation-Template-0.9.0\!!!Рисунки\Магнитная восприимчивость\sus_exp_Cu_As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357298"/>
            <a:ext cx="3071834" cy="2047889"/>
          </a:xfrm>
          <a:prstGeom prst="rect">
            <a:avLst/>
          </a:prstGeom>
          <a:noFill/>
        </p:spPr>
      </p:pic>
      <p:pic>
        <p:nvPicPr>
          <p:cNvPr id="21507" name="Picture 3" descr="C:\Users\TISNUM\Documents\Cloud\stady\Documents\!!_disser\Russian-Phd-LaTeX-Dissertation-Template-0.9.0\!!!Рисунки\Магнитная восприимчивость\sus_exp_Cu_As_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000504"/>
            <a:ext cx="3071834" cy="2047889"/>
          </a:xfrm>
          <a:prstGeom prst="rect">
            <a:avLst/>
          </a:prstGeom>
          <a:noFill/>
        </p:spPr>
      </p:pic>
      <p:pic>
        <p:nvPicPr>
          <p:cNvPr id="21508" name="Picture 4" descr="C:\Users\TISNUM\Documents\Cloud\stady\Documents\!!_disser\Russian-Phd-LaTeX-Dissertation-Template-0.9.0\!!!Рисунки\Магнитная восприимчивость\sus_exp_Cu_Sb_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1357298"/>
            <a:ext cx="3071834" cy="204788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изовалентного замещения на намагниченность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928794" y="1077178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72066" y="1077178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987486" y="3679161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987882" y="3691303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281534" y="1505760"/>
            <a:ext cx="2549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1600" dirty="0" smtClean="0"/>
              <a:t>Замещение </a:t>
            </a:r>
            <a:r>
              <a:rPr lang="en-US" sz="1600" dirty="0" smtClean="0"/>
              <a:t>Cu–(</a:t>
            </a:r>
            <a:r>
              <a:rPr lang="en-US" sz="1600" dirty="0" err="1" smtClean="0"/>
              <a:t>As,Sb</a:t>
            </a:r>
            <a:r>
              <a:rPr lang="en-US" sz="1600" dirty="0" smtClean="0"/>
              <a:t>)–S </a:t>
            </a:r>
            <a:r>
              <a:rPr lang="ru-RU" sz="1600" dirty="0" smtClean="0"/>
              <a:t>приводит к изменению </a:t>
            </a:r>
            <a:r>
              <a:rPr lang="ru-RU" sz="1600" dirty="0"/>
              <a:t>температуры </a:t>
            </a:r>
            <a:r>
              <a:rPr lang="ru-RU" sz="1600" dirty="0" err="1" smtClean="0"/>
              <a:t>магни-тного</a:t>
            </a:r>
            <a:r>
              <a:rPr lang="ru-RU" sz="1600" dirty="0" smtClean="0"/>
              <a:t> </a:t>
            </a:r>
            <a:r>
              <a:rPr lang="ru-RU" sz="1600" dirty="0"/>
              <a:t>упорядочения с </a:t>
            </a:r>
            <a:r>
              <a:rPr lang="ru-RU" sz="1600" dirty="0" smtClean="0"/>
              <a:t>124 К на 84 К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57950" y="3848296"/>
            <a:ext cx="2500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1600" dirty="0" smtClean="0"/>
              <a:t>Замещение </a:t>
            </a:r>
            <a:r>
              <a:rPr lang="en-US" sz="1600" dirty="0" smtClean="0"/>
              <a:t>Cu–(</a:t>
            </a:r>
            <a:r>
              <a:rPr lang="en-US" sz="1600" dirty="0" err="1" smtClean="0"/>
              <a:t>As,Sb</a:t>
            </a:r>
            <a:r>
              <a:rPr lang="en-US" sz="1600" dirty="0" smtClean="0"/>
              <a:t>)–Se </a:t>
            </a:r>
            <a:r>
              <a:rPr lang="ru-RU" sz="1600" dirty="0" smtClean="0"/>
              <a:t>приводит к </a:t>
            </a:r>
            <a:r>
              <a:rPr lang="ru-RU" sz="1600" dirty="0" err="1" smtClean="0"/>
              <a:t>изме</a:t>
            </a:r>
            <a:r>
              <a:rPr lang="ru-RU" sz="1600" dirty="0" smtClean="0"/>
              <a:t>-нению </a:t>
            </a:r>
            <a:r>
              <a:rPr lang="ru-RU" sz="1600" dirty="0"/>
              <a:t>температуры магнитного </a:t>
            </a:r>
            <a:r>
              <a:rPr lang="ru-RU" sz="1600" dirty="0" err="1" smtClean="0"/>
              <a:t>упорядо-чения</a:t>
            </a:r>
            <a:r>
              <a:rPr lang="ru-RU" sz="1600" dirty="0" smtClean="0"/>
              <a:t> с диапазона от </a:t>
            </a:r>
            <a:r>
              <a:rPr lang="en-US" sz="1600" dirty="0" smtClean="0"/>
              <a:t>170</a:t>
            </a:r>
            <a:r>
              <a:rPr lang="ru-RU" sz="1600" dirty="0" smtClean="0"/>
              <a:t> К</a:t>
            </a:r>
            <a:r>
              <a:rPr lang="en-US" sz="1600" dirty="0" smtClean="0"/>
              <a:t> </a:t>
            </a:r>
            <a:r>
              <a:rPr lang="ru-RU" sz="1600" dirty="0" smtClean="0"/>
              <a:t>до 270 К на диапазон от 170 до 300 К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rot="16200000" flipH="1">
            <a:off x="1393009" y="239314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 txBox="1">
            <a:spLocks/>
          </p:cNvSpPr>
          <p:nvPr/>
        </p:nvSpPr>
        <p:spPr>
          <a:xfrm>
            <a:off x="928662" y="1714488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124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rot="16200000" flipH="1">
            <a:off x="4107653" y="218446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3643306" y="150580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84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16200000" flipH="1">
            <a:off x="1737453" y="479859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273106" y="4119931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170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rot="16200000" flipH="1">
            <a:off x="2451833" y="5012906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1987486" y="4334245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280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rot="16200000" flipH="1">
            <a:off x="4809287" y="496491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4344940" y="428625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170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rot="16200000" flipH="1">
            <a:off x="5737981" y="5107793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>
            <a:spLocks/>
          </p:cNvSpPr>
          <p:nvPr/>
        </p:nvSpPr>
        <p:spPr>
          <a:xfrm>
            <a:off x="5202196" y="4429132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300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и 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Показано, на структурную формулу 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приходится 12 атомов меди</a:t>
            </a:r>
          </a:p>
          <a:p>
            <a:pPr algn="just"/>
            <a:r>
              <a:rPr lang="ru-RU" dirty="0" smtClean="0"/>
              <a:t>Проведен анализ расположения атомов меди в </a:t>
            </a:r>
            <a:r>
              <a:rPr lang="ru-RU" dirty="0" err="1" smtClean="0"/>
              <a:t>лавесовском</a:t>
            </a:r>
            <a:r>
              <a:rPr lang="ru-RU" dirty="0" smtClean="0"/>
              <a:t> полиэдре методом </a:t>
            </a:r>
            <a:r>
              <a:rPr lang="ru-RU" dirty="0" err="1" smtClean="0"/>
              <a:t>первопринципных</a:t>
            </a:r>
            <a:r>
              <a:rPr lang="ru-RU" dirty="0" smtClean="0"/>
              <a:t> расчетов, проведено сравнение </a:t>
            </a:r>
            <a:r>
              <a:rPr lang="ru-RU" dirty="0" err="1" smtClean="0"/>
              <a:t>элиптичности</a:t>
            </a:r>
            <a:r>
              <a:rPr lang="ru-RU" dirty="0" smtClean="0"/>
              <a:t> рядов меди для плоскости (011) </a:t>
            </a:r>
            <a:r>
              <a:rPr lang="en-US" dirty="0" smtClean="0"/>
              <a:t>HAADF </a:t>
            </a:r>
            <a:r>
              <a:rPr lang="ru-RU" dirty="0" smtClean="0"/>
              <a:t>изображения </a:t>
            </a:r>
          </a:p>
          <a:p>
            <a:pPr algn="just"/>
            <a:r>
              <a:rPr lang="ru-RU" dirty="0" smtClean="0"/>
              <a:t>Обнаружен </a:t>
            </a:r>
            <a:r>
              <a:rPr lang="ru-RU" dirty="0" smtClean="0"/>
              <a:t>фазовый методом рентгеноструктурного анализа </a:t>
            </a:r>
            <a:r>
              <a:rPr lang="ru-RU" dirty="0" smtClean="0"/>
              <a:t>переход 2рода при температуре 124 К 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baseline="-25000" dirty="0" smtClean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Показано возникновение низкоэнергетических фононных мод в соединениях синтетических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 и </a:t>
            </a:r>
            <a:r>
              <a:rPr lang="ru-RU" dirty="0" err="1" smtClean="0"/>
              <a:t>мгриита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 на примере сравнения расчетной и экспериментальной зависимостей теплоёмкостей</a:t>
            </a:r>
          </a:p>
          <a:p>
            <a:pPr algn="just"/>
            <a:r>
              <a:rPr lang="ru-RU" dirty="0" smtClean="0"/>
              <a:t>Исследован эффект изовалентного замещения на поведение магнитной восприимчивости от температуры</a:t>
            </a:r>
            <a:r>
              <a:rPr lang="en-US" dirty="0" smtClean="0"/>
              <a:t>: </a:t>
            </a:r>
          </a:p>
          <a:p>
            <a:pPr lvl="1" algn="just"/>
            <a:r>
              <a:rPr lang="ru-RU" dirty="0" smtClean="0"/>
              <a:t>Замещение </a:t>
            </a:r>
            <a:r>
              <a:rPr lang="en-US" dirty="0" smtClean="0"/>
              <a:t>Cu–(</a:t>
            </a:r>
            <a:r>
              <a:rPr lang="en-US" dirty="0" err="1" smtClean="0"/>
              <a:t>As,Sb</a:t>
            </a:r>
            <a:r>
              <a:rPr lang="en-US" dirty="0" smtClean="0"/>
              <a:t>)–S </a:t>
            </a:r>
            <a:r>
              <a:rPr lang="ru-RU" dirty="0" smtClean="0"/>
              <a:t>приводит к уменьшению температуры магнитного упорядочения с 124 К на 84 К</a:t>
            </a:r>
            <a:endParaRPr lang="en-US" dirty="0" smtClean="0"/>
          </a:p>
          <a:p>
            <a:pPr lvl="1" algn="just"/>
            <a:r>
              <a:rPr lang="ru-RU" dirty="0" smtClean="0"/>
              <a:t>Замещение </a:t>
            </a:r>
            <a:r>
              <a:rPr lang="en-US" dirty="0" smtClean="0"/>
              <a:t>Cu–(</a:t>
            </a:r>
            <a:r>
              <a:rPr lang="en-US" dirty="0" err="1" smtClean="0"/>
              <a:t>As,Sb</a:t>
            </a:r>
            <a:r>
              <a:rPr lang="en-US" dirty="0" smtClean="0"/>
              <a:t>)–Se </a:t>
            </a:r>
            <a:r>
              <a:rPr lang="ru-RU" dirty="0" smtClean="0"/>
              <a:t>приводит к </a:t>
            </a:r>
            <a:r>
              <a:rPr lang="ru-RU" dirty="0" smtClean="0"/>
              <a:t>увеличению температур </a:t>
            </a:r>
            <a:r>
              <a:rPr lang="ru-RU" dirty="0" smtClean="0"/>
              <a:t>диапазона магнитного упорядочения с </a:t>
            </a:r>
            <a:r>
              <a:rPr lang="en-US" dirty="0" smtClean="0"/>
              <a:t>170</a:t>
            </a:r>
            <a:r>
              <a:rPr lang="ru-RU" dirty="0" smtClean="0"/>
              <a:t> К</a:t>
            </a:r>
            <a:r>
              <a:rPr lang="en-US" dirty="0" smtClean="0"/>
              <a:t> </a:t>
            </a:r>
            <a:r>
              <a:rPr lang="ru-RU" dirty="0" smtClean="0"/>
              <a:t>до 270 К на 170 до 300К</a:t>
            </a:r>
            <a:endParaRPr lang="ru-RU" sz="2200" dirty="0" smtClean="0"/>
          </a:p>
          <a:p>
            <a:pPr algn="just"/>
            <a:endParaRPr lang="ru-RU" sz="2000" dirty="0" smtClean="0"/>
          </a:p>
          <a:p>
            <a:pPr algn="just"/>
            <a:endParaRPr lang="en-US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71613"/>
            <a:ext cx="8229600" cy="1643074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Автор выражает благодарность А.В. Миронову, А.Н. Кузнецову, С.А. </a:t>
            </a:r>
            <a:r>
              <a:rPr lang="ru-RU" dirty="0" err="1" smtClean="0"/>
              <a:t>Тарелкину</a:t>
            </a:r>
            <a:r>
              <a:rPr lang="ru-RU" dirty="0" smtClean="0"/>
              <a:t>, И.А. Пережогину, А.П. Дудке,  Е.Б. </a:t>
            </a:r>
            <a:r>
              <a:rPr lang="ru-RU" dirty="0" err="1" smtClean="0"/>
              <a:t>Модину</a:t>
            </a:r>
            <a:r>
              <a:rPr lang="ru-RU" dirty="0" smtClean="0"/>
              <a:t>, Б.П. Сорокину, Е.В. Суханова, Д.С. </a:t>
            </a:r>
            <a:r>
              <a:rPr lang="ru-RU" dirty="0" err="1" smtClean="0"/>
              <a:t>Незнахину</a:t>
            </a:r>
            <a:r>
              <a:rPr lang="ru-RU" dirty="0" smtClean="0"/>
              <a:t>, Д.О. </a:t>
            </a:r>
            <a:r>
              <a:rPr lang="ru-RU" dirty="0" err="1" smtClean="0"/>
              <a:t>Аликину</a:t>
            </a:r>
            <a:r>
              <a:rPr lang="ru-RU" dirty="0" smtClean="0"/>
              <a:t>, А.Н. Бабушкину, М.Ю.Попову, В.Д. Бланку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SNUM\Documents\Cloud\stady\Documents\!!_disser\Russian-Phd-LaTeX-Dissertation-Template-0.9.0\!!!Рисунки\Структуры\1_Johnson_Burnham_Cu8_44Ag2_12Fe1_44Sb2_70As_1_3S13_19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57354" y="-714404"/>
            <a:ext cx="11963426" cy="849238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200" dirty="0" smtClean="0"/>
              <a:t>Введение</a:t>
            </a:r>
          </a:p>
          <a:p>
            <a:pPr algn="just"/>
            <a:r>
              <a:rPr lang="ru-RU" sz="2200" dirty="0" smtClean="0"/>
              <a:t>Особенности распределения меди в синтетическом </a:t>
            </a:r>
            <a:r>
              <a:rPr lang="ru-RU" sz="2200" dirty="0" err="1" smtClean="0"/>
              <a:t>теннантите</a:t>
            </a:r>
            <a:r>
              <a:rPr lang="ru-RU" sz="2200" dirty="0" smtClean="0"/>
              <a:t> </a:t>
            </a:r>
            <a:r>
              <a:rPr lang="en-US" sz="2200" dirty="0" smtClean="0">
                <a:ea typeface="Optima" charset="0"/>
                <a:cs typeface="Optima" charset="0"/>
              </a:rPr>
              <a:t>Cu</a:t>
            </a:r>
            <a:r>
              <a:rPr lang="en-US" sz="22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200" dirty="0" smtClean="0">
                <a:ea typeface="Optima" charset="0"/>
                <a:cs typeface="Optima" charset="0"/>
              </a:rPr>
              <a:t>As</a:t>
            </a:r>
            <a:r>
              <a:rPr lang="en-US" sz="22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200" dirty="0" smtClean="0">
                <a:ea typeface="Optima" charset="0"/>
                <a:cs typeface="Optima" charset="0"/>
              </a:rPr>
              <a:t>S</a:t>
            </a:r>
            <a:r>
              <a:rPr lang="en-US" sz="2200" baseline="-25000" dirty="0" smtClean="0">
                <a:ea typeface="Optima" charset="0"/>
                <a:cs typeface="Optima" charset="0"/>
              </a:rPr>
              <a:t>13</a:t>
            </a:r>
            <a:endParaRPr lang="ru-RU" sz="2200" dirty="0" smtClean="0"/>
          </a:p>
          <a:p>
            <a:pPr lvl="1" algn="just"/>
            <a:r>
              <a:rPr lang="ru-RU" sz="1900" dirty="0" smtClean="0"/>
              <a:t>Рентгеноструктурный анализ</a:t>
            </a:r>
          </a:p>
          <a:p>
            <a:pPr lvl="1" algn="just"/>
            <a:r>
              <a:rPr lang="ru-RU" sz="1900" dirty="0" smtClean="0"/>
              <a:t>Электронная просвечивающая микроскопия</a:t>
            </a:r>
          </a:p>
          <a:p>
            <a:pPr lvl="1" algn="just"/>
            <a:r>
              <a:rPr lang="ru-RU" sz="1900" dirty="0" err="1" smtClean="0"/>
              <a:t>Квантовомеханические</a:t>
            </a:r>
            <a:r>
              <a:rPr lang="ru-RU" sz="1900" dirty="0" smtClean="0"/>
              <a:t> расчеты</a:t>
            </a:r>
          </a:p>
          <a:p>
            <a:pPr algn="just"/>
            <a:r>
              <a:rPr lang="ru-RU" sz="2200" dirty="0" smtClean="0"/>
              <a:t>Особенности формирования фононных мод на примере экспериментальной и расчетной теплоёмкости для соединений </a:t>
            </a:r>
            <a:r>
              <a:rPr lang="en-US" sz="2200" dirty="0" smtClean="0"/>
              <a:t>Cu</a:t>
            </a:r>
            <a:r>
              <a:rPr lang="en-US" sz="2200" baseline="-25000" dirty="0" smtClean="0"/>
              <a:t>12</a:t>
            </a:r>
            <a:r>
              <a:rPr lang="en-US" sz="2200" dirty="0" smtClean="0"/>
              <a:t>As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13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 smtClean="0"/>
              <a:t>Cu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AsSe</a:t>
            </a:r>
            <a:r>
              <a:rPr lang="en-US" sz="2200" baseline="-25000" dirty="0" smtClean="0"/>
              <a:t>3</a:t>
            </a:r>
            <a:endParaRPr lang="ru-RU" sz="2200" baseline="-25000" dirty="0" smtClean="0"/>
          </a:p>
          <a:p>
            <a:pPr algn="just"/>
            <a:r>
              <a:rPr lang="ru-RU" sz="2200" dirty="0" smtClean="0"/>
              <a:t>Влияние изовалентного замещения на намагниченность на</a:t>
            </a:r>
            <a:r>
              <a:rPr lang="en-GB" sz="2200" dirty="0" smtClean="0"/>
              <a:t> </a:t>
            </a:r>
            <a:r>
              <a:rPr lang="ru-RU" sz="2200" dirty="0" smtClean="0"/>
              <a:t>примерах соединений </a:t>
            </a:r>
            <a:r>
              <a:rPr lang="en-US" sz="2200" dirty="0" smtClean="0"/>
              <a:t>Cu</a:t>
            </a:r>
            <a:r>
              <a:rPr lang="en-US" sz="2200" baseline="-25000" dirty="0" smtClean="0"/>
              <a:t>12</a:t>
            </a:r>
            <a:r>
              <a:rPr lang="en-US" sz="2200" dirty="0" smtClean="0"/>
              <a:t>As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13</a:t>
            </a:r>
            <a:r>
              <a:rPr lang="ru-RU" sz="2200" dirty="0" smtClean="0"/>
              <a:t>, </a:t>
            </a:r>
            <a:r>
              <a:rPr lang="en-US" sz="2200" dirty="0" smtClean="0"/>
              <a:t>Cu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AsSe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, </a:t>
            </a:r>
            <a:r>
              <a:rPr lang="en-US" sz="2200" dirty="0" smtClean="0">
                <a:ea typeface="Optima" charset="0"/>
                <a:cs typeface="Optima" charset="0"/>
              </a:rPr>
              <a:t>Cu</a:t>
            </a:r>
            <a:r>
              <a:rPr lang="ru-RU" sz="22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200" dirty="0" err="1" smtClean="0">
                <a:ea typeface="Optima" charset="0"/>
                <a:cs typeface="Optima" charset="0"/>
              </a:rPr>
              <a:t>Sb</a:t>
            </a:r>
            <a:r>
              <a:rPr lang="ru-RU" sz="22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200" dirty="0" smtClean="0">
                <a:ea typeface="Optima" charset="0"/>
                <a:cs typeface="Optima" charset="0"/>
              </a:rPr>
              <a:t>S</a:t>
            </a:r>
            <a:r>
              <a:rPr lang="ru-RU" sz="2200" baseline="-25000" dirty="0" smtClean="0">
                <a:ea typeface="Optima" charset="0"/>
                <a:cs typeface="Optima" charset="0"/>
              </a:rPr>
              <a:t>13 </a:t>
            </a:r>
            <a:r>
              <a:rPr lang="ru-RU" sz="2200" dirty="0" smtClean="0"/>
              <a:t>и </a:t>
            </a:r>
            <a:r>
              <a:rPr lang="en-US" sz="2200" dirty="0" smtClean="0">
                <a:ea typeface="Optima" charset="0"/>
                <a:cs typeface="Optima" charset="0"/>
              </a:rPr>
              <a:t>Cu</a:t>
            </a:r>
            <a:r>
              <a:rPr lang="en-US" sz="2200" baseline="-25000" dirty="0" smtClean="0">
                <a:ea typeface="Optima" charset="0"/>
                <a:cs typeface="Optima" charset="0"/>
              </a:rPr>
              <a:t>3</a:t>
            </a:r>
            <a:r>
              <a:rPr lang="en-US" sz="2200" dirty="0" smtClean="0">
                <a:ea typeface="Optima" charset="0"/>
                <a:cs typeface="Optima" charset="0"/>
              </a:rPr>
              <a:t>SbS</a:t>
            </a:r>
            <a:r>
              <a:rPr lang="ru-RU" sz="2200" dirty="0" smtClean="0">
                <a:ea typeface="Optima" charset="0"/>
                <a:cs typeface="Optima" charset="0"/>
              </a:rPr>
              <a:t>е</a:t>
            </a:r>
            <a:r>
              <a:rPr lang="en-US" sz="2200" baseline="-25000" dirty="0" smtClean="0">
                <a:ea typeface="Optima" charset="0"/>
                <a:cs typeface="Optima" charset="0"/>
              </a:rPr>
              <a:t>3</a:t>
            </a:r>
            <a:endParaRPr lang="ru-RU" sz="2200" dirty="0" smtClean="0"/>
          </a:p>
          <a:p>
            <a:pPr algn="just"/>
            <a:r>
              <a:rPr lang="ru-RU" sz="2200" dirty="0" smtClean="0"/>
              <a:t>Заключение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Москва, 2018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Научная новизна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Показано, стехиометрическое соотношение в синтетическом </a:t>
            </a:r>
            <a:r>
              <a:rPr lang="ru-RU" dirty="0" err="1" smtClean="0"/>
              <a:t>теннантите</a:t>
            </a:r>
            <a:endParaRPr lang="ru-RU" dirty="0" smtClean="0"/>
          </a:p>
          <a:p>
            <a:r>
              <a:rPr lang="ru-RU" dirty="0" smtClean="0"/>
              <a:t>Обнаружен фазовый переход 2рода</a:t>
            </a:r>
          </a:p>
          <a:p>
            <a:r>
              <a:rPr lang="ru-RU" dirty="0" smtClean="0"/>
              <a:t>Показано возникновение низкоэнергетических фононных </a:t>
            </a:r>
          </a:p>
          <a:p>
            <a:r>
              <a:rPr lang="ru-RU" dirty="0" smtClean="0"/>
              <a:t>Обнаружен эффект аномального поведения магнитной восприимчивости</a:t>
            </a:r>
          </a:p>
          <a:p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Положения, выносимые на защиту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Установлено, что </a:t>
            </a:r>
            <a:r>
              <a:rPr lang="ru-RU" dirty="0" err="1" smtClean="0"/>
              <a:t>лавесовский</a:t>
            </a:r>
            <a:r>
              <a:rPr lang="ru-RU" dirty="0" smtClean="0"/>
              <a:t> полиэдр 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не обладает статистическим распределением меди и обладает фазовым переходом 2рода</a:t>
            </a:r>
          </a:p>
          <a:p>
            <a:r>
              <a:rPr lang="ru-RU" dirty="0" smtClean="0"/>
              <a:t>Особенности распределения меди приводят к возникновению низкоэнергетических фононных мод в соединениях</a:t>
            </a:r>
          </a:p>
          <a:p>
            <a:r>
              <a:rPr lang="ru-RU" dirty="0" err="1" smtClean="0"/>
              <a:t>Изовалетное</a:t>
            </a:r>
            <a:r>
              <a:rPr lang="ru-RU" dirty="0" smtClean="0"/>
              <a:t> замещение в соединениях приводит к изменению магнитных свойств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200" dirty="0" smtClean="0"/>
              <a:t>Цель</a:t>
            </a:r>
            <a:r>
              <a:rPr lang="en-US" sz="2200" dirty="0" smtClean="0"/>
              <a:t>:</a:t>
            </a:r>
          </a:p>
          <a:p>
            <a:pPr algn="just"/>
            <a:r>
              <a:rPr lang="ru-RU" dirty="0" smtClean="0"/>
              <a:t>определение положения атомов меди в синтетического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baseline="-25000" dirty="0" smtClean="0">
                <a:ea typeface="Optima" charset="0"/>
                <a:cs typeface="Optima" charset="0"/>
              </a:rPr>
              <a:t> </a:t>
            </a:r>
            <a:r>
              <a:rPr lang="ru-RU" dirty="0" smtClean="0">
                <a:ea typeface="Optima" charset="0"/>
                <a:cs typeface="Optima" charset="0"/>
              </a:rPr>
              <a:t>и особенности формирования </a:t>
            </a:r>
            <a:r>
              <a:rPr lang="ru-RU" dirty="0" err="1" smtClean="0">
                <a:ea typeface="Optima" charset="0"/>
                <a:cs typeface="Optima" charset="0"/>
              </a:rPr>
              <a:t>лавесовского</a:t>
            </a:r>
            <a:r>
              <a:rPr lang="ru-RU" dirty="0" smtClean="0">
                <a:ea typeface="Optima" charset="0"/>
                <a:cs typeface="Optima" charset="0"/>
              </a:rPr>
              <a:t> полиэдра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algn="just"/>
            <a:r>
              <a:rPr lang="ru-RU" dirty="0" smtClean="0"/>
              <a:t>изучение влияния изовалентного замещения в соединениях группы </a:t>
            </a:r>
            <a:r>
              <a:rPr lang="ru-RU" dirty="0" err="1" smtClean="0"/>
              <a:t>теннантита</a:t>
            </a:r>
            <a:r>
              <a:rPr lang="ru-RU" dirty="0" smtClean="0"/>
              <a:t>–тетраэдрита на теплоемкость и магнитные свойства на примере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,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,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ru-RU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Sb</a:t>
            </a:r>
            <a:r>
              <a:rPr lang="ru-RU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ru-RU" baseline="-25000" dirty="0" smtClean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и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SbS</a:t>
            </a:r>
            <a:r>
              <a:rPr lang="ru-RU" dirty="0" smtClean="0">
                <a:ea typeface="Optima" charset="0"/>
                <a:cs typeface="Optima" charset="0"/>
              </a:rPr>
              <a:t>е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endParaRPr lang="ru-RU" dirty="0" smtClean="0"/>
          </a:p>
          <a:p>
            <a:pPr algn="just">
              <a:buNone/>
            </a:pPr>
            <a:r>
              <a:rPr lang="ru-RU" sz="2200" dirty="0" smtClean="0"/>
              <a:t>Задачи</a:t>
            </a:r>
            <a:r>
              <a:rPr lang="en-US" sz="2200" dirty="0" smtClean="0"/>
              <a:t>: </a:t>
            </a:r>
            <a:endParaRPr lang="ru-RU" sz="2200" dirty="0" smtClean="0"/>
          </a:p>
          <a:p>
            <a:pPr algn="just"/>
            <a:r>
              <a:rPr lang="ru-RU" dirty="0" smtClean="0"/>
              <a:t>синтез соединений из группы </a:t>
            </a:r>
            <a:r>
              <a:rPr lang="ru-RU" dirty="0" err="1" smtClean="0"/>
              <a:t>теннантита</a:t>
            </a:r>
            <a:r>
              <a:rPr lang="ru-RU" dirty="0" smtClean="0"/>
              <a:t>–тетраэдрита</a:t>
            </a:r>
          </a:p>
          <a:p>
            <a:pPr algn="just"/>
            <a:r>
              <a:rPr lang="ru-RU" dirty="0" smtClean="0"/>
              <a:t>исследование положение атомов меди в монокристаллическом образце синтетического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в диапазоне температур от 80 до 300 К </a:t>
            </a:r>
          </a:p>
          <a:p>
            <a:pPr algn="just"/>
            <a:r>
              <a:rPr lang="ru-RU" dirty="0"/>
              <a:t>п</a:t>
            </a:r>
            <a:r>
              <a:rPr lang="ru-RU" dirty="0" smtClean="0"/>
              <a:t>роведение экспериментальных измерений температурных зависимостей теплоёмкости для образцов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 и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 и магнитной </a:t>
            </a:r>
            <a:r>
              <a:rPr lang="ru-RU" dirty="0" err="1" smtClean="0"/>
              <a:t>восприим</a:t>
            </a:r>
            <a:r>
              <a:rPr lang="en-GB" dirty="0" smtClean="0"/>
              <a:t>-</a:t>
            </a:r>
            <a:r>
              <a:rPr lang="ru-RU" dirty="0" err="1" smtClean="0"/>
              <a:t>чивости</a:t>
            </a:r>
            <a:r>
              <a:rPr lang="ru-RU" dirty="0" smtClean="0"/>
              <a:t> для образцов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,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, </a:t>
            </a:r>
            <a:r>
              <a:rPr lang="en-US" dirty="0">
                <a:ea typeface="Optima" charset="0"/>
                <a:cs typeface="Optima" charset="0"/>
              </a:rPr>
              <a:t>Cu</a:t>
            </a:r>
            <a:r>
              <a:rPr lang="ru-RU" baseline="-25000" dirty="0">
                <a:ea typeface="Optima" charset="0"/>
                <a:cs typeface="Optima" charset="0"/>
              </a:rPr>
              <a:t>12</a:t>
            </a:r>
            <a:r>
              <a:rPr lang="en-US" dirty="0">
                <a:ea typeface="Optima" charset="0"/>
                <a:cs typeface="Optima" charset="0"/>
              </a:rPr>
              <a:t>Sb</a:t>
            </a:r>
            <a:r>
              <a:rPr lang="ru-RU" baseline="-25000" dirty="0">
                <a:ea typeface="Optima" charset="0"/>
                <a:cs typeface="Optima" charset="0"/>
              </a:rPr>
              <a:t>4</a:t>
            </a:r>
            <a:r>
              <a:rPr lang="en-US" dirty="0">
                <a:ea typeface="Optima" charset="0"/>
                <a:cs typeface="Optima" charset="0"/>
              </a:rPr>
              <a:t>S</a:t>
            </a:r>
            <a:r>
              <a:rPr lang="ru-RU" baseline="-25000" dirty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и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SbS</a:t>
            </a:r>
            <a:r>
              <a:rPr lang="ru-RU" dirty="0" smtClean="0">
                <a:ea typeface="Optima" charset="0"/>
                <a:cs typeface="Optima" charset="0"/>
              </a:rPr>
              <a:t>е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972392"/>
            <a:ext cx="2743200" cy="27432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исследования 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929059" y="1571612"/>
            <a:ext cx="4929222" cy="44344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000" dirty="0"/>
              <a:t>определение положения атомов меди </a:t>
            </a:r>
            <a:r>
              <a:rPr lang="ru-RU" sz="2000" dirty="0" smtClean="0"/>
              <a:t>позволяет разобраться в формировании </a:t>
            </a:r>
            <a:r>
              <a:rPr lang="ru-RU" sz="2000" dirty="0" err="1" smtClean="0"/>
              <a:t>лавесовского</a:t>
            </a:r>
            <a:r>
              <a:rPr lang="ru-RU" sz="2000" dirty="0" smtClean="0"/>
              <a:t> полиэдра в соединениях группы </a:t>
            </a:r>
            <a:r>
              <a:rPr lang="ru-RU" sz="2000" dirty="0" err="1" smtClean="0"/>
              <a:t>теннантита</a:t>
            </a:r>
            <a:r>
              <a:rPr lang="ru-RU" sz="2000" dirty="0" smtClean="0"/>
              <a:t>–тетраэдрита</a:t>
            </a:r>
          </a:p>
          <a:p>
            <a:pPr algn="just"/>
            <a:r>
              <a:rPr lang="ru-RU" sz="2000" dirty="0" smtClean="0"/>
              <a:t>структура </a:t>
            </a:r>
            <a:r>
              <a:rPr lang="ru-RU" sz="2000" dirty="0" err="1"/>
              <a:t>лавесовского</a:t>
            </a:r>
            <a:r>
              <a:rPr lang="ru-RU" sz="2000" dirty="0"/>
              <a:t> полиэдра </a:t>
            </a:r>
            <a:r>
              <a:rPr lang="ru-RU" sz="2000" dirty="0" smtClean="0"/>
              <a:t>приводит к</a:t>
            </a:r>
            <a:r>
              <a:rPr lang="en-GB" sz="2000" dirty="0" smtClean="0"/>
              <a:t> </a:t>
            </a:r>
            <a:r>
              <a:rPr lang="ru-RU" sz="2000" dirty="0" smtClean="0"/>
              <a:t>возникновению </a:t>
            </a:r>
            <a:r>
              <a:rPr lang="ru-RU" sz="2000" dirty="0"/>
              <a:t>низкоэнергетических </a:t>
            </a:r>
            <a:r>
              <a:rPr lang="ru-RU" sz="2000" dirty="0" smtClean="0"/>
              <a:t>фонон</a:t>
            </a:r>
            <a:r>
              <a:rPr lang="en-GB" sz="2000" dirty="0" smtClean="0"/>
              <a:t>-</a:t>
            </a:r>
            <a:r>
              <a:rPr lang="ru-RU" sz="2000" dirty="0" err="1" smtClean="0"/>
              <a:t>ных</a:t>
            </a:r>
            <a:r>
              <a:rPr lang="ru-RU" sz="2000" dirty="0" smtClean="0"/>
              <a:t> мод, уменьшает теплопроводность и влияет на теплоёмкость</a:t>
            </a:r>
          </a:p>
          <a:p>
            <a:pPr algn="just"/>
            <a:r>
              <a:rPr lang="ru-RU" sz="2000" dirty="0" smtClean="0"/>
              <a:t>изовалентное </a:t>
            </a:r>
            <a:r>
              <a:rPr lang="ru-RU" sz="2000" dirty="0"/>
              <a:t>замещение в соединениях </a:t>
            </a:r>
            <a:r>
              <a:rPr lang="ru-RU" sz="2000" dirty="0" smtClean="0"/>
              <a:t>группы </a:t>
            </a:r>
            <a:r>
              <a:rPr lang="ru-RU" sz="2000" dirty="0" err="1" smtClean="0"/>
              <a:t>теннантита</a:t>
            </a:r>
            <a:r>
              <a:rPr lang="ru-RU" sz="2000" dirty="0" smtClean="0"/>
              <a:t>–тетраэдрита влияет на локальное окружение атомов меди, тем самым изменяет </a:t>
            </a:r>
            <a:r>
              <a:rPr lang="ru-RU" sz="2100" dirty="0" smtClean="0"/>
              <a:t>температуру магнитного упорядочения и энергию</a:t>
            </a:r>
            <a:r>
              <a:rPr lang="ru-RU" dirty="0" smtClean="0"/>
              <a:t> </a:t>
            </a:r>
            <a:r>
              <a:rPr lang="ru-RU" sz="2000" dirty="0" err="1" smtClean="0"/>
              <a:t>низкоэнерге-тических</a:t>
            </a:r>
            <a:r>
              <a:rPr lang="ru-RU" sz="2000" dirty="0" smtClean="0"/>
              <a:t> фононных мод</a:t>
            </a:r>
          </a:p>
          <a:p>
            <a:pPr algn="just"/>
            <a:r>
              <a:rPr lang="ru-RU" sz="2000" dirty="0"/>
              <a:t>о</a:t>
            </a:r>
            <a:r>
              <a:rPr lang="ru-RU" sz="2000" dirty="0" smtClean="0"/>
              <a:t>писанное выше позволяет понять механизмы формирования физических свойств </a:t>
            </a:r>
            <a:r>
              <a:rPr lang="ru-RU" sz="2000" dirty="0"/>
              <a:t>в </a:t>
            </a:r>
            <a:r>
              <a:rPr lang="ru-RU" sz="2000" dirty="0" err="1" smtClean="0"/>
              <a:t>соеди</a:t>
            </a:r>
            <a:r>
              <a:rPr lang="en-GB" sz="2000" dirty="0" smtClean="0"/>
              <a:t>-</a:t>
            </a:r>
            <a:r>
              <a:rPr lang="ru-RU" sz="2000" dirty="0" smtClean="0"/>
              <a:t>нениях из группы </a:t>
            </a:r>
            <a:r>
              <a:rPr lang="ru-RU" sz="2000" dirty="0" err="1"/>
              <a:t>теннантита</a:t>
            </a:r>
            <a:r>
              <a:rPr lang="ru-RU" sz="2000" dirty="0"/>
              <a:t>–тетраэдрита</a:t>
            </a:r>
            <a:r>
              <a:rPr lang="ru-RU" sz="2000" dirty="0" smtClean="0"/>
              <a:t> и дает актуальные данные для создания </a:t>
            </a:r>
            <a:r>
              <a:rPr lang="ru-RU" sz="2000" dirty="0" err="1" smtClean="0"/>
              <a:t>функ-циональных</a:t>
            </a:r>
            <a:r>
              <a:rPr lang="ru-RU" sz="2000" dirty="0" smtClean="0"/>
              <a:t> материалов на основе соединений </a:t>
            </a:r>
            <a:r>
              <a:rPr lang="ru-RU" sz="2000" dirty="0"/>
              <a:t>из группы </a:t>
            </a:r>
            <a:r>
              <a:rPr lang="ru-RU" sz="2000" dirty="0" err="1"/>
              <a:t>теннантита</a:t>
            </a:r>
            <a:r>
              <a:rPr lang="ru-RU" sz="2000" dirty="0"/>
              <a:t>–тетраэдрита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TISNUM\Documents\Cloud\stady\Documents\!!_disser\Russian-Phd-LaTeX-Dissertation-Template-0.9.0\!!!Рисунки\Структуры\Для расчетов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000504"/>
            <a:ext cx="3505200" cy="248036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01688" y="3284984"/>
            <a:ext cx="39767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Структура соединений из группы </a:t>
            </a:r>
            <a:r>
              <a:rPr lang="ru-RU" sz="1600" dirty="0" err="1" smtClean="0"/>
              <a:t>теннантита</a:t>
            </a:r>
            <a:r>
              <a:rPr lang="ru-RU" sz="1600" dirty="0" smtClean="0"/>
              <a:t>–тетраэдрита состоит из характерных пирамидальных комплексов, которые образуют </a:t>
            </a:r>
            <a:r>
              <a:rPr lang="ru-RU" sz="1600" dirty="0" err="1" smtClean="0"/>
              <a:t>лавесовский</a:t>
            </a:r>
            <a:r>
              <a:rPr lang="ru-RU" sz="1600" dirty="0" smtClean="0"/>
              <a:t> полиэдр.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63" y="5786454"/>
            <a:ext cx="416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err="1" smtClean="0"/>
              <a:t>Лавесовский</a:t>
            </a:r>
            <a:r>
              <a:rPr lang="ru-RU" sz="1600" dirty="0" smtClean="0"/>
              <a:t> полиэдр. Желтый — атом серы, </a:t>
            </a:r>
          </a:p>
          <a:p>
            <a:pPr algn="ctr"/>
            <a:r>
              <a:rPr lang="ru-RU" sz="1600" dirty="0" smtClean="0"/>
              <a:t>синий — атом меди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Термоэлектрический эффект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Москва, 2018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4600365" cy="313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685800" y="5486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Enhanced Thermoelectric Performance of Synthetic </a:t>
            </a:r>
            <a:r>
              <a:rPr lang="en-US" sz="1200" dirty="0" err="1" smtClean="0"/>
              <a:t>Tetrahedrites</a:t>
            </a:r>
            <a:r>
              <a:rPr lang="en-US" sz="1200" dirty="0" smtClean="0"/>
              <a:t> / J. </a:t>
            </a:r>
            <a:r>
              <a:rPr lang="en-US" sz="1200" dirty="0" err="1" smtClean="0"/>
              <a:t>Heo</a:t>
            </a:r>
            <a:r>
              <a:rPr lang="en-US" sz="1200" dirty="0" smtClean="0"/>
              <a:t> [и</a:t>
            </a:r>
          </a:p>
          <a:p>
            <a:r>
              <a:rPr lang="en-US" sz="1200" dirty="0" err="1" smtClean="0"/>
              <a:t>др</a:t>
            </a:r>
            <a:r>
              <a:rPr lang="en-US" sz="1200" dirty="0" smtClean="0"/>
              <a:t>.] // Chemistry of Materials. — 2014. — </a:t>
            </a:r>
            <a:r>
              <a:rPr lang="en-US" sz="1200" dirty="0" err="1" smtClean="0"/>
              <a:t>Март</a:t>
            </a:r>
            <a:r>
              <a:rPr lang="en-US" sz="1200" dirty="0" smtClean="0"/>
              <a:t>. — Т. 26, № 6. — С. 2047—</a:t>
            </a:r>
          </a:p>
          <a:p>
            <a:r>
              <a:rPr lang="en-US" sz="1200" dirty="0" smtClean="0"/>
              <a:t>2051. </a:t>
            </a:r>
            <a:endParaRPr lang="ru-RU" sz="12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9780" y="4517335"/>
            <a:ext cx="4434286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7500" lnSpcReduction="2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термоэлектрической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эффек-тивности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для синтетического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тэтраэдрита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 smtClean="0">
                <a:ea typeface="Optima" charset="0"/>
                <a:cs typeface="Optima" charset="0"/>
              </a:rPr>
              <a:t>Cu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1900" baseline="-25000" dirty="0" smtClean="0">
                <a:ea typeface="Optima" charset="0"/>
                <a:cs typeface="Optima" charset="0"/>
              </a:rPr>
              <a:t>-</a:t>
            </a:r>
            <a:r>
              <a:rPr lang="en-US" sz="1900" baseline="-25000" dirty="0" err="1" smtClean="0">
                <a:ea typeface="Optima" charset="0"/>
                <a:cs typeface="Optima" charset="0"/>
              </a:rPr>
              <a:t>x</a:t>
            </a:r>
            <a:r>
              <a:rPr lang="en-US" sz="1900" dirty="0" err="1" smtClean="0">
                <a:ea typeface="Optima" charset="0"/>
                <a:cs typeface="Optima" charset="0"/>
              </a:rPr>
              <a:t>Sb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4</a:t>
            </a:r>
            <a:r>
              <a:rPr lang="en-US" sz="1900" dirty="0" smtClean="0">
                <a:ea typeface="Optima" charset="0"/>
                <a:cs typeface="Optima" charset="0"/>
              </a:rPr>
              <a:t>S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13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допированного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(x = 0, 0.5, 1, 1.5, 2)</a:t>
            </a:r>
            <a:endParaRPr lang="ru-RU" sz="1900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357818" y="1714488"/>
          <a:ext cx="3065340" cy="1714512"/>
        </p:xfrm>
        <a:graphic>
          <a:graphicData uri="http://schemas.openxmlformats.org/presentationml/2006/ole">
            <p:oleObj spid="_x0000_s2094" name="Формула" r:id="rId4" imgW="749047" imgH="418893" progId="Equation.3">
              <p:embed/>
            </p:oleObj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715008" y="3643314"/>
            <a:ext cx="285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</a:t>
            </a:r>
            <a:r>
              <a:rPr lang="ru-RU" sz="1600" baseline="-25000" dirty="0" smtClean="0"/>
              <a:t> </a:t>
            </a:r>
            <a:r>
              <a:rPr lang="ru-RU" sz="1600" dirty="0" smtClean="0"/>
              <a:t>— коэффициент </a:t>
            </a:r>
            <a:r>
              <a:rPr lang="ru-RU" sz="1600" dirty="0" err="1" smtClean="0"/>
              <a:t>Зеебека</a:t>
            </a:r>
            <a:r>
              <a:rPr lang="ru-RU" sz="1600" dirty="0" smtClean="0"/>
              <a:t>,</a:t>
            </a:r>
          </a:p>
          <a:p>
            <a:r>
              <a:rPr lang="el-GR" sz="1600" dirty="0" smtClean="0"/>
              <a:t>σ</a:t>
            </a:r>
            <a:r>
              <a:rPr lang="ru-RU" sz="1600" dirty="0" smtClean="0"/>
              <a:t> — электропроводность,</a:t>
            </a:r>
          </a:p>
          <a:p>
            <a:r>
              <a:rPr lang="en-US" sz="1600" dirty="0" smtClean="0"/>
              <a:t>k</a:t>
            </a:r>
            <a:r>
              <a:rPr lang="ru-RU" sz="1600" dirty="0" smtClean="0"/>
              <a:t> — теплопроводность, </a:t>
            </a:r>
          </a:p>
          <a:p>
            <a:r>
              <a:rPr lang="en-US" sz="1600" dirty="0" smtClean="0"/>
              <a:t>T</a:t>
            </a:r>
            <a:r>
              <a:rPr lang="ru-RU" sz="1600" dirty="0" smtClean="0"/>
              <a:t> — температура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Методика получения образцов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10456" y="1166111"/>
            <a:ext cx="57116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Образцы получены спеканием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в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вакуумированных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кварцевых ампулах из шихты в стехиометрическом соотношении </a:t>
            </a:r>
            <a:r>
              <a:rPr lang="ru-RU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Cu:</a:t>
            </a:r>
            <a:r>
              <a:rPr lang="ru-RU" dirty="0" smtClean="0">
                <a:ea typeface="Optima" charset="0"/>
                <a:cs typeface="Optima" charset="0"/>
              </a:rPr>
              <a:t>(</a:t>
            </a:r>
            <a:r>
              <a:rPr lang="en-US" dirty="0" err="1" smtClean="0">
                <a:ea typeface="Optima" charset="0"/>
                <a:cs typeface="Optima" charset="0"/>
              </a:rPr>
              <a:t>As,Sb</a:t>
            </a:r>
            <a:r>
              <a:rPr lang="en-US" dirty="0" smtClean="0">
                <a:ea typeface="Optima" charset="0"/>
                <a:cs typeface="Optima" charset="0"/>
              </a:rPr>
              <a:t>):3(</a:t>
            </a:r>
            <a:r>
              <a:rPr lang="en-US" dirty="0" err="1" smtClean="0">
                <a:ea typeface="Optima" charset="0"/>
                <a:cs typeface="Optima" charset="0"/>
              </a:rPr>
              <a:t>S,Se</a:t>
            </a:r>
            <a:r>
              <a:rPr lang="en-US" dirty="0" smtClean="0">
                <a:ea typeface="Optima" charset="0"/>
                <a:cs typeface="Optima" charset="0"/>
              </a:rPr>
              <a:t>)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imes New Roman" charset="0"/>
              <a:cs typeface="Times New Roman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10456" y="2611842"/>
            <a:ext cx="570712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Образец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Times New Roman" charset="0"/>
                <a:cs typeface="Times New Roman" charset="0"/>
              </a:rPr>
              <a:t> дополнительно подвергнут направленной перекристаллизации по методу </a:t>
            </a:r>
            <a:r>
              <a:rPr lang="ru-RU" dirty="0" err="1" smtClean="0">
                <a:ea typeface="Times New Roman" charset="0"/>
                <a:cs typeface="Times New Roman" charset="0"/>
              </a:rPr>
              <a:t>Бриджмена-Стокбаргера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imes New Roman" charset="0"/>
              <a:cs typeface="Times New Roman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562349" y="4473731"/>
            <a:ext cx="2919268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Пример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схемы </a:t>
            </a:r>
            <a:r>
              <a:rPr lang="ru-RU" dirty="0" err="1" smtClean="0">
                <a:latin typeface="Times New Roman" charset="0"/>
                <a:ea typeface="Times New Roman" charset="0"/>
                <a:cs typeface="Times New Roman" charset="0"/>
              </a:rPr>
              <a:t>темпетарутрного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режима синтеза соединений</a:t>
            </a:r>
            <a:r>
              <a:rPr lang="ru-RU" dirty="0" smtClean="0">
                <a:ea typeface="Times New Roman" charset="0"/>
                <a:cs typeface="Times New Roman" charset="0"/>
              </a:rPr>
              <a:t> синтетического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теннантита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Times New Roman" charset="0"/>
                <a:cs typeface="Times New Roman" charset="0"/>
              </a:rPr>
              <a:t>. 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506" name="Picture 2" descr="C:\Users\TISNUM\Documents\Cloud\stady\Documents\!!_disser\Russian-Phd-LaTeX-Dissertation-Template-0.9.0\!!!Рисунки\synth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4857784" cy="3238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SNUM\Documents\Cloud\stady\Measure\2018_02_16_cu12AsS13_refinement\xray_exp_ten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857628"/>
            <a:ext cx="3843326" cy="256221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 образцов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908" y="1285860"/>
            <a:ext cx="1914548" cy="1516437"/>
          </a:xfrm>
        </p:spPr>
        <p:txBody>
          <a:bodyPr/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  <a:p>
            <a:endParaRPr lang="ru-RU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88286" y="4000504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sz="1600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4286256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R</a:t>
            </a:r>
            <a:r>
              <a:rPr lang="ru-RU" sz="1600" baseline="-25000" dirty="0" smtClean="0">
                <a:latin typeface="Optima" charset="0"/>
                <a:ea typeface="Optima" charset="0"/>
                <a:cs typeface="Optima" charset="0"/>
              </a:rPr>
              <a:t>ф</a:t>
            </a:r>
            <a:r>
              <a:rPr lang="ru-RU" sz="1600" dirty="0" smtClean="0">
                <a:latin typeface="Optima" charset="0"/>
                <a:ea typeface="Optima" charset="0"/>
                <a:cs typeface="Optima" charset="0"/>
              </a:rPr>
              <a:t>=5</a:t>
            </a:r>
            <a:r>
              <a:rPr lang="en-GB" sz="1600" dirty="0" smtClean="0">
                <a:latin typeface="Optima" charset="0"/>
                <a:ea typeface="Optima" charset="0"/>
                <a:cs typeface="Optima" charset="0"/>
              </a:rPr>
              <a:t>.2%</a:t>
            </a:r>
            <a:endParaRPr lang="en-US" sz="1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71472" y="1142984"/>
            <a:ext cx="7572428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рентгенофазового анализа синтезированных образцов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214810" y="4500570"/>
            <a:ext cx="4286280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1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Пример обсчёта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экспериментальной 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порошковой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дифрактограммы</a:t>
            </a:r>
            <a:r>
              <a:rPr lang="ru-RU" dirty="0" smtClean="0">
                <a:ea typeface="Times New Roman" charset="0"/>
                <a:cs typeface="Times New Roman" charset="0"/>
              </a:rPr>
              <a:t> синтетического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теннантита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 </a:t>
            </a:r>
            <a:r>
              <a:rPr lang="ru-RU" baseline="-25000" dirty="0" smtClean="0">
                <a:ea typeface="Optima" charset="0"/>
                <a:cs typeface="Optima" charset="0"/>
              </a:rPr>
              <a:t> </a:t>
            </a:r>
            <a:r>
              <a:rPr lang="ru-RU" dirty="0" smtClean="0">
                <a:ea typeface="Times New Roman" charset="0"/>
                <a:cs typeface="Times New Roman" charset="0"/>
              </a:rPr>
              <a:t>обработанной методом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Ритвельда</a:t>
            </a:r>
            <a:r>
              <a:rPr lang="ru-RU" dirty="0" smtClean="0">
                <a:ea typeface="Times New Roman" charset="0"/>
                <a:cs typeface="Times New Roman" charset="0"/>
              </a:rPr>
              <a:t>.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286644" cy="191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Микроскопия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endParaRPr lang="ru-RU" baseline="-25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3571876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 smtClean="0"/>
              <a:t>HAADF </a:t>
            </a:r>
            <a:r>
              <a:rPr lang="ru-RU" sz="1600" dirty="0" smtClean="0"/>
              <a:t>изображение структуры (вставка электронная дифракция) для плоскости (011) </a:t>
            </a:r>
            <a:r>
              <a:rPr lang="ru-RU" sz="1600" dirty="0" err="1" smtClean="0"/>
              <a:t>теннантита</a:t>
            </a:r>
            <a:r>
              <a:rPr lang="ru-RU" sz="1600" dirty="0" smtClean="0"/>
              <a:t> . </a:t>
            </a:r>
          </a:p>
          <a:p>
            <a:pPr marL="342900" indent="-342900">
              <a:buAutoNum type="alphaLcParenBoth"/>
            </a:pPr>
            <a:r>
              <a:rPr lang="ru-RU" sz="1600" dirty="0" err="1" smtClean="0"/>
              <a:t>Энергодисперсионная</a:t>
            </a:r>
            <a:r>
              <a:rPr lang="ru-RU" sz="1600" dirty="0" smtClean="0"/>
              <a:t> карта</a:t>
            </a:r>
            <a:r>
              <a:rPr lang="en-US" sz="1600" dirty="0" smtClean="0"/>
              <a:t> </a:t>
            </a:r>
            <a:r>
              <a:rPr lang="ru-RU" sz="1600" dirty="0" smtClean="0"/>
              <a:t>атомов </a:t>
            </a:r>
            <a:r>
              <a:rPr lang="en-US" sz="1600" dirty="0" smtClean="0"/>
              <a:t>Cu </a:t>
            </a:r>
            <a:r>
              <a:rPr lang="ru-RU" sz="1600" dirty="0" smtClean="0"/>
              <a:t>в</a:t>
            </a:r>
            <a:r>
              <a:rPr lang="en-US" sz="1600" dirty="0" smtClean="0"/>
              <a:t> Cu</a:t>
            </a:r>
            <a:r>
              <a:rPr lang="en-US" sz="1600" baseline="-25000" dirty="0" smtClean="0"/>
              <a:t>12</a:t>
            </a:r>
            <a:r>
              <a:rPr lang="en-US" sz="1600" dirty="0" smtClean="0"/>
              <a:t>As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13 </a:t>
            </a:r>
            <a:r>
              <a:rPr lang="ru-RU" sz="1600" dirty="0" smtClean="0"/>
              <a:t>с 1 мм</a:t>
            </a:r>
            <a:r>
              <a:rPr lang="ru-RU" sz="1600" baseline="30000" dirty="0" smtClean="0"/>
              <a:t>2</a:t>
            </a:r>
            <a:r>
              <a:rPr lang="en-US" sz="1600" dirty="0" smtClean="0"/>
              <a:t> Cu</a:t>
            </a:r>
            <a:r>
              <a:rPr lang="en-US" sz="1600" baseline="-25000" dirty="0" smtClean="0"/>
              <a:t>12.81</a:t>
            </a:r>
            <a:r>
              <a:rPr lang="en-US" sz="1600" dirty="0" smtClean="0"/>
              <a:t>As</a:t>
            </a:r>
            <a:r>
              <a:rPr lang="en-US" sz="1600" baseline="-25000" dirty="0" smtClean="0"/>
              <a:t>3.95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13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7" name="Picture 2" descr="C:\Users\TISNUM\Documents\Cloud\stady\Documents\2017_10_МИСиС\!!Презентация\pic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14422"/>
            <a:ext cx="6572296" cy="2359983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28736"/>
            <a:ext cx="2753803" cy="191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928662" y="4929198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000" dirty="0" smtClean="0"/>
              <a:t>Монокристалл синтетического </a:t>
            </a:r>
            <a:r>
              <a:rPr lang="ru-RU" sz="2000" dirty="0" err="1" smtClean="0"/>
              <a:t>теннанта</a:t>
            </a:r>
            <a:r>
              <a:rPr lang="ru-RU" sz="2000" dirty="0" smtClean="0"/>
              <a:t> высокого качества </a:t>
            </a:r>
          </a:p>
          <a:p>
            <a:pPr marL="342900" indent="-342900" algn="ctr"/>
            <a:r>
              <a:rPr lang="ru-RU" sz="2000" dirty="0" smtClean="0"/>
              <a:t>При </a:t>
            </a:r>
            <a:r>
              <a:rPr lang="en-GB" sz="2000" dirty="0" smtClean="0"/>
              <a:t>STEM </a:t>
            </a:r>
            <a:r>
              <a:rPr lang="ru-RU" sz="2000" dirty="0" smtClean="0"/>
              <a:t>анализе не обнаружено примеси и дефектов</a:t>
            </a:r>
          </a:p>
          <a:p>
            <a:pPr marL="342900" indent="-342900" algn="ctr"/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ISNUM\Documents\Cloud\stady\Documents\2017_10_МИСиС\!!Презентация\3_cu12as4s13_crys_st_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0828" y="1288440"/>
            <a:ext cx="2241443" cy="224144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 заселенности позиций меди в </a:t>
            </a:r>
            <a:r>
              <a:rPr lang="ru-RU" dirty="0" err="1" smtClean="0"/>
              <a:t>лавесовском</a:t>
            </a:r>
            <a:r>
              <a:rPr lang="ru-RU" dirty="0" smtClean="0"/>
              <a:t> полиэдре в синтетическом </a:t>
            </a:r>
            <a:r>
              <a:rPr lang="ru-RU" dirty="0" err="1" smtClean="0"/>
              <a:t>Теннантите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Москва,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379" y="1538971"/>
            <a:ext cx="1890029" cy="189002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572792" y="2857496"/>
            <a:ext cx="272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8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=0.727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659" y="2349758"/>
            <a:ext cx="268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Optima" charset="0"/>
                <a:ea typeface="Optima" charset="0"/>
                <a:cs typeface="Optima" charset="0"/>
              </a:rPr>
              <a:t>a=10.1572(2)Å</a:t>
            </a:r>
            <a:endParaRPr lang="en-US" sz="2000" dirty="0">
              <a:solidFill>
                <a:srgbClr val="FF0000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59" y="1907358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I43m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2792" y="3857628"/>
            <a:ext cx="271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Cu21</a:t>
            </a:r>
            <a:r>
              <a:rPr lang="en-US" sz="28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=0.136</a:t>
            </a:r>
            <a:endParaRPr lang="en-US" sz="2800" dirty="0">
              <a:latin typeface="Optima" charset="0"/>
              <a:ea typeface="Optima" charset="0"/>
              <a:cs typeface="Optim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34521" y="1972036"/>
            <a:ext cx="144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446" y="190735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</a:t>
            </a:r>
            <a:r>
              <a:rPr lang="ru-RU" sz="2000" baseline="-25000" dirty="0" smtClean="0">
                <a:latin typeface="Optima" charset="0"/>
                <a:ea typeface="Optima" charset="0"/>
                <a:cs typeface="Optima" charset="0"/>
              </a:rPr>
              <a:t>ф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=3</a:t>
            </a:r>
            <a:r>
              <a:rPr lang="en-GB" sz="2000" dirty="0" smtClean="0">
                <a:latin typeface="Optima" charset="0"/>
                <a:ea typeface="Optima" charset="0"/>
                <a:cs typeface="Optima" charset="0"/>
              </a:rPr>
              <a:t>.25%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492" y="304099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0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=0.727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+0.136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×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=0.999</a:t>
            </a:r>
            <a:endParaRPr lang="en-US" sz="14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492" y="3464422"/>
            <a:ext cx="669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0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=0.7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+0.1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7×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=1.04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(литература)*</a:t>
            </a:r>
            <a:endParaRPr lang="en-US" sz="14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02440" y="4359114"/>
            <a:ext cx="6597946" cy="16722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/>
            <a:r>
              <a:rPr lang="ru-RU" sz="2800" dirty="0" smtClean="0"/>
              <a:t>Структурная формула синтетического </a:t>
            </a:r>
            <a:r>
              <a:rPr lang="ru-RU" sz="2800" dirty="0" err="1" smtClean="0"/>
              <a:t>теннантита</a:t>
            </a:r>
            <a:r>
              <a:rPr lang="ru-RU" sz="2800" dirty="0" smtClean="0"/>
              <a:t> </a:t>
            </a:r>
            <a:r>
              <a:rPr lang="en-US" sz="2800" dirty="0" smtClean="0">
                <a:ea typeface="Optima" charset="0"/>
                <a:cs typeface="Optima" charset="0"/>
              </a:rPr>
              <a:t>Cu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800" dirty="0" smtClean="0">
                <a:ea typeface="Optima" charset="0"/>
                <a:cs typeface="Optima" charset="0"/>
              </a:rPr>
              <a:t>As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800" dirty="0" smtClean="0">
                <a:ea typeface="Optima" charset="0"/>
                <a:cs typeface="Optima" charset="0"/>
              </a:rPr>
              <a:t>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13</a:t>
            </a:r>
            <a:r>
              <a:rPr lang="ru-RU" sz="2800" dirty="0" smtClean="0">
                <a:ea typeface="Optima" charset="0"/>
                <a:cs typeface="Optima" charset="0"/>
              </a:rPr>
              <a:t>, а не </a:t>
            </a:r>
            <a:r>
              <a:rPr lang="en-US" sz="2800" dirty="0" smtClean="0">
                <a:ea typeface="Optima" charset="0"/>
                <a:cs typeface="Optima" charset="0"/>
              </a:rPr>
              <a:t>Cu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12.5</a:t>
            </a:r>
            <a:r>
              <a:rPr lang="en-US" sz="2800" dirty="0" smtClean="0">
                <a:ea typeface="Optima" charset="0"/>
                <a:cs typeface="Optima" charset="0"/>
              </a:rPr>
              <a:t>As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800" dirty="0" smtClean="0">
                <a:ea typeface="Optima" charset="0"/>
                <a:cs typeface="Optima" charset="0"/>
              </a:rPr>
              <a:t>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13</a:t>
            </a:r>
            <a:endParaRPr lang="ru-RU" sz="2800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8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7158" y="6046469"/>
            <a:ext cx="83296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/>
              <a:t>*</a:t>
            </a:r>
            <a:r>
              <a:rPr lang="en-US" sz="1200" dirty="0" smtClean="0"/>
              <a:t>Crystal structure of copper-rich </a:t>
            </a:r>
            <a:r>
              <a:rPr lang="en-US" sz="1200" dirty="0" err="1" smtClean="0"/>
              <a:t>unsubstituted</a:t>
            </a:r>
            <a:r>
              <a:rPr lang="en-US" sz="1200" dirty="0" smtClean="0"/>
              <a:t> </a:t>
            </a:r>
            <a:r>
              <a:rPr lang="en-US" sz="1200" dirty="0" err="1" smtClean="0"/>
              <a:t>tennantite</a:t>
            </a:r>
            <a:r>
              <a:rPr lang="en-US" sz="1200" dirty="0" smtClean="0"/>
              <a:t>, Cu</a:t>
            </a:r>
            <a:r>
              <a:rPr lang="en-US" sz="1200" baseline="-25000" dirty="0" smtClean="0"/>
              <a:t>12.5</a:t>
            </a:r>
            <a:r>
              <a:rPr lang="en-US" sz="1200" dirty="0" smtClean="0"/>
              <a:t>As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S</a:t>
            </a:r>
            <a:r>
              <a:rPr lang="en-US" sz="1200" baseline="-25000" dirty="0" smtClean="0"/>
              <a:t>13</a:t>
            </a:r>
            <a:r>
              <a:rPr lang="en-US" sz="1200" dirty="0" smtClean="0"/>
              <a:t> / E.</a:t>
            </a:r>
            <a:r>
              <a:rPr lang="ru-RU" sz="1200" dirty="0" smtClean="0"/>
              <a:t> </a:t>
            </a:r>
            <a:r>
              <a:rPr lang="en-US" sz="1200" dirty="0" err="1" smtClean="0"/>
              <a:t>Makovicky</a:t>
            </a:r>
            <a:r>
              <a:rPr lang="en-US" sz="1200" dirty="0" smtClean="0"/>
              <a:t> [и </a:t>
            </a:r>
            <a:r>
              <a:rPr lang="en-US" sz="1200" dirty="0" err="1" smtClean="0"/>
              <a:t>др</a:t>
            </a:r>
            <a:r>
              <a:rPr lang="en-US" sz="1200" dirty="0" smtClean="0"/>
              <a:t>.] // The Canadian</a:t>
            </a:r>
            <a:r>
              <a:rPr lang="ru-RU" sz="1200" dirty="0" smtClean="0"/>
              <a:t> </a:t>
            </a:r>
            <a:r>
              <a:rPr lang="en-US" sz="1200" dirty="0" smtClean="0"/>
              <a:t>Mineralogist. — 2005. — Т. 43, № 2. —</a:t>
            </a:r>
            <a:r>
              <a:rPr lang="ru-RU" sz="1200" dirty="0" smtClean="0"/>
              <a:t> </a:t>
            </a:r>
            <a:r>
              <a:rPr lang="en-US" sz="1200" dirty="0" smtClean="0"/>
              <a:t>С. 679—688</a:t>
            </a:r>
            <a:r>
              <a:rPr lang="en-US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1624</Words>
  <Application>Microsoft Macintosh PowerPoint</Application>
  <PresentationFormat>Экран (4:3)</PresentationFormat>
  <Paragraphs>371</Paragraphs>
  <Slides>21</Slides>
  <Notes>3</Notes>
  <HiddenSlides>2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Office Theme</vt:lpstr>
      <vt:lpstr>Формула</vt:lpstr>
      <vt:lpstr>Особенности формирования лавесовского полиэдра в синтетическом теннантите и влияние изовалентного замещения на магнитные свойства и теплоёмкость в соединениях из группы теннантита-тетраэдрита </vt:lpstr>
      <vt:lpstr>План доклада</vt:lpstr>
      <vt:lpstr>Цели и задачи</vt:lpstr>
      <vt:lpstr>Актуальность исследования </vt:lpstr>
      <vt:lpstr>Термоэлектрический эффект</vt:lpstr>
      <vt:lpstr>Методика получения образцов</vt:lpstr>
      <vt:lpstr>Идентификация образцов</vt:lpstr>
      <vt:lpstr>Микроскопия Cu12As4S13</vt:lpstr>
      <vt:lpstr>Особенности заселенности позиций меди в лавесовском полиэдре в синтетическом Теннантите</vt:lpstr>
      <vt:lpstr>Анализ формы пиков STEM изображения для плоскости (011) синтетического теннантита</vt:lpstr>
      <vt:lpstr>Квантовомеханические расчеты.  Энергия элементарной ячейки</vt:lpstr>
      <vt:lpstr>Слайд 12</vt:lpstr>
      <vt:lpstr>Структурное исследование теннантите при температурах 85, 115, 180, 250 и 293 К</vt:lpstr>
      <vt:lpstr>Распределение электронной плотности в теннантите при 85 и 293 К на основе экспериментальных структурных данных</vt:lpstr>
      <vt:lpstr>Мягкие моды в синтетических теннантите и мгриите</vt:lpstr>
      <vt:lpstr>Влияние изовалентного замещения на намагниченность</vt:lpstr>
      <vt:lpstr>Заключение и выводы</vt:lpstr>
      <vt:lpstr>Благодарности</vt:lpstr>
      <vt:lpstr>Спасибо за внимание!</vt:lpstr>
      <vt:lpstr>Научная новизна работы</vt:lpstr>
      <vt:lpstr>Положения, выносимые на защиту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TISNUM</dc:creator>
  <cp:lastModifiedBy>TISNUM</cp:lastModifiedBy>
  <cp:revision>314</cp:revision>
  <dcterms:created xsi:type="dcterms:W3CDTF">2018-02-01T08:20:27Z</dcterms:created>
  <dcterms:modified xsi:type="dcterms:W3CDTF">2018-03-27T14:26:53Z</dcterms:modified>
</cp:coreProperties>
</file>