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61" r:id="rId4"/>
    <p:sldId id="260" r:id="rId5"/>
    <p:sldId id="257" r:id="rId6"/>
    <p:sldId id="262" r:id="rId7"/>
    <p:sldId id="263" r:id="rId8"/>
    <p:sldId id="274" r:id="rId9"/>
    <p:sldId id="264" r:id="rId10"/>
    <p:sldId id="275" r:id="rId11"/>
    <p:sldId id="276" r:id="rId12"/>
    <p:sldId id="277" r:id="rId13"/>
    <p:sldId id="269" r:id="rId14"/>
    <p:sldId id="267" r:id="rId15"/>
    <p:sldId id="265" r:id="rId16"/>
    <p:sldId id="266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31"/>
  </p:normalViewPr>
  <p:slideViewPr>
    <p:cSldViewPr>
      <p:cViewPr>
        <p:scale>
          <a:sx n="88" d="100"/>
          <a:sy n="88" d="100"/>
        </p:scale>
        <p:origin x="156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CF386-303A-4992-AFCE-8962A1C641A6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Ярославцев А.А.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3D7CA-825F-4D6C-9E1D-D4F6B476CB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D112-02C2-4F12-A24E-1AB587B08818}" type="datetimeFigureOut">
              <a:rPr lang="ru-RU" smtClean="0"/>
              <a:pPr/>
              <a:t>30.03.2018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Ярославцев А.А.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0FF50-8017-4D71-AB23-F345CC489ED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8899-301F-294D-B8A3-8D7DB159441D}" type="datetime1">
              <a:rPr lang="ru-RU" smtClean="0"/>
              <a:t>30.03.2018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6690-B5B8-6749-9B6D-9C59AC384A60}" type="datetime1">
              <a:rPr lang="ru-RU" smtClean="0"/>
              <a:t>30.03.2018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5FE-0F03-174F-9DE0-2259FCFBD8D3}" type="datetime1">
              <a:rPr lang="ru-RU" smtClean="0"/>
              <a:t>30.03.2018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aseline="0"/>
            </a:lvl1pPr>
            <a:lvl2pPr>
              <a:defRPr sz="1600" baseline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418-674C-1646-B80E-C7E23EF664F0}" type="datetime1">
              <a:rPr lang="ru-RU" smtClean="0"/>
              <a:t>30.03.2018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B216-6A3D-0544-8690-53C67AD27B54}" type="datetime1">
              <a:rPr lang="ru-RU" smtClean="0"/>
              <a:t>30.03.2018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5B2E-505E-1C44-92D4-69BE19437EC4}" type="datetime1">
              <a:rPr lang="ru-RU" smtClean="0"/>
              <a:t>30.03.2018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FBB4-2D14-D045-9940-D287D2A6E48F}" type="datetime1">
              <a:rPr lang="ru-RU" smtClean="0"/>
              <a:t>30.03.2018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517E2-28F4-C545-ACB9-ACF986A03B8B}" type="datetime1">
              <a:rPr lang="ru-RU" smtClean="0"/>
              <a:t>30.03.2018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1D5-3DFE-1A4B-9C71-BED511E792E3}" type="datetime1">
              <a:rPr lang="ru-RU" smtClean="0"/>
              <a:t>30.03.2018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1867-D8E6-FD4A-86BE-8EA1461947B1}" type="datetime1">
              <a:rPr lang="ru-RU" smtClean="0"/>
              <a:t>30.03.2018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AFCB-5E6A-0845-A956-AF8C005A2D00}" type="datetime1">
              <a:rPr lang="ru-RU" smtClean="0"/>
              <a:t>30.03.2018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765B-4A9B-8547-9201-B4CAB09A192B}" type="datetime1">
              <a:rPr lang="ru-RU" smtClean="0"/>
              <a:t>30.03.2018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2071678"/>
            <a:ext cx="8572560" cy="2000264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Особенности формирования </a:t>
            </a:r>
            <a:r>
              <a:rPr lang="ru-RU" sz="2400" dirty="0" err="1" smtClean="0"/>
              <a:t>лавесовского</a:t>
            </a:r>
            <a:r>
              <a:rPr lang="ru-RU" sz="2400" dirty="0" smtClean="0"/>
              <a:t> полиэдра в синтетическом </a:t>
            </a:r>
            <a:r>
              <a:rPr lang="ru-RU" sz="2400" dirty="0" err="1" smtClean="0"/>
              <a:t>теннантите</a:t>
            </a:r>
            <a:r>
              <a:rPr lang="ru-RU" sz="2400" dirty="0" smtClean="0"/>
              <a:t> и влияние изовалентного замещения на магнитные свойства и теплоёмкость в соединениях из группы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-тетраэдрита </a:t>
            </a:r>
            <a:endParaRPr lang="ru-RU" sz="24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45668" y="595325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latinLnBrk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Федеральное государственное бюджетное научное </a:t>
            </a:r>
            <a:r>
              <a:rPr lang="ru-RU" dirty="0"/>
              <a:t>учреждение «Технологический институт сверхтвердых и новых углеродных материалов», (ФГБНУ ТИСНУМ)</a:t>
            </a:r>
            <a:endParaRPr lang="ru-RU" dirty="0">
              <a:effectLst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343400" y="5410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Ярославцев Алексей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формы пиков </a:t>
            </a:r>
            <a:r>
              <a:rPr lang="en-US" dirty="0" smtClean="0"/>
              <a:t>STEM </a:t>
            </a:r>
            <a:r>
              <a:rPr lang="ru-RU" dirty="0" smtClean="0"/>
              <a:t>изображения для </a:t>
            </a:r>
            <a:r>
              <a:rPr lang="ru-RU" smtClean="0"/>
              <a:t>плоскости (011) </a:t>
            </a:r>
            <a:r>
              <a:rPr lang="ru-RU" dirty="0" smtClean="0"/>
              <a:t>синтетического </a:t>
            </a:r>
            <a:r>
              <a:rPr lang="ru-RU" dirty="0" err="1" smtClean="0"/>
              <a:t>теннантита</a:t>
            </a:r>
            <a:endParaRPr lang="ru-RU" baseline="-25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 descr="C:\Users\TISNUM\Documents\Cloud\stady\Documents\!!_disser\Russian-Phd-LaTeX-Dissertation-Template-0.9.0\images\mic_cu12as4s13_1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643446"/>
            <a:ext cx="4058320" cy="1714512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4429124" y="37147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Atomap</a:t>
            </a:r>
            <a:r>
              <a:rPr lang="en-US" sz="1200" dirty="0" smtClean="0"/>
              <a:t>: a new software tool for the automated analysis of atomic resolution</a:t>
            </a:r>
            <a:r>
              <a:rPr lang="ru-RU" sz="1200" dirty="0" smtClean="0"/>
              <a:t> </a:t>
            </a:r>
            <a:r>
              <a:rPr lang="en-US" sz="1200" dirty="0" smtClean="0"/>
              <a:t>images using two-dimensional Gaussian fitting / M. Nord [и</a:t>
            </a:r>
            <a:r>
              <a:rPr lang="ru-RU" sz="1200" dirty="0" smtClean="0"/>
              <a:t> </a:t>
            </a:r>
            <a:r>
              <a:rPr lang="en-US" sz="1200" dirty="0" err="1" smtClean="0"/>
              <a:t>др</a:t>
            </a:r>
            <a:r>
              <a:rPr lang="en-US" sz="1200" dirty="0" smtClean="0"/>
              <a:t>.] // Advanced</a:t>
            </a:r>
            <a:r>
              <a:rPr lang="ru-RU" sz="1200" dirty="0" smtClean="0"/>
              <a:t> </a:t>
            </a:r>
            <a:r>
              <a:rPr lang="en-US" sz="1200" dirty="0" smtClean="0"/>
              <a:t>Structural and Chemical Imaging. — 2017. — </a:t>
            </a:r>
            <a:r>
              <a:rPr lang="en-US" sz="1200" dirty="0" err="1" smtClean="0"/>
              <a:t>Февр</a:t>
            </a:r>
            <a:r>
              <a:rPr lang="en-US" sz="1200" dirty="0" smtClean="0"/>
              <a:t>.</a:t>
            </a:r>
            <a:r>
              <a:rPr lang="ru-RU" sz="1200" dirty="0" smtClean="0"/>
              <a:t> </a:t>
            </a:r>
            <a:r>
              <a:rPr lang="en-US" sz="1200" dirty="0" smtClean="0"/>
              <a:t>— Т. 3, № 1. — С. 9. </a:t>
            </a:r>
            <a:endParaRPr lang="ru-RU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780" y="1506207"/>
            <a:ext cx="2546039" cy="185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7215206" y="1571612"/>
            <a:ext cx="17859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I</a:t>
            </a:r>
            <a:r>
              <a:rPr lang="ru-RU" sz="1200" baseline="-25000" dirty="0" smtClean="0"/>
              <a:t>0 </a:t>
            </a:r>
            <a:r>
              <a:rPr lang="ru-RU" sz="1200" dirty="0" smtClean="0"/>
              <a:t>— интенсивность фона, A — амплитуда центра пика, x</a:t>
            </a:r>
            <a:r>
              <a:rPr lang="ru-RU" sz="1200" baseline="-25000" dirty="0" smtClean="0"/>
              <a:t>0</a:t>
            </a:r>
            <a:r>
              <a:rPr lang="ru-RU" sz="1200" dirty="0" smtClean="0"/>
              <a:t> </a:t>
            </a:r>
            <a:r>
              <a:rPr lang="ru-RU" sz="1200" dirty="0"/>
              <a:t>и </a:t>
            </a:r>
            <a:r>
              <a:rPr lang="en-GB" sz="1200" dirty="0"/>
              <a:t>y</a:t>
            </a:r>
            <a:r>
              <a:rPr lang="ru-RU" sz="1200" baseline="-25000" dirty="0" smtClean="0"/>
              <a:t>0</a:t>
            </a:r>
            <a:r>
              <a:rPr lang="ru-RU" sz="1200" dirty="0" smtClean="0"/>
              <a:t> — координаты</a:t>
            </a:r>
          </a:p>
          <a:p>
            <a:r>
              <a:rPr lang="ru-RU" sz="1200" dirty="0" smtClean="0"/>
              <a:t>центра ряда, 𝜎</a:t>
            </a:r>
            <a:r>
              <a:rPr lang="ru-RU" sz="1200" baseline="-25000" dirty="0" smtClean="0"/>
              <a:t>𝑥</a:t>
            </a:r>
            <a:r>
              <a:rPr lang="ru-RU" sz="1200" dirty="0" smtClean="0"/>
              <a:t> и 𝜎</a:t>
            </a:r>
            <a:r>
              <a:rPr lang="ru-RU" sz="1200" baseline="-25000" dirty="0" smtClean="0"/>
              <a:t>𝑦</a:t>
            </a:r>
            <a:r>
              <a:rPr lang="ru-RU" sz="1200" dirty="0" smtClean="0"/>
              <a:t> — стандартное отклонение, 𝜃 — угол поворота </a:t>
            </a:r>
            <a:r>
              <a:rPr lang="ru-RU" sz="1200" dirty="0" err="1" smtClean="0"/>
              <a:t>элиптичности</a:t>
            </a:r>
            <a:r>
              <a:rPr lang="en-US" sz="1200" dirty="0" smtClean="0"/>
              <a:t> </a:t>
            </a:r>
            <a:r>
              <a:rPr lang="ru-RU" sz="1200" dirty="0" smtClean="0"/>
              <a:t>столбца</a:t>
            </a:r>
            <a:endParaRPr lang="ru-RU" sz="1200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4429124" y="4786322"/>
            <a:ext cx="4572032" cy="12144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dirty="0" smtClean="0"/>
              <a:t>Наличие неоднородной эллиптичности подтверждает наличие смещения меди в </a:t>
            </a:r>
            <a:r>
              <a:rPr lang="ru-RU" sz="2000" dirty="0" err="1" smtClean="0"/>
              <a:t>лавесовском</a:t>
            </a:r>
            <a:r>
              <a:rPr lang="ru-RU" sz="2000" dirty="0" smtClean="0"/>
              <a:t> полиэдре</a:t>
            </a:r>
            <a:r>
              <a:rPr lang="en-GB" sz="2000" dirty="0" smtClean="0"/>
              <a:t>.</a:t>
            </a:r>
            <a:r>
              <a:rPr lang="ru-RU" sz="2000" dirty="0" smtClean="0"/>
              <a:t> </a:t>
            </a:r>
          </a:p>
        </p:txBody>
      </p:sp>
      <p:pic>
        <p:nvPicPr>
          <p:cNvPr id="22531" name="Picture 3" descr="C:\Users\TISNUM\Desktop\Figure_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500174"/>
            <a:ext cx="3286148" cy="2297343"/>
          </a:xfrm>
          <a:prstGeom prst="rect">
            <a:avLst/>
          </a:prstGeom>
          <a:noFill/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0" y="3714752"/>
            <a:ext cx="4500562" cy="64294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Эллиптичность рядов меди после анализа атомарного изображения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 программой </a:t>
            </a:r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Atomap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ru-RU" sz="1400" dirty="0" smtClean="0">
                <a:latin typeface="Times New Roman" charset="0"/>
                <a:ea typeface="Times New Roman" charset="0"/>
                <a:cs typeface="Times New Roman" charset="0"/>
              </a:rPr>
              <a:t>и дополнительным вычетом дрейфа</a:t>
            </a:r>
            <a:r>
              <a:rPr lang="en-GB" sz="14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TISNUM\Documents\Cloud\stady\Documents\!!_disser\Russian-Phd-LaTeX-Dissertation-Template-0.9.0\!!!Рисунки\Структуры\energy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4786346" cy="3190897"/>
          </a:xfrm>
          <a:prstGeom prst="rect">
            <a:avLst/>
          </a:prstGeom>
          <a:noFill/>
        </p:spPr>
      </p:pic>
      <p:pic>
        <p:nvPicPr>
          <p:cNvPr id="7171" name="Picture 3" descr="C:\Users\TISNUM\Documents\Cloud\stady\Documents\!!_disser\Russian-Phd-LaTeX-Dissertation-Template-0.9.0\images\var_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785926"/>
            <a:ext cx="2000264" cy="141543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Квантовомеханические</a:t>
            </a:r>
            <a:r>
              <a:rPr lang="ru-RU" dirty="0" smtClean="0"/>
              <a:t> расчеты. </a:t>
            </a:r>
            <a:br>
              <a:rPr lang="ru-RU" dirty="0" smtClean="0"/>
            </a:br>
            <a:r>
              <a:rPr lang="ru-RU" dirty="0" smtClean="0"/>
              <a:t>Энергия элементарной ячейки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4282" y="4357694"/>
            <a:ext cx="4929222" cy="71438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 энергий 19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структур, с разным расположением атомов в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лавесовском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полиэдре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429256" y="3357562"/>
            <a:ext cx="3571900" cy="785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Изображения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лавесовского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полиэдра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левый — исходный полиэдр, справа — с сдвинутой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позицей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меди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786314" y="4214818"/>
            <a:ext cx="4214842" cy="185738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 расчетам методом теории функции плотности могут существовать все структуры</a:t>
            </a:r>
            <a:r>
              <a:rPr lang="en-GB" dirty="0" smtClean="0"/>
              <a:t>;</a:t>
            </a:r>
            <a:endParaRPr lang="ru-RU" dirty="0" smtClean="0"/>
          </a:p>
          <a:p>
            <a:r>
              <a:rPr lang="ru-RU" dirty="0" smtClean="0"/>
              <a:t>Максимальное расстояние между атомами меди в идеальной структуре и структуре со сдвинутой позицией меди составляет 0,6 </a:t>
            </a:r>
            <a:r>
              <a:rPr lang="en-US" dirty="0" smtClean="0">
                <a:ea typeface="Optima" charset="0"/>
                <a:cs typeface="Optima" charset="0"/>
              </a:rPr>
              <a:t>Å</a:t>
            </a:r>
            <a:r>
              <a:rPr lang="ru-RU" dirty="0" smtClean="0">
                <a:ea typeface="Optima" charset="0"/>
                <a:cs typeface="Optima" charset="0"/>
              </a:rPr>
              <a:t>, экспериментальное — 1,1 </a:t>
            </a:r>
            <a:r>
              <a:rPr lang="en-US" dirty="0" err="1" smtClean="0">
                <a:ea typeface="Optima" charset="0"/>
                <a:cs typeface="Optima" charset="0"/>
              </a:rPr>
              <a:t>Å</a:t>
            </a:r>
            <a:r>
              <a:rPr lang="en-US" dirty="0" smtClean="0">
                <a:ea typeface="Optima" charset="0"/>
                <a:cs typeface="Optima" charset="0"/>
              </a:rPr>
              <a:t>.</a:t>
            </a:r>
            <a:endParaRPr lang="ru-RU" dirty="0" smtClean="0"/>
          </a:p>
        </p:txBody>
      </p:sp>
      <p:pic>
        <p:nvPicPr>
          <p:cNvPr id="7170" name="Picture 2" descr="C:\Users\TISNUM\Documents\Cloud\stady\Documents\!!_disser\Russian-Phd-LaTeX-Dissertation-Template-0.9.0\images\var_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0524" y="1785926"/>
            <a:ext cx="2074682" cy="14680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Квантовомеханические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расчеты. </a:t>
            </a:r>
            <a:b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Распределение заряда в элементарных ячейках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714348" y="1714488"/>
          <a:ext cx="6064207" cy="3364992"/>
        </p:xfrm>
        <a:graphic>
          <a:graphicData uri="http://schemas.openxmlformats.org/drawingml/2006/table">
            <a:tbl>
              <a:tblPr/>
              <a:tblGrid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234"/>
                <a:gridCol w="551867"/>
              </a:tblGrid>
              <a:tr h="192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Atom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+0.394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+0.381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+0.521 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+0.485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+0.400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-1.479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-1.402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-1.488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-0.716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-0.700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-0.699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-1.434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-0.697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-0.870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As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+3.175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+3.049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+0.876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+1.526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+2.272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+1.514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+0.866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Atom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Calibri"/>
                          <a:cs typeface="Times New Roman"/>
                        </a:rPr>
                        <a:t>Var12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Var15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Var16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Var19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Cu2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+0.463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+0.467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+0.432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+0.502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+0.386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+0.504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+0.429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-0.694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-0.746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-1.528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-1.395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-1.523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-1.421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-1.388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-1.515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-1.531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-1.411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-1.541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7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S2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-0.851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-0.809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-0.848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-0.888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-0.930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74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As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+0.758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+0.920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+3.162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+3.003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Calibri"/>
                          <a:ea typeface="Calibri"/>
                          <a:cs typeface="Times New Roman"/>
                        </a:rPr>
                        <a:t>+3.085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+3.002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+2.984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  <a:cs typeface="Times New Roman"/>
                        </a:rPr>
                        <a:t>+2.992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+3.062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Calibri"/>
                          <a:cs typeface="Times New Roman"/>
                        </a:rPr>
                        <a:t>+2.992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429" marR="68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3" descr="C:\Users\TISNUM\Documents\Cloud\stady\Documents\!!_disser\Russian-Phd-LaTeX-Dissertation-Template-0.9.0\images\var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454" y="3571876"/>
            <a:ext cx="2000264" cy="1415437"/>
          </a:xfrm>
          <a:prstGeom prst="rect">
            <a:avLst/>
          </a:prstGeom>
          <a:noFill/>
        </p:spPr>
      </p:pic>
      <p:pic>
        <p:nvPicPr>
          <p:cNvPr id="12" name="Picture 2" descr="C:\Users\TISNUM\Documents\Cloud\stady\Documents\!!_disser\Russian-Phd-LaTeX-Dissertation-Template-0.9.0\images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1857364"/>
            <a:ext cx="2074682" cy="1468097"/>
          </a:xfrm>
          <a:prstGeom prst="rect">
            <a:avLst/>
          </a:prstGeom>
          <a:noFill/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6357950" y="5357826"/>
            <a:ext cx="2786050" cy="785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Изображения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лавесовского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полиэдра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вверху— исходный полиэдр, внизу— с сдвинутой </a:t>
            </a:r>
            <a:r>
              <a:rPr kumimoji="0" lang="ru-RU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позицей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меди</a:t>
            </a:r>
            <a:r>
              <a:rPr kumimoji="0" lang="en-GB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928662" y="5143512"/>
            <a:ext cx="4929222" cy="57150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 распределение заряда для19</a:t>
            </a:r>
            <a:r>
              <a:rPr kumimoji="0" lang="ru-RU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структур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214282" y="5715016"/>
            <a:ext cx="6000792" cy="71438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dirty="0" smtClean="0"/>
              <a:t>Для более выгодных с энергетической точки зрения структур не возникает разной валентности на атомах меди Cu1, но возникает разность зарядов для Cu2 (Cu21)</a:t>
            </a:r>
            <a:r>
              <a:rPr lang="en-GB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Структурное исследование </a:t>
            </a:r>
            <a:r>
              <a:rPr lang="ru-RU" dirty="0" err="1" smtClean="0"/>
              <a:t>теннантите</a:t>
            </a:r>
            <a:r>
              <a:rPr lang="ru-RU" dirty="0" smtClean="0"/>
              <a:t> при</a:t>
            </a:r>
            <a:r>
              <a:rPr lang="en-GB" dirty="0" smtClean="0"/>
              <a:t> </a:t>
            </a:r>
            <a:r>
              <a:rPr lang="ru-RU" dirty="0" smtClean="0"/>
              <a:t>температурах 85, 115, 180, 250 и 293 К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5143512"/>
            <a:ext cx="8858312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dirty="0" smtClean="0"/>
              <a:t>Фазовый переход </a:t>
            </a:r>
            <a:r>
              <a:rPr lang="en-US" sz="2400" dirty="0" smtClean="0"/>
              <a:t>II </a:t>
            </a:r>
            <a:r>
              <a:rPr lang="ru-RU" sz="2400" dirty="0" smtClean="0"/>
              <a:t>рода по аномальному изменению значению </a:t>
            </a:r>
            <a:r>
              <a:rPr lang="en-US" sz="2400" dirty="0" err="1" smtClean="0"/>
              <a:t>Ueq</a:t>
            </a:r>
            <a:r>
              <a:rPr lang="ru-RU" sz="2400" dirty="0" smtClean="0"/>
              <a:t> у синтетического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 </a:t>
            </a:r>
            <a:r>
              <a:rPr lang="en-US" sz="2400" dirty="0" smtClean="0">
                <a:ea typeface="Optima" charset="0"/>
                <a:cs typeface="Optima" charset="0"/>
              </a:rPr>
              <a:t>Cu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400" dirty="0" smtClean="0">
                <a:ea typeface="Optima" charset="0"/>
                <a:cs typeface="Optima" charset="0"/>
              </a:rPr>
              <a:t>As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400" dirty="0" smtClean="0">
                <a:ea typeface="Optima" charset="0"/>
                <a:cs typeface="Optima" charset="0"/>
              </a:rPr>
              <a:t>S</a:t>
            </a:r>
            <a:r>
              <a:rPr lang="en-US" sz="2400" baseline="-25000" dirty="0" smtClean="0">
                <a:ea typeface="Optima" charset="0"/>
                <a:cs typeface="Optima" charset="0"/>
              </a:rPr>
              <a:t>13</a:t>
            </a:r>
            <a:r>
              <a:rPr lang="en-US" sz="2400" dirty="0" smtClean="0">
                <a:ea typeface="Optima" charset="0"/>
                <a:cs typeface="Optima" charset="0"/>
              </a:rPr>
              <a:t>.</a:t>
            </a:r>
            <a:endParaRPr lang="ru-RU" sz="24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8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800" dirty="0"/>
          </a:p>
        </p:txBody>
      </p:sp>
      <p:sp>
        <p:nvSpPr>
          <p:cNvPr id="12" name="Содержимое 2"/>
          <p:cNvSpPr>
            <a:spLocks noGrp="1"/>
          </p:cNvSpPr>
          <p:nvPr>
            <p:ph idx="1"/>
          </p:nvPr>
        </p:nvSpPr>
        <p:spPr>
          <a:xfrm>
            <a:off x="6215074" y="1857364"/>
            <a:ext cx="2928926" cy="185738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Аномальное поведение значения атомарного смещения при пони-</a:t>
            </a:r>
            <a:r>
              <a:rPr lang="ru-RU" dirty="0" err="1" smtClean="0"/>
              <a:t>жении</a:t>
            </a:r>
            <a:r>
              <a:rPr lang="ru-RU" dirty="0" smtClean="0"/>
              <a:t> температуры</a:t>
            </a:r>
            <a:r>
              <a:rPr lang="en-GB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4" y="1455854"/>
            <a:ext cx="2756375" cy="1837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2" y="3312323"/>
            <a:ext cx="2756375" cy="1837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54" y="1421334"/>
            <a:ext cx="2756375" cy="1837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16" y="3352368"/>
            <a:ext cx="2756375" cy="1837583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9865230">
            <a:off x="5118803" y="3895001"/>
            <a:ext cx="2357454" cy="156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Распределение электронной плотности в </a:t>
            </a:r>
            <a:r>
              <a:rPr lang="ru-RU" sz="3200" dirty="0" err="1" smtClean="0"/>
              <a:t>теннантите</a:t>
            </a:r>
            <a:r>
              <a:rPr lang="ru-RU" sz="3200" dirty="0" smtClean="0"/>
              <a:t> при </a:t>
            </a:r>
            <a:r>
              <a:rPr lang="ru-RU" sz="3200" dirty="0"/>
              <a:t>293 и </a:t>
            </a:r>
            <a:r>
              <a:rPr lang="ru-RU" sz="3200" dirty="0" smtClean="0"/>
              <a:t>85 К на основе экспериментальных структурных данных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 descr="C:\Users\TISNUM\Documents\Cloud\stady\Documents\!!_disser\Russian-Phd-LaTeX-Dissertation-Template-0.9.0\!!!Рисунки\Структуры\cif\cas8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282" y="1912028"/>
            <a:ext cx="3429056" cy="2623896"/>
          </a:xfrm>
          <a:prstGeom prst="rect">
            <a:avLst/>
          </a:prstGeom>
          <a:noFill/>
        </p:spPr>
      </p:pic>
      <p:pic>
        <p:nvPicPr>
          <p:cNvPr id="2052" name="Picture 4" descr="C:\Users\TISNUM\Documents\Cloud\stady\Documents\!!_disser\Russian-Phd-LaTeX-Dissertation-Template-0.9.0\!!!Рисунки\Структуры\cif\cas2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928802"/>
            <a:ext cx="3478354" cy="266162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14282" y="4500570"/>
            <a:ext cx="80724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dirty="0" smtClean="0"/>
              <a:t>Электронная плотность синтетического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Optima" charset="0"/>
                <a:cs typeface="Optima" charset="0"/>
              </a:rPr>
              <a:t> при температуре 293 </a:t>
            </a:r>
            <a:r>
              <a:rPr lang="ru-RU" dirty="0">
                <a:ea typeface="Optima" charset="0"/>
                <a:cs typeface="Optima" charset="0"/>
              </a:rPr>
              <a:t>(а) </a:t>
            </a:r>
            <a:r>
              <a:rPr lang="ru-RU" dirty="0" smtClean="0">
                <a:ea typeface="Optima" charset="0"/>
                <a:cs typeface="Optima" charset="0"/>
              </a:rPr>
              <a:t> и при 85 К (б) и при в плоскости 011. 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0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0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000232" y="3786190"/>
            <a:ext cx="1285884" cy="428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CuII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857884" y="3643314"/>
            <a:ext cx="1285884" cy="428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CuII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357826"/>
            <a:ext cx="80724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dirty="0" smtClean="0"/>
              <a:t>АФМ упорядочение более выгодно, чем ФМ, ПМ упорядочение в структуре при температуре 85 К</a:t>
            </a:r>
            <a:r>
              <a:rPr lang="en-GB" dirty="0" smtClean="0"/>
              <a:t>.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0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000" dirty="0"/>
          </a:p>
        </p:txBody>
      </p:sp>
      <p:sp>
        <p:nvSpPr>
          <p:cNvPr id="3" name="Rectangle 2"/>
          <p:cNvSpPr/>
          <p:nvPr/>
        </p:nvSpPr>
        <p:spPr>
          <a:xfrm>
            <a:off x="539552" y="2195572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а)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42295" y="211511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510144"/>
            <a:ext cx="4286280" cy="11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C:\Users\TISNUM\Documents\Cloud\stady\Documents\!!_disser\Russian-Phd-LaTeX-Dissertation-Template-0.9.0\!!!Рисунки\Теплоемкость\Heat_capacity_cu3asse3_with_e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1285860"/>
            <a:ext cx="3914765" cy="2609843"/>
          </a:xfrm>
          <a:prstGeom prst="rect">
            <a:avLst/>
          </a:prstGeom>
          <a:noFill/>
        </p:spPr>
      </p:pic>
      <p:pic>
        <p:nvPicPr>
          <p:cNvPr id="2053" name="Picture 5" descr="C:\Users\TISNUM\Documents\Cloud\stady\Documents\!!_disser\Russian-Phd-LaTeX-Dissertation-Template-0.9.0\!!!Рисунки\Теплоемкость\Heat_capacity_cu12as4s13_with_ein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285860"/>
            <a:ext cx="4071966" cy="271464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Мягкие моды в синтетических </a:t>
            </a:r>
            <a:r>
              <a:rPr lang="ru-RU" dirty="0" err="1" smtClean="0"/>
              <a:t>теннантите</a:t>
            </a:r>
            <a:r>
              <a:rPr lang="ru-RU" dirty="0" smtClean="0"/>
              <a:t> и </a:t>
            </a:r>
            <a:r>
              <a:rPr lang="ru-RU" dirty="0" err="1" smtClean="0"/>
              <a:t>мгриите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214414" y="1500174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00694" y="1500174"/>
            <a:ext cx="1254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5500702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𝜃</a:t>
            </a:r>
            <a:r>
              <a:rPr lang="ru-RU" sz="1400" baseline="-25000" dirty="0" err="1" smtClean="0"/>
              <a:t>d</a:t>
            </a:r>
            <a:r>
              <a:rPr lang="ru-RU" sz="1400" dirty="0" smtClean="0"/>
              <a:t> — температура Дебая, 𝜃</a:t>
            </a:r>
            <a:r>
              <a:rPr lang="ru-RU" sz="1400" baseline="-25000" dirty="0" smtClean="0"/>
              <a:t>𝑒𝑖</a:t>
            </a:r>
            <a:r>
              <a:rPr lang="ru-RU" sz="1400" dirty="0" smtClean="0"/>
              <a:t> — температура соответствующего осциллятора Эйнштейна</a:t>
            </a:r>
            <a:endParaRPr lang="ru-RU" sz="1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285720" y="3857628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Θ</a:t>
            </a:r>
            <a:r>
              <a:rPr kumimoji="0" lang="ru-RU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д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623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85720" y="4214818"/>
            <a:ext cx="14287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е1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41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571604" y="392906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124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43042" y="4214818"/>
            <a:ext cx="1272774" cy="48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е3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220 К </a:t>
            </a:r>
            <a:endParaRPr kumimoji="0" lang="ru-RU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4557675" y="3682819"/>
            <a:ext cx="142876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Θ</a:t>
            </a:r>
            <a:r>
              <a:rPr kumimoji="0" lang="ru-RU" sz="1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д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500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4557675" y="4016347"/>
            <a:ext cx="142876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е1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4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715008" y="3799503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е2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186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5650125" y="3993243"/>
            <a:ext cx="1558526" cy="487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Т</a:t>
            </a:r>
            <a:r>
              <a:rPr lang="ru-RU" sz="1600" baseline="-25000" dirty="0" smtClean="0">
                <a:ea typeface="+mj-ea"/>
                <a:cs typeface="+mj-cs"/>
              </a:rPr>
              <a:t>е3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= 2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88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К </a:t>
            </a:r>
            <a:endParaRPr kumimoji="0" lang="ru-RU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14876" y="4714884"/>
            <a:ext cx="44291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2000" dirty="0" smtClean="0"/>
              <a:t>Теплоемкость удовлетворительно описывается уравнением Дебая с тремя дополнительными </a:t>
            </a:r>
            <a:r>
              <a:rPr lang="ru-RU" sz="2000" dirty="0" err="1" smtClean="0"/>
              <a:t>осцилля</a:t>
            </a:r>
            <a:r>
              <a:rPr lang="ru-RU" sz="2000" dirty="0" smtClean="0"/>
              <a:t>-торами Эйнштейна</a:t>
            </a:r>
            <a:r>
              <a:rPr lang="en-GB" sz="20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0" name="Picture 6" descr="C:\Users\TISNUM\Documents\Cloud\stady\Documents\!!_disser\Russian-Phd-LaTeX-Dissertation-Template-0.9.0\!!!Рисунки\Магнитная восприимчивость\sus_exp_Cu_Sb_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4000505"/>
            <a:ext cx="3143272" cy="2095514"/>
          </a:xfrm>
          <a:prstGeom prst="rect">
            <a:avLst/>
          </a:prstGeom>
          <a:noFill/>
        </p:spPr>
      </p:pic>
      <p:pic>
        <p:nvPicPr>
          <p:cNvPr id="21506" name="Picture 2" descr="C:\Users\TISNUM\Documents\Cloud\stady\Documents\!!_disser\Russian-Phd-LaTeX-Dissertation-Template-0.9.0\!!!Рисунки\Магнитная восприимчивость\sus_exp_Cu_As_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357298"/>
            <a:ext cx="3071834" cy="2047889"/>
          </a:xfrm>
          <a:prstGeom prst="rect">
            <a:avLst/>
          </a:prstGeom>
          <a:noFill/>
        </p:spPr>
      </p:pic>
      <p:pic>
        <p:nvPicPr>
          <p:cNvPr id="21507" name="Picture 3" descr="C:\Users\TISNUM\Documents\Cloud\stady\Documents\!!_disser\Russian-Phd-LaTeX-Dissertation-Template-0.9.0\!!!Рисунки\Магнитная восприимчивость\sus_exp_Cu_As_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000504"/>
            <a:ext cx="3071834" cy="2047889"/>
          </a:xfrm>
          <a:prstGeom prst="rect">
            <a:avLst/>
          </a:prstGeom>
          <a:noFill/>
        </p:spPr>
      </p:pic>
      <p:pic>
        <p:nvPicPr>
          <p:cNvPr id="21508" name="Picture 4" descr="C:\Users\TISNUM\Documents\Cloud\stady\Documents\!!_disser\Russian-Phd-LaTeX-Dissertation-Template-0.9.0\!!!Рисунки\Магнитная восприимчивость\sus_exp_Cu_Sb_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7554" y="1357298"/>
            <a:ext cx="3071834" cy="204788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Влияние изовалентного замещения на намагниченность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928794" y="1077178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72066" y="1077178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ru-RU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987486" y="3679161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987882" y="3691303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281534" y="1505760"/>
            <a:ext cx="2549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1600" dirty="0" smtClean="0"/>
              <a:t>Замещение </a:t>
            </a:r>
            <a:r>
              <a:rPr lang="en-US" sz="1600" dirty="0" smtClean="0"/>
              <a:t>Cu–(</a:t>
            </a:r>
            <a:r>
              <a:rPr lang="en-US" sz="1600" dirty="0" err="1" smtClean="0"/>
              <a:t>As,Sb</a:t>
            </a:r>
            <a:r>
              <a:rPr lang="en-US" sz="1600" dirty="0" smtClean="0"/>
              <a:t>)–S </a:t>
            </a:r>
            <a:r>
              <a:rPr lang="ru-RU" sz="1600" dirty="0" smtClean="0"/>
              <a:t>приводит к изменению </a:t>
            </a:r>
            <a:r>
              <a:rPr lang="ru-RU" sz="1600" dirty="0"/>
              <a:t>температуры </a:t>
            </a:r>
            <a:r>
              <a:rPr lang="ru-RU" sz="1600" dirty="0" err="1" smtClean="0"/>
              <a:t>магни-тного</a:t>
            </a:r>
            <a:r>
              <a:rPr lang="ru-RU" sz="1600" dirty="0" smtClean="0"/>
              <a:t> </a:t>
            </a:r>
            <a:r>
              <a:rPr lang="ru-RU" sz="1600" dirty="0"/>
              <a:t>упорядочения с </a:t>
            </a:r>
            <a:r>
              <a:rPr lang="ru-RU" sz="1600" dirty="0" smtClean="0"/>
              <a:t>124 К на 84 К</a:t>
            </a:r>
            <a:r>
              <a:rPr lang="en-GB" sz="1600" dirty="0" smtClean="0"/>
              <a:t>.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357950" y="3848296"/>
            <a:ext cx="2500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/>
            <a:r>
              <a:rPr lang="ru-RU" sz="1600" dirty="0" smtClean="0"/>
              <a:t>Замещение </a:t>
            </a:r>
            <a:r>
              <a:rPr lang="en-US" sz="1600" dirty="0" smtClean="0"/>
              <a:t>Cu–(</a:t>
            </a:r>
            <a:r>
              <a:rPr lang="en-US" sz="1600" dirty="0" err="1" smtClean="0"/>
              <a:t>As,Sb</a:t>
            </a:r>
            <a:r>
              <a:rPr lang="en-US" sz="1600" dirty="0" smtClean="0"/>
              <a:t>)–Se </a:t>
            </a:r>
            <a:r>
              <a:rPr lang="ru-RU" sz="1600" dirty="0" smtClean="0"/>
              <a:t>приводит к </a:t>
            </a:r>
            <a:r>
              <a:rPr lang="ru-RU" sz="1600" dirty="0" err="1" smtClean="0"/>
              <a:t>изме</a:t>
            </a:r>
            <a:r>
              <a:rPr lang="ru-RU" sz="1600" dirty="0" smtClean="0"/>
              <a:t>-нению </a:t>
            </a:r>
            <a:r>
              <a:rPr lang="ru-RU" sz="1600" dirty="0"/>
              <a:t>температуры магнитного </a:t>
            </a:r>
            <a:r>
              <a:rPr lang="ru-RU" sz="1600" dirty="0" err="1" smtClean="0"/>
              <a:t>упорядо-чения</a:t>
            </a:r>
            <a:r>
              <a:rPr lang="ru-RU" sz="1600" dirty="0" smtClean="0"/>
              <a:t> с диапазона от </a:t>
            </a:r>
            <a:r>
              <a:rPr lang="en-US" sz="1600" dirty="0" smtClean="0"/>
              <a:t>170</a:t>
            </a:r>
            <a:r>
              <a:rPr lang="ru-RU" sz="1600" dirty="0" smtClean="0"/>
              <a:t> К</a:t>
            </a:r>
            <a:r>
              <a:rPr lang="en-US" sz="1600" dirty="0" smtClean="0"/>
              <a:t> </a:t>
            </a:r>
            <a:r>
              <a:rPr lang="ru-RU" sz="1600" dirty="0" smtClean="0"/>
              <a:t>до 270 К на диапазон от 170 до 300 К</a:t>
            </a:r>
            <a:r>
              <a:rPr lang="en-GB" sz="1600" dirty="0" smtClean="0"/>
              <a:t>.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rot="16200000" flipH="1">
            <a:off x="1393009" y="2393149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 txBox="1">
            <a:spLocks/>
          </p:cNvSpPr>
          <p:nvPr/>
        </p:nvSpPr>
        <p:spPr>
          <a:xfrm>
            <a:off x="928662" y="1714488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124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rot="16200000" flipH="1">
            <a:off x="4107653" y="218446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1"/>
          <p:cNvSpPr txBox="1">
            <a:spLocks/>
          </p:cNvSpPr>
          <p:nvPr/>
        </p:nvSpPr>
        <p:spPr>
          <a:xfrm>
            <a:off x="3643306" y="150580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84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16200000" flipH="1">
            <a:off x="1737453" y="4798592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273106" y="4119931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170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rot="16200000" flipH="1">
            <a:off x="2451833" y="5012906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1987486" y="4334245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280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rot="16200000" flipH="1">
            <a:off x="4809287" y="4964917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4344940" y="4286256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170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rot="16200000" flipH="1">
            <a:off x="5737981" y="5107793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/>
          <p:cNvSpPr txBox="1">
            <a:spLocks/>
          </p:cNvSpPr>
          <p:nvPr/>
        </p:nvSpPr>
        <p:spPr>
          <a:xfrm>
            <a:off x="5202196" y="4429132"/>
            <a:ext cx="142876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300 К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Показано, на структурную формулу 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приходится 12 атомов меди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Проведен анализ расположения атомов меди в </a:t>
            </a:r>
            <a:r>
              <a:rPr lang="ru-RU" dirty="0" err="1" smtClean="0"/>
              <a:t>лавесовском</a:t>
            </a:r>
            <a:r>
              <a:rPr lang="ru-RU" dirty="0" smtClean="0"/>
              <a:t> полиэдре методом </a:t>
            </a:r>
            <a:r>
              <a:rPr lang="ru-RU" dirty="0" err="1" smtClean="0"/>
              <a:t>первопринципных</a:t>
            </a:r>
            <a:r>
              <a:rPr lang="ru-RU" dirty="0" smtClean="0"/>
              <a:t> расчетов, проведено сравнение </a:t>
            </a:r>
            <a:r>
              <a:rPr lang="ru-RU" dirty="0" err="1" smtClean="0"/>
              <a:t>элиптичности</a:t>
            </a:r>
            <a:r>
              <a:rPr lang="ru-RU" dirty="0" smtClean="0"/>
              <a:t> рядов меди для плоскости (011) </a:t>
            </a:r>
            <a:r>
              <a:rPr lang="en-US" dirty="0" smtClean="0"/>
              <a:t>HAADF </a:t>
            </a:r>
            <a:r>
              <a:rPr lang="ru-RU" dirty="0" smtClean="0"/>
              <a:t>изображения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Обнаружен фазовый </a:t>
            </a:r>
            <a:r>
              <a:rPr lang="ru-RU" dirty="0"/>
              <a:t>переход 2рода </a:t>
            </a:r>
            <a:r>
              <a:rPr lang="ru-RU" dirty="0" smtClean="0"/>
              <a:t>при температуре 124 К </a:t>
            </a:r>
            <a:r>
              <a:rPr lang="ru-RU" dirty="0"/>
              <a:t>методом рентгеноструктурного анализа </a:t>
            </a:r>
            <a:r>
              <a:rPr lang="ru-RU" dirty="0" smtClean="0"/>
              <a:t>в синтетическом </a:t>
            </a:r>
            <a:r>
              <a:rPr lang="ru-RU" dirty="0" err="1" smtClean="0"/>
              <a:t>теннантите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Показано возникновение низкоэнергетических фононных мод в соединениях синтетических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 и </a:t>
            </a:r>
            <a:r>
              <a:rPr lang="ru-RU" dirty="0" err="1" smtClean="0"/>
              <a:t>мгриита</a:t>
            </a:r>
            <a:r>
              <a:rPr lang="ru-RU" dirty="0" smtClean="0"/>
              <a:t>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 на примере сравнения расчетной и экспериментальной зависимостей теплоёмкостей</a:t>
            </a:r>
            <a:r>
              <a:rPr lang="en-GB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Исследован эффект изовалентного замещения на поведение магнитной восприимчивости от температуры</a:t>
            </a:r>
            <a:r>
              <a:rPr lang="en-US" dirty="0" smtClean="0"/>
              <a:t>: </a:t>
            </a:r>
          </a:p>
          <a:p>
            <a:pPr lvl="1" algn="just"/>
            <a:r>
              <a:rPr lang="ru-RU" dirty="0" smtClean="0"/>
              <a:t>Замещение </a:t>
            </a:r>
            <a:r>
              <a:rPr lang="en-US" dirty="0" smtClean="0"/>
              <a:t>Cu–(</a:t>
            </a:r>
            <a:r>
              <a:rPr lang="en-US" dirty="0" err="1" smtClean="0"/>
              <a:t>As,Sb</a:t>
            </a:r>
            <a:r>
              <a:rPr lang="en-US" dirty="0" smtClean="0"/>
              <a:t>)–S </a:t>
            </a:r>
            <a:r>
              <a:rPr lang="ru-RU" dirty="0" smtClean="0"/>
              <a:t>приводит к уменьшению температуры магнитного упорядочения с 124 К на 84 К</a:t>
            </a:r>
            <a:r>
              <a:rPr lang="en-GB" dirty="0" smtClean="0"/>
              <a:t>;</a:t>
            </a:r>
            <a:endParaRPr lang="en-US" dirty="0" smtClean="0"/>
          </a:p>
          <a:p>
            <a:pPr lvl="1" algn="just"/>
            <a:r>
              <a:rPr lang="ru-RU" dirty="0" smtClean="0"/>
              <a:t>Замещение </a:t>
            </a:r>
            <a:r>
              <a:rPr lang="en-US" dirty="0" smtClean="0"/>
              <a:t>Cu–(</a:t>
            </a:r>
            <a:r>
              <a:rPr lang="en-US" dirty="0" err="1" smtClean="0"/>
              <a:t>As,Sb</a:t>
            </a:r>
            <a:r>
              <a:rPr lang="en-US" dirty="0" smtClean="0"/>
              <a:t>)–Se </a:t>
            </a:r>
            <a:r>
              <a:rPr lang="ru-RU" dirty="0" smtClean="0"/>
              <a:t>приводит к увеличению температур диапазона магнитного упорядочения с </a:t>
            </a:r>
            <a:r>
              <a:rPr lang="en-US" dirty="0" smtClean="0"/>
              <a:t>170</a:t>
            </a:r>
            <a:r>
              <a:rPr lang="ru-RU" dirty="0" smtClean="0"/>
              <a:t> К</a:t>
            </a:r>
            <a:r>
              <a:rPr lang="en-US" dirty="0" smtClean="0"/>
              <a:t> </a:t>
            </a:r>
            <a:r>
              <a:rPr lang="ru-RU" dirty="0" smtClean="0"/>
              <a:t>до 270 К на 170 до 300</a:t>
            </a:r>
            <a:r>
              <a:rPr lang="en-GB" dirty="0" smtClean="0"/>
              <a:t> </a:t>
            </a:r>
            <a:r>
              <a:rPr lang="ru-RU" dirty="0" smtClean="0"/>
              <a:t>К</a:t>
            </a:r>
            <a:r>
              <a:rPr lang="en-GB" dirty="0"/>
              <a:t>.</a:t>
            </a:r>
            <a:endParaRPr lang="ru-RU" sz="2200" dirty="0" smtClean="0"/>
          </a:p>
          <a:p>
            <a:pPr algn="just"/>
            <a:endParaRPr lang="ru-RU" sz="2000" dirty="0" smtClean="0"/>
          </a:p>
          <a:p>
            <a:pPr algn="just"/>
            <a:endParaRPr lang="en-US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71613"/>
            <a:ext cx="8229600" cy="1643074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Автор выражает благодарность А.В. Миронову, А.Н. Кузнецову, С.А. </a:t>
            </a:r>
            <a:r>
              <a:rPr lang="ru-RU" dirty="0" err="1" smtClean="0"/>
              <a:t>Тарелкину</a:t>
            </a:r>
            <a:r>
              <a:rPr lang="ru-RU" dirty="0" smtClean="0"/>
              <a:t>, И.А. Пережогину, А.П. Дудке,  Е.Б. </a:t>
            </a:r>
            <a:r>
              <a:rPr lang="ru-RU" dirty="0" err="1" smtClean="0"/>
              <a:t>Модину</a:t>
            </a:r>
            <a:r>
              <a:rPr lang="ru-RU" dirty="0" smtClean="0"/>
              <a:t>, Б.П. Сорокину, Е.В. Сухановой, Д.С. </a:t>
            </a:r>
            <a:r>
              <a:rPr lang="ru-RU" dirty="0" err="1" smtClean="0"/>
              <a:t>Незнахину</a:t>
            </a:r>
            <a:r>
              <a:rPr lang="ru-RU" dirty="0" smtClean="0"/>
              <a:t>, Д.О. </a:t>
            </a:r>
            <a:r>
              <a:rPr lang="ru-RU" dirty="0" err="1" smtClean="0"/>
              <a:t>Аликину</a:t>
            </a:r>
            <a:r>
              <a:rPr lang="ru-RU" dirty="0" smtClean="0"/>
              <a:t>, Н.В. Мельниковой, А.Н. Бабушкину, М.Ю.Попову, В.Д. Бланку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SNUM\Documents\Cloud\stady\Documents\!!_disser\Russian-Phd-LaTeX-Dissertation-Template-0.9.0\!!!Рисунки\Структуры\1_Johnson_Burnham_Cu8_44Ag2_12Fe1_44Sb2_70As_1_3S13_19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57354" y="-714404"/>
            <a:ext cx="11963426" cy="849238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42886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соединений группы </a:t>
            </a:r>
            <a:r>
              <a:rPr lang="ru-RU" dirty="0" err="1" smtClean="0"/>
              <a:t>теннантита</a:t>
            </a:r>
            <a:r>
              <a:rPr lang="ru-RU" dirty="0" smtClean="0"/>
              <a:t>-тетраэдрита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3" descr="C:\Users\TISNUM\Documents\Cloud\stady\Documents\!!_disser\Russian-Phd-LaTeX-Dissertation-Template-0.9.0\!!!Рисунки\Структуры\2_Johnson_Burnham_Cu8_44Ag2_12Fe1_44Sb2_70As_1_3S13_19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61" y="1828449"/>
            <a:ext cx="2000264" cy="2000264"/>
          </a:xfrm>
          <a:prstGeom prst="rect">
            <a:avLst/>
          </a:prstGeom>
          <a:noFill/>
        </p:spPr>
      </p:pic>
      <p:sp>
        <p:nvSpPr>
          <p:cNvPr id="9" name="Прямоугольник 7"/>
          <p:cNvSpPr/>
          <p:nvPr/>
        </p:nvSpPr>
        <p:spPr>
          <a:xfrm>
            <a:off x="702380" y="4239525"/>
            <a:ext cx="7984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Структура соединений группы </a:t>
            </a:r>
            <a:r>
              <a:rPr lang="ru-RU" sz="2400" dirty="0" err="1" smtClean="0"/>
              <a:t>теннантита</a:t>
            </a:r>
            <a:r>
              <a:rPr lang="ru-RU" sz="2400" dirty="0" smtClean="0"/>
              <a:t>–тетраэдрита</a:t>
            </a:r>
            <a:r>
              <a:rPr lang="en-GB" sz="2400" dirty="0" smtClean="0"/>
              <a:t>: </a:t>
            </a:r>
          </a:p>
        </p:txBody>
      </p:sp>
      <p:pic>
        <p:nvPicPr>
          <p:cNvPr id="10" name="Picture 3" descr="C:\Users\TISNUM\Documents\Cloud\stady\Documents\!!_disser\Russian-Phd-LaTeX-Dissertation-Template-0.9.0\!!!Рисунки\Структуры\Для расчетов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717782"/>
            <a:ext cx="3505200" cy="2480368"/>
          </a:xfrm>
          <a:prstGeom prst="pentagon">
            <a:avLst/>
          </a:prstGeom>
          <a:noFill/>
        </p:spPr>
      </p:pic>
      <p:pic>
        <p:nvPicPr>
          <p:cNvPr id="11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2216" y="1717782"/>
            <a:ext cx="2316336" cy="2316337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82906" y="1828449"/>
            <a:ext cx="421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а)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22216" y="183553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78116" y="18284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)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93992" y="4737918"/>
            <a:ext cx="5586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а) тетраэдрические каркасы</a:t>
            </a:r>
            <a:r>
              <a:rPr lang="en-GB" dirty="0"/>
              <a:t>;</a:t>
            </a:r>
            <a:r>
              <a:rPr lang="ru-RU" dirty="0"/>
              <a:t> </a:t>
            </a:r>
            <a:endParaRPr lang="en-GB" dirty="0"/>
          </a:p>
          <a:p>
            <a:r>
              <a:rPr lang="ru-RU" dirty="0"/>
              <a:t>б) </a:t>
            </a:r>
            <a:r>
              <a:rPr lang="ru-RU" dirty="0" err="1"/>
              <a:t>тэтраэдрические</a:t>
            </a:r>
            <a:r>
              <a:rPr lang="ru-RU" dirty="0"/>
              <a:t> каркасы и </a:t>
            </a:r>
            <a:r>
              <a:rPr lang="ru-RU" dirty="0" err="1"/>
              <a:t>лавесовский</a:t>
            </a:r>
            <a:r>
              <a:rPr lang="ru-RU" dirty="0"/>
              <a:t> полиэдр</a:t>
            </a:r>
            <a:r>
              <a:rPr lang="en-GB" dirty="0"/>
              <a:t>;</a:t>
            </a:r>
            <a:endParaRPr lang="ru-RU" dirty="0"/>
          </a:p>
          <a:p>
            <a:r>
              <a:rPr lang="ru-RU" dirty="0"/>
              <a:t>в</a:t>
            </a:r>
            <a:r>
              <a:rPr lang="ru-RU" dirty="0" smtClean="0"/>
              <a:t>)</a:t>
            </a:r>
            <a:r>
              <a:rPr lang="en-GB" dirty="0" smtClean="0"/>
              <a:t> </a:t>
            </a:r>
            <a:r>
              <a:rPr lang="ru-RU" dirty="0" smtClean="0"/>
              <a:t>структура </a:t>
            </a:r>
            <a:r>
              <a:rPr lang="ru-RU" dirty="0" err="1"/>
              <a:t>лавесовского</a:t>
            </a:r>
            <a:r>
              <a:rPr lang="ru-RU" dirty="0"/>
              <a:t> </a:t>
            </a:r>
            <a:r>
              <a:rPr lang="ru-RU" dirty="0" err="1"/>
              <a:t>полидра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52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Термоэлектрический эффект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4600365" cy="313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685800" y="54864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Enhanced Thermoelectric Performance of Synthetic </a:t>
            </a:r>
            <a:r>
              <a:rPr lang="en-US" sz="1200" dirty="0" err="1" smtClean="0"/>
              <a:t>Tetrahedrites</a:t>
            </a:r>
            <a:r>
              <a:rPr lang="en-US" sz="1200" dirty="0" smtClean="0"/>
              <a:t> / J. </a:t>
            </a:r>
            <a:r>
              <a:rPr lang="en-US" sz="1200" dirty="0" err="1" smtClean="0"/>
              <a:t>Heo</a:t>
            </a:r>
            <a:r>
              <a:rPr lang="en-US" sz="1200" dirty="0" smtClean="0"/>
              <a:t> [и</a:t>
            </a:r>
          </a:p>
          <a:p>
            <a:r>
              <a:rPr lang="en-US" sz="1200" dirty="0" err="1" smtClean="0"/>
              <a:t>др</a:t>
            </a:r>
            <a:r>
              <a:rPr lang="en-US" sz="1200" dirty="0" smtClean="0"/>
              <a:t>.] // Chemistry of Materials. — 2014. — </a:t>
            </a:r>
            <a:r>
              <a:rPr lang="en-US" sz="1200" dirty="0" err="1" smtClean="0"/>
              <a:t>Март</a:t>
            </a:r>
            <a:r>
              <a:rPr lang="en-US" sz="1200" dirty="0" smtClean="0"/>
              <a:t>. — Т. 26, № 6. — С. 2047—</a:t>
            </a:r>
          </a:p>
          <a:p>
            <a:r>
              <a:rPr lang="en-US" sz="1200" dirty="0" smtClean="0"/>
              <a:t>2051. </a:t>
            </a:r>
            <a:endParaRPr lang="ru-RU" sz="12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9780" y="4517335"/>
            <a:ext cx="4434286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7500" lnSpcReduction="2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термоэлектрической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эффек-тивности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для синтетического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тэтраэдрита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</a:b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 smtClean="0">
                <a:ea typeface="Optima" charset="0"/>
                <a:cs typeface="Optima" charset="0"/>
              </a:rPr>
              <a:t>Cu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1900" baseline="-25000" dirty="0" smtClean="0">
                <a:ea typeface="Optima" charset="0"/>
                <a:cs typeface="Optima" charset="0"/>
              </a:rPr>
              <a:t>-</a:t>
            </a:r>
            <a:r>
              <a:rPr lang="en-US" sz="1900" baseline="-25000" dirty="0" err="1" smtClean="0">
                <a:ea typeface="Optima" charset="0"/>
                <a:cs typeface="Optima" charset="0"/>
              </a:rPr>
              <a:t>x</a:t>
            </a:r>
            <a:r>
              <a:rPr lang="en-US" sz="1900" dirty="0" err="1" smtClean="0">
                <a:ea typeface="Optima" charset="0"/>
                <a:cs typeface="Optima" charset="0"/>
              </a:rPr>
              <a:t>Sb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4</a:t>
            </a:r>
            <a:r>
              <a:rPr lang="en-US" sz="1900" dirty="0" smtClean="0">
                <a:ea typeface="Optima" charset="0"/>
                <a:cs typeface="Optima" charset="0"/>
              </a:rPr>
              <a:t>S</a:t>
            </a:r>
            <a:r>
              <a:rPr lang="ru-RU" sz="1900" baseline="-25000" dirty="0" smtClean="0">
                <a:ea typeface="Optima" charset="0"/>
                <a:cs typeface="Optima" charset="0"/>
              </a:rPr>
              <a:t>13 </a:t>
            </a:r>
            <a:r>
              <a:rPr kumimoji="0" lang="ru-RU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допированного</a:t>
            </a:r>
            <a:r>
              <a:rPr kumimoji="0" lang="ru-RU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(x = 0, 0.5, 1, 1.5, 2)</a:t>
            </a:r>
            <a:endParaRPr lang="ru-RU" sz="1900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357818" y="1714488"/>
          <a:ext cx="3065340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Формула" r:id="rId4" imgW="749047" imgH="418893" progId="Equation.3">
                  <p:embed/>
                </p:oleObj>
              </mc:Choice>
              <mc:Fallback>
                <p:oleObj name="Формула" r:id="rId4" imgW="749047" imgH="418893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714488"/>
                        <a:ext cx="3065340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715008" y="3643314"/>
            <a:ext cx="285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</a:t>
            </a:r>
            <a:r>
              <a:rPr lang="ru-RU" sz="1600" baseline="-25000" dirty="0" smtClean="0"/>
              <a:t> </a:t>
            </a:r>
            <a:r>
              <a:rPr lang="ru-RU" sz="1600" dirty="0" smtClean="0"/>
              <a:t>— коэффициент </a:t>
            </a:r>
            <a:r>
              <a:rPr lang="ru-RU" sz="1600" dirty="0" err="1" smtClean="0"/>
              <a:t>Зеебека</a:t>
            </a:r>
            <a:r>
              <a:rPr lang="ru-RU" sz="1600" dirty="0" smtClean="0"/>
              <a:t>,</a:t>
            </a:r>
          </a:p>
          <a:p>
            <a:r>
              <a:rPr lang="el-GR" sz="1600" dirty="0" smtClean="0"/>
              <a:t>σ</a:t>
            </a:r>
            <a:r>
              <a:rPr lang="ru-RU" sz="1600" dirty="0" smtClean="0"/>
              <a:t> — электропроводность,</a:t>
            </a:r>
          </a:p>
          <a:p>
            <a:r>
              <a:rPr lang="en-US" sz="1600" dirty="0" smtClean="0"/>
              <a:t>k</a:t>
            </a:r>
            <a:r>
              <a:rPr lang="ru-RU" sz="1600" dirty="0" smtClean="0"/>
              <a:t> — теплопроводность, </a:t>
            </a:r>
          </a:p>
          <a:p>
            <a:r>
              <a:rPr lang="en-US" sz="1600" dirty="0" smtClean="0"/>
              <a:t>T</a:t>
            </a:r>
            <a:r>
              <a:rPr lang="ru-RU" sz="1600" dirty="0" smtClean="0"/>
              <a:t> — температура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972392"/>
            <a:ext cx="2743200" cy="27432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исследования 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3929059" y="1571612"/>
            <a:ext cx="4929222" cy="44344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2000" dirty="0" smtClean="0"/>
              <a:t>механизмы </a:t>
            </a:r>
            <a:r>
              <a:rPr lang="ru-RU" sz="2000" dirty="0"/>
              <a:t>формирования физических свойств в </a:t>
            </a:r>
            <a:r>
              <a:rPr lang="ru-RU" sz="2000" dirty="0" smtClean="0"/>
              <a:t>соединениях </a:t>
            </a:r>
            <a:r>
              <a:rPr lang="ru-RU" sz="2000" dirty="0"/>
              <a:t>из группы </a:t>
            </a:r>
            <a:r>
              <a:rPr lang="ru-RU" sz="2000" dirty="0" err="1"/>
              <a:t>теннантита</a:t>
            </a:r>
            <a:r>
              <a:rPr lang="ru-RU" sz="2000" dirty="0"/>
              <a:t>–тетраэдрита </a:t>
            </a:r>
            <a:r>
              <a:rPr lang="ru-RU" sz="2000" dirty="0" smtClean="0"/>
              <a:t>не сформированы</a:t>
            </a:r>
            <a:r>
              <a:rPr lang="en-GB" sz="2000" dirty="0" smtClean="0"/>
              <a:t>;</a:t>
            </a:r>
          </a:p>
          <a:p>
            <a:pPr algn="just"/>
            <a:r>
              <a:rPr lang="ru-RU" sz="2000" dirty="0" smtClean="0"/>
              <a:t>структура </a:t>
            </a:r>
            <a:r>
              <a:rPr lang="ru-RU" sz="2000" dirty="0" err="1"/>
              <a:t>лавесовского</a:t>
            </a:r>
            <a:r>
              <a:rPr lang="ru-RU" sz="2000" dirty="0"/>
              <a:t> полиэдра </a:t>
            </a:r>
            <a:r>
              <a:rPr lang="ru-RU" sz="2000" dirty="0" smtClean="0"/>
              <a:t>приводит к</a:t>
            </a:r>
            <a:r>
              <a:rPr lang="en-GB" sz="2000" dirty="0" smtClean="0"/>
              <a:t> </a:t>
            </a:r>
            <a:r>
              <a:rPr lang="ru-RU" sz="2000" dirty="0" smtClean="0"/>
              <a:t>возникновению </a:t>
            </a:r>
            <a:r>
              <a:rPr lang="ru-RU" sz="2000" dirty="0"/>
              <a:t>низкоэнергетических </a:t>
            </a:r>
            <a:r>
              <a:rPr lang="ru-RU" sz="2000" dirty="0" smtClean="0"/>
              <a:t>фонон</a:t>
            </a:r>
            <a:r>
              <a:rPr lang="en-GB" sz="2000" dirty="0" smtClean="0"/>
              <a:t>-</a:t>
            </a:r>
            <a:r>
              <a:rPr lang="ru-RU" sz="2000" dirty="0" err="1" smtClean="0"/>
              <a:t>ных</a:t>
            </a:r>
            <a:r>
              <a:rPr lang="ru-RU" sz="2000" dirty="0" smtClean="0"/>
              <a:t> мод, уменьшает теплопроводность и влияет на теплоёмкость</a:t>
            </a:r>
            <a:r>
              <a:rPr lang="en-GB" sz="2000" dirty="0" smtClean="0"/>
              <a:t>;</a:t>
            </a:r>
            <a:endParaRPr lang="ru-RU" sz="2000" dirty="0" smtClean="0"/>
          </a:p>
          <a:p>
            <a:pPr algn="just"/>
            <a:r>
              <a:rPr lang="ru-RU" sz="2000" dirty="0" smtClean="0"/>
              <a:t>изовалентное </a:t>
            </a:r>
            <a:r>
              <a:rPr lang="ru-RU" sz="2000" dirty="0"/>
              <a:t>замещение в соединениях </a:t>
            </a:r>
            <a:r>
              <a:rPr lang="ru-RU" sz="2000" dirty="0" smtClean="0"/>
              <a:t>группы </a:t>
            </a:r>
            <a:r>
              <a:rPr lang="ru-RU" sz="2000" dirty="0" err="1" smtClean="0"/>
              <a:t>теннантита</a:t>
            </a:r>
            <a:r>
              <a:rPr lang="ru-RU" sz="2000" dirty="0" smtClean="0"/>
              <a:t>–тетраэдрита влияет на локальное окружение атомов меди, тем самым изменяет </a:t>
            </a:r>
            <a:r>
              <a:rPr lang="ru-RU" sz="2100" dirty="0" smtClean="0"/>
              <a:t>температуру магнитного упорядочения и энергию</a:t>
            </a:r>
            <a:r>
              <a:rPr lang="ru-RU" dirty="0" smtClean="0"/>
              <a:t> </a:t>
            </a:r>
            <a:r>
              <a:rPr lang="ru-RU" sz="2000" dirty="0" err="1" smtClean="0"/>
              <a:t>низкоэнерге-тических</a:t>
            </a:r>
            <a:r>
              <a:rPr lang="ru-RU" sz="2000" dirty="0" smtClean="0"/>
              <a:t> фононных мод</a:t>
            </a:r>
            <a:r>
              <a:rPr lang="en-GB" sz="2000" dirty="0" smtClean="0"/>
              <a:t>;</a:t>
            </a:r>
          </a:p>
          <a:p>
            <a:pPr algn="just"/>
            <a:r>
              <a:rPr lang="ru-RU" sz="2000" dirty="0"/>
              <a:t>определение положения атомов меди в </a:t>
            </a:r>
            <a:r>
              <a:rPr lang="ru-RU" sz="2000" dirty="0" err="1" smtClean="0"/>
              <a:t>лавесовском</a:t>
            </a:r>
            <a:r>
              <a:rPr lang="ru-RU" sz="2000" dirty="0" smtClean="0"/>
              <a:t> полиэдре позволяет понять механизмы возникновения физических </a:t>
            </a:r>
            <a:r>
              <a:rPr lang="ru-RU" sz="2000" dirty="0" err="1" smtClean="0"/>
              <a:t>свойст</a:t>
            </a:r>
            <a:r>
              <a:rPr lang="en-GB" sz="2000" dirty="0" smtClean="0"/>
              <a:t>.</a:t>
            </a:r>
            <a:endParaRPr lang="ru-RU" sz="2000" dirty="0"/>
          </a:p>
          <a:p>
            <a:pPr algn="just"/>
            <a:endParaRPr lang="ru-RU" sz="20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TISNUM\Documents\Cloud\stady\Documents\!!_disser\Russian-Phd-LaTeX-Dissertation-Template-0.9.0\!!!Рисунки\Структуры\Для расчетов\var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4000504"/>
            <a:ext cx="3505200" cy="248036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01688" y="3284984"/>
            <a:ext cx="39767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/>
              <a:t>Структура соединений из группы </a:t>
            </a:r>
            <a:r>
              <a:rPr lang="ru-RU" sz="1600" dirty="0" err="1" smtClean="0"/>
              <a:t>теннантита</a:t>
            </a:r>
            <a:r>
              <a:rPr lang="ru-RU" sz="1600" dirty="0" smtClean="0"/>
              <a:t>–тетраэдрита состоит из характерных пирамидальных комплексов, которые образуют </a:t>
            </a:r>
            <a:r>
              <a:rPr lang="ru-RU" sz="1600" dirty="0" err="1" smtClean="0"/>
              <a:t>лавесовский</a:t>
            </a:r>
            <a:r>
              <a:rPr lang="ru-RU" sz="1600" dirty="0" smtClean="0"/>
              <a:t> полиэдр.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63" y="5786454"/>
            <a:ext cx="416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err="1" smtClean="0"/>
              <a:t>Лавесовский</a:t>
            </a:r>
            <a:r>
              <a:rPr lang="ru-RU" sz="1600" dirty="0" smtClean="0"/>
              <a:t> полиэдр. Желтый — атом серы, </a:t>
            </a:r>
          </a:p>
          <a:p>
            <a:pPr algn="ctr"/>
            <a:r>
              <a:rPr lang="ru-RU" sz="1600" dirty="0" smtClean="0"/>
              <a:t>синий — атом меди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200" dirty="0" smtClean="0"/>
              <a:t>Цель</a:t>
            </a:r>
            <a:r>
              <a:rPr lang="en-US" sz="2200" dirty="0" smtClean="0"/>
              <a:t>:</a:t>
            </a:r>
          </a:p>
          <a:p>
            <a:pPr algn="just"/>
            <a:r>
              <a:rPr lang="ru-RU" dirty="0" smtClean="0"/>
              <a:t>определение положения атомов меди в синтетическо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 err="1" smtClean="0"/>
              <a:t>теннантите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baseline="-25000" dirty="0" smtClean="0">
                <a:ea typeface="Optima" charset="0"/>
                <a:cs typeface="Optima" charset="0"/>
              </a:rPr>
              <a:t> </a:t>
            </a:r>
            <a:r>
              <a:rPr lang="ru-RU" dirty="0" smtClean="0">
                <a:ea typeface="Optima" charset="0"/>
                <a:cs typeface="Optima" charset="0"/>
              </a:rPr>
              <a:t>и особенности формирования </a:t>
            </a:r>
            <a:r>
              <a:rPr lang="ru-RU" dirty="0" err="1" smtClean="0">
                <a:ea typeface="Optima" charset="0"/>
                <a:cs typeface="Optima" charset="0"/>
              </a:rPr>
              <a:t>лавесовского</a:t>
            </a:r>
            <a:r>
              <a:rPr lang="ru-RU" dirty="0" smtClean="0">
                <a:ea typeface="Optima" charset="0"/>
                <a:cs typeface="Optima" charset="0"/>
              </a:rPr>
              <a:t> полиэдра</a:t>
            </a:r>
            <a:r>
              <a:rPr lang="en-GB" dirty="0" smtClean="0">
                <a:ea typeface="Optima" charset="0"/>
                <a:cs typeface="Optima" charset="0"/>
              </a:rPr>
              <a:t>;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algn="just"/>
            <a:r>
              <a:rPr lang="ru-RU" dirty="0" smtClean="0"/>
              <a:t>изучение влияния изовалентного замещения в соединениях группы </a:t>
            </a:r>
            <a:r>
              <a:rPr lang="ru-RU" dirty="0" err="1" smtClean="0"/>
              <a:t>теннантита</a:t>
            </a:r>
            <a:r>
              <a:rPr lang="ru-RU" dirty="0" smtClean="0"/>
              <a:t>–тетраэдрита на теплоемкость и магнитные свойства на примере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,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,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ru-RU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Sb</a:t>
            </a:r>
            <a:r>
              <a:rPr lang="ru-RU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ru-RU" baseline="-25000" dirty="0" smtClean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и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SbS</a:t>
            </a:r>
            <a:r>
              <a:rPr lang="ru-RU" dirty="0" smtClean="0">
                <a:ea typeface="Optima" charset="0"/>
                <a:cs typeface="Optima" charset="0"/>
              </a:rPr>
              <a:t>е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.</a:t>
            </a:r>
            <a:endParaRPr lang="ru-RU" dirty="0" smtClean="0"/>
          </a:p>
          <a:p>
            <a:pPr algn="just">
              <a:buNone/>
            </a:pPr>
            <a:r>
              <a:rPr lang="ru-RU" sz="2200" dirty="0" smtClean="0"/>
              <a:t>Задачи</a:t>
            </a:r>
            <a:r>
              <a:rPr lang="en-US" sz="2200" dirty="0" smtClean="0"/>
              <a:t>: </a:t>
            </a:r>
            <a:endParaRPr lang="ru-RU" sz="2200" dirty="0" smtClean="0"/>
          </a:p>
          <a:p>
            <a:pPr algn="just"/>
            <a:r>
              <a:rPr lang="ru-RU" dirty="0" smtClean="0"/>
              <a:t>исследование положени</a:t>
            </a:r>
            <a:r>
              <a:rPr lang="ru-RU" dirty="0"/>
              <a:t>я</a:t>
            </a:r>
            <a:r>
              <a:rPr lang="ru-RU" dirty="0" smtClean="0"/>
              <a:t> атомов меди в монокристаллическом образце синтетического </a:t>
            </a:r>
            <a:r>
              <a:rPr lang="ru-RU" dirty="0" err="1" smtClean="0"/>
              <a:t>теннантита</a:t>
            </a:r>
            <a:r>
              <a:rPr lang="ru-RU" dirty="0" smtClean="0"/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в диапазоне температур от 80 до 300 К</a:t>
            </a:r>
            <a:r>
              <a:rPr lang="en-GB" dirty="0" smtClean="0"/>
              <a:t>;</a:t>
            </a:r>
            <a:r>
              <a:rPr lang="ru-RU" dirty="0" smtClean="0"/>
              <a:t> </a:t>
            </a:r>
          </a:p>
          <a:p>
            <a:pPr algn="just"/>
            <a:r>
              <a:rPr lang="ru-RU" dirty="0"/>
              <a:t>п</a:t>
            </a:r>
            <a:r>
              <a:rPr lang="ru-RU" dirty="0" smtClean="0"/>
              <a:t>роведение экспериментальных измерений температурных зависимостей теплоёмкости для образцов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 и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 и магнитной </a:t>
            </a:r>
            <a:r>
              <a:rPr lang="ru-RU" dirty="0" err="1" smtClean="0"/>
              <a:t>восприим</a:t>
            </a:r>
            <a:r>
              <a:rPr lang="en-GB" dirty="0" smtClean="0"/>
              <a:t>-</a:t>
            </a:r>
            <a:r>
              <a:rPr lang="ru-RU" dirty="0" err="1" smtClean="0"/>
              <a:t>чивости</a:t>
            </a:r>
            <a:r>
              <a:rPr lang="ru-RU" dirty="0" smtClean="0"/>
              <a:t> для образцов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r>
              <a:rPr lang="ru-RU" dirty="0" smtClean="0"/>
              <a:t>, </a:t>
            </a:r>
            <a:r>
              <a:rPr lang="en-US" dirty="0" smtClean="0"/>
              <a:t>Cu</a:t>
            </a:r>
            <a:r>
              <a:rPr lang="en-US" baseline="-25000" dirty="0" smtClean="0"/>
              <a:t>3</a:t>
            </a:r>
            <a:r>
              <a:rPr lang="en-US" dirty="0" smtClean="0"/>
              <a:t>AsSe</a:t>
            </a:r>
            <a:r>
              <a:rPr lang="en-US" baseline="-25000" dirty="0" smtClean="0"/>
              <a:t>3</a:t>
            </a:r>
            <a:r>
              <a:rPr lang="ru-RU" dirty="0" smtClean="0"/>
              <a:t>, </a:t>
            </a:r>
            <a:r>
              <a:rPr lang="en-US" dirty="0">
                <a:ea typeface="Optima" charset="0"/>
                <a:cs typeface="Optima" charset="0"/>
              </a:rPr>
              <a:t>Cu</a:t>
            </a:r>
            <a:r>
              <a:rPr lang="ru-RU" baseline="-25000" dirty="0">
                <a:ea typeface="Optima" charset="0"/>
                <a:cs typeface="Optima" charset="0"/>
              </a:rPr>
              <a:t>12</a:t>
            </a:r>
            <a:r>
              <a:rPr lang="en-US" dirty="0">
                <a:ea typeface="Optima" charset="0"/>
                <a:cs typeface="Optima" charset="0"/>
              </a:rPr>
              <a:t>Sb</a:t>
            </a:r>
            <a:r>
              <a:rPr lang="ru-RU" baseline="-25000" dirty="0">
                <a:ea typeface="Optima" charset="0"/>
                <a:cs typeface="Optima" charset="0"/>
              </a:rPr>
              <a:t>4</a:t>
            </a:r>
            <a:r>
              <a:rPr lang="en-US" dirty="0">
                <a:ea typeface="Optima" charset="0"/>
                <a:cs typeface="Optima" charset="0"/>
              </a:rPr>
              <a:t>S</a:t>
            </a:r>
            <a:r>
              <a:rPr lang="ru-RU" baseline="-25000" dirty="0">
                <a:ea typeface="Optima" charset="0"/>
                <a:cs typeface="Optima" charset="0"/>
              </a:rPr>
              <a:t>13 </a:t>
            </a:r>
            <a:r>
              <a:rPr lang="ru-RU" dirty="0" smtClean="0"/>
              <a:t>и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SbS</a:t>
            </a:r>
            <a:r>
              <a:rPr lang="ru-RU" dirty="0" smtClean="0">
                <a:ea typeface="Optima" charset="0"/>
                <a:cs typeface="Optima" charset="0"/>
              </a:rPr>
              <a:t>е</a:t>
            </a:r>
            <a:r>
              <a:rPr lang="en-US" baseline="-25000" dirty="0" smtClean="0">
                <a:ea typeface="Optima" charset="0"/>
                <a:cs typeface="Optima" charset="0"/>
              </a:rPr>
              <a:t>3</a:t>
            </a:r>
            <a:r>
              <a:rPr lang="en-GB" dirty="0">
                <a:ea typeface="Optima" charset="0"/>
                <a:cs typeface="Optima" charset="0"/>
              </a:rPr>
              <a:t>.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Методика получения образцов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10456" y="1166111"/>
            <a:ext cx="5711664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Образцы получены спеканием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в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вакуумированных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кварцевых ампулах из шихты в стехиометрическом соотношении </a:t>
            </a:r>
            <a:r>
              <a:rPr lang="ru-RU" dirty="0" smtClean="0">
                <a:ea typeface="Optima" charset="0"/>
                <a:cs typeface="Optima" charset="0"/>
              </a:rPr>
              <a:t>3</a:t>
            </a:r>
            <a:r>
              <a:rPr lang="en-US" dirty="0" smtClean="0">
                <a:ea typeface="Optima" charset="0"/>
                <a:cs typeface="Optima" charset="0"/>
              </a:rPr>
              <a:t>Cu:</a:t>
            </a:r>
            <a:r>
              <a:rPr lang="ru-RU" dirty="0" smtClean="0">
                <a:ea typeface="Optima" charset="0"/>
                <a:cs typeface="Optima" charset="0"/>
              </a:rPr>
              <a:t>(</a:t>
            </a:r>
            <a:r>
              <a:rPr lang="en-US" dirty="0" err="1" smtClean="0">
                <a:ea typeface="Optima" charset="0"/>
                <a:cs typeface="Optima" charset="0"/>
              </a:rPr>
              <a:t>As,Sb</a:t>
            </a:r>
            <a:r>
              <a:rPr lang="en-US" dirty="0" smtClean="0">
                <a:ea typeface="Optima" charset="0"/>
                <a:cs typeface="Optima" charset="0"/>
              </a:rPr>
              <a:t>):3(</a:t>
            </a:r>
            <a:r>
              <a:rPr lang="en-US" dirty="0" err="1" smtClean="0">
                <a:ea typeface="Optima" charset="0"/>
                <a:cs typeface="Optima" charset="0"/>
              </a:rPr>
              <a:t>S,Se</a:t>
            </a:r>
            <a:r>
              <a:rPr lang="en-US" dirty="0" smtClean="0">
                <a:ea typeface="Optima" charset="0"/>
                <a:cs typeface="Optima" charset="0"/>
              </a:rPr>
              <a:t>)</a:t>
            </a:r>
            <a:r>
              <a:rPr lang="en-GB" dirty="0" smtClean="0">
                <a:ea typeface="Times New Roman" charset="0"/>
                <a:cs typeface="Times New Roman" charset="0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imes New Roman" charset="0"/>
              <a:cs typeface="Times New Roman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10456" y="2611842"/>
            <a:ext cx="570712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Образец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Times New Roman" charset="0"/>
                <a:cs typeface="Times New Roman" charset="0"/>
              </a:rPr>
              <a:t> дополнительно подвергнут направленной перекристаллизации по методу </a:t>
            </a:r>
            <a:r>
              <a:rPr lang="ru-RU" dirty="0" err="1" smtClean="0">
                <a:ea typeface="Times New Roman" charset="0"/>
                <a:cs typeface="Times New Roman" charset="0"/>
              </a:rPr>
              <a:t>Бриджмена-Стокбаргера</a:t>
            </a:r>
            <a:r>
              <a:rPr lang="en-GB" dirty="0" smtClean="0">
                <a:ea typeface="Times New Roman" charset="0"/>
                <a:cs typeface="Times New Roman" charset="0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Times New Roman" charset="0"/>
              <a:cs typeface="Times New Roman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562349" y="4473731"/>
            <a:ext cx="2919268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Пример 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схемы </a:t>
            </a:r>
            <a:r>
              <a:rPr lang="ru-RU" dirty="0" err="1" smtClean="0">
                <a:latin typeface="Times New Roman" charset="0"/>
                <a:ea typeface="Times New Roman" charset="0"/>
                <a:cs typeface="Times New Roman" charset="0"/>
              </a:rPr>
              <a:t>темпетарутрного</a:t>
            </a:r>
            <a:r>
              <a:rPr lang="ru-RU" dirty="0" smtClean="0">
                <a:latin typeface="Times New Roman" charset="0"/>
                <a:ea typeface="Times New Roman" charset="0"/>
                <a:cs typeface="Times New Roman" charset="0"/>
              </a:rPr>
              <a:t> режима синтеза соединений</a:t>
            </a:r>
            <a:r>
              <a:rPr lang="ru-RU" dirty="0" smtClean="0">
                <a:ea typeface="Times New Roman" charset="0"/>
                <a:cs typeface="Times New Roman" charset="0"/>
              </a:rPr>
              <a:t> синтетического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теннантита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</a:t>
            </a:r>
            <a:r>
              <a:rPr lang="ru-RU" dirty="0" smtClean="0">
                <a:ea typeface="Times New Roman" charset="0"/>
                <a:cs typeface="Times New Roman" charset="0"/>
              </a:rPr>
              <a:t>. 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506" name="Picture 2" descr="C:\Users\TISNUM\Documents\Cloud\stady\Documents\!!_disser\Russian-Phd-LaTeX-Dissertation-Template-0.9.0\!!!Рисунки\synth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9"/>
            <a:ext cx="4359428" cy="2906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ISNUM\Documents\Cloud\stady\Measure\2018_02_16_cu12AsS13_refinement\xray_exp_ten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857628"/>
            <a:ext cx="3843326" cy="256221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 образцов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908" y="1285860"/>
            <a:ext cx="1914548" cy="1516437"/>
          </a:xfrm>
        </p:spPr>
        <p:txBody>
          <a:bodyPr/>
          <a:lstStyle/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endParaRPr lang="ru-RU" baseline="-25000" dirty="0" smtClean="0">
              <a:latin typeface="Optima" charset="0"/>
              <a:ea typeface="Optima" charset="0"/>
              <a:cs typeface="Optima" charset="0"/>
            </a:endParaRP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AsSe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  <a:p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  <a:r>
              <a:rPr lang="en-US" dirty="0" smtClean="0">
                <a:latin typeface="Optima" charset="0"/>
                <a:ea typeface="Optima" charset="0"/>
                <a:cs typeface="Optima" charset="0"/>
              </a:rPr>
              <a:t>SbSe</a:t>
            </a:r>
            <a:r>
              <a:rPr lang="en-US" baseline="-25000" dirty="0" smtClean="0">
                <a:latin typeface="Optima" charset="0"/>
                <a:ea typeface="Optima" charset="0"/>
                <a:cs typeface="Optima" charset="0"/>
              </a:rPr>
              <a:t>3</a:t>
            </a:r>
          </a:p>
          <a:p>
            <a:endParaRPr lang="ru-RU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88286" y="4000504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Cu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12</a:t>
            </a:r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As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4</a:t>
            </a:r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S</a:t>
            </a:r>
            <a:r>
              <a:rPr lang="en-US" sz="1600" baseline="-25000" dirty="0" smtClean="0">
                <a:latin typeface="Optima" charset="0"/>
                <a:ea typeface="Optima" charset="0"/>
                <a:cs typeface="Optima" charset="0"/>
              </a:rPr>
              <a:t>13</a:t>
            </a:r>
            <a:endParaRPr lang="ru-RU" sz="1600" baseline="-25000" dirty="0" smtClean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4286256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tima" charset="0"/>
                <a:ea typeface="Optima" charset="0"/>
                <a:cs typeface="Optima" charset="0"/>
              </a:rPr>
              <a:t>R</a:t>
            </a:r>
            <a:r>
              <a:rPr lang="ru-RU" sz="1600" baseline="-25000" dirty="0" smtClean="0">
                <a:latin typeface="Optima" charset="0"/>
                <a:ea typeface="Optima" charset="0"/>
                <a:cs typeface="Optima" charset="0"/>
              </a:rPr>
              <a:t>ф</a:t>
            </a:r>
            <a:r>
              <a:rPr lang="ru-RU" sz="1600" dirty="0" smtClean="0">
                <a:latin typeface="Optima" charset="0"/>
                <a:ea typeface="Optima" charset="0"/>
                <a:cs typeface="Optima" charset="0"/>
              </a:rPr>
              <a:t>=5</a:t>
            </a:r>
            <a:r>
              <a:rPr lang="en-GB" sz="1600" dirty="0" smtClean="0">
                <a:latin typeface="Optima" charset="0"/>
                <a:ea typeface="Optima" charset="0"/>
                <a:cs typeface="Optima" charset="0"/>
              </a:rPr>
              <a:t>.2%</a:t>
            </a:r>
            <a:endParaRPr lang="en-US" sz="16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71472" y="1142984"/>
            <a:ext cx="7572428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Сводная таблица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рентгенофазового анализа синтезированных образцов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214810" y="4500570"/>
            <a:ext cx="4286280" cy="8572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10000"/>
          </a:bodyPr>
          <a:lstStyle/>
          <a:p>
            <a:pPr algn="just">
              <a:spcBef>
                <a:spcPct val="0"/>
              </a:spcBef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Пример обсчёта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экспериментальной </a:t>
            </a:r>
            <a:r>
              <a:rPr kumimoji="0" lang="ru-R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порошковой </a:t>
            </a:r>
            <a:r>
              <a:rPr kumimoji="0" lang="ru-R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Times New Roman" charset="0"/>
                <a:cs typeface="Times New Roman" charset="0"/>
              </a:rPr>
              <a:t>дифрактограммы</a:t>
            </a:r>
            <a:r>
              <a:rPr lang="ru-RU" dirty="0" smtClean="0">
                <a:ea typeface="Times New Roman" charset="0"/>
                <a:cs typeface="Times New Roman" charset="0"/>
              </a:rPr>
              <a:t> синтетического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теннантита</a:t>
            </a:r>
            <a:r>
              <a:rPr lang="ru-RU" dirty="0" smtClean="0"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ea typeface="Optima" charset="0"/>
                <a:cs typeface="Optima" charset="0"/>
              </a:rPr>
              <a:t>Cu</a:t>
            </a:r>
            <a:r>
              <a:rPr lang="en-US" baseline="-25000" dirty="0" smtClean="0">
                <a:ea typeface="Optima" charset="0"/>
                <a:cs typeface="Optima" charset="0"/>
              </a:rPr>
              <a:t>12</a:t>
            </a:r>
            <a:r>
              <a:rPr lang="en-US" dirty="0" smtClean="0">
                <a:ea typeface="Optima" charset="0"/>
                <a:cs typeface="Optima" charset="0"/>
              </a:rPr>
              <a:t>As</a:t>
            </a:r>
            <a:r>
              <a:rPr lang="en-US" baseline="-25000" dirty="0" smtClean="0">
                <a:ea typeface="Optima" charset="0"/>
                <a:cs typeface="Optima" charset="0"/>
              </a:rPr>
              <a:t>4</a:t>
            </a:r>
            <a:r>
              <a:rPr lang="en-US" dirty="0" smtClean="0">
                <a:ea typeface="Optima" charset="0"/>
                <a:cs typeface="Optima" charset="0"/>
              </a:rPr>
              <a:t>S</a:t>
            </a:r>
            <a:r>
              <a:rPr lang="en-US" baseline="-25000" dirty="0" smtClean="0">
                <a:ea typeface="Optima" charset="0"/>
                <a:cs typeface="Optima" charset="0"/>
              </a:rPr>
              <a:t>13 </a:t>
            </a:r>
            <a:r>
              <a:rPr lang="ru-RU" baseline="-25000" dirty="0" smtClean="0">
                <a:ea typeface="Optima" charset="0"/>
                <a:cs typeface="Optima" charset="0"/>
              </a:rPr>
              <a:t> </a:t>
            </a:r>
            <a:r>
              <a:rPr lang="ru-RU" dirty="0" smtClean="0">
                <a:ea typeface="Times New Roman" charset="0"/>
                <a:cs typeface="Times New Roman" charset="0"/>
              </a:rPr>
              <a:t>обработанной методом </a:t>
            </a:r>
            <a:r>
              <a:rPr lang="ru-RU" dirty="0" err="1" smtClean="0">
                <a:ea typeface="Times New Roman" charset="0"/>
                <a:cs typeface="Times New Roman" charset="0"/>
              </a:rPr>
              <a:t>Ритвельда</a:t>
            </a:r>
            <a:r>
              <a:rPr lang="ru-RU" dirty="0" smtClean="0">
                <a:ea typeface="Times New Roman" charset="0"/>
                <a:cs typeface="Times New Roman" charset="0"/>
              </a:rPr>
              <a:t>.</a:t>
            </a:r>
            <a:endParaRPr lang="ru-RU" baseline="-25000" dirty="0" smtClean="0">
              <a:ea typeface="Optima" charset="0"/>
              <a:cs typeface="Optima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286644" cy="191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Микроскопия </a:t>
            </a:r>
            <a:r>
              <a:rPr lang="en-US" dirty="0" smtClean="0"/>
              <a:t>Cu</a:t>
            </a:r>
            <a:r>
              <a:rPr lang="en-US" baseline="-25000" dirty="0" smtClean="0"/>
              <a:t>12</a:t>
            </a:r>
            <a:r>
              <a:rPr lang="en-US" dirty="0" smtClean="0"/>
              <a:t>As</a:t>
            </a:r>
            <a:r>
              <a:rPr lang="en-US" baseline="-25000" dirty="0" smtClean="0"/>
              <a:t>4</a:t>
            </a:r>
            <a:r>
              <a:rPr lang="en-US" dirty="0" smtClean="0"/>
              <a:t>S</a:t>
            </a:r>
            <a:r>
              <a:rPr lang="en-US" baseline="-25000" dirty="0" smtClean="0"/>
              <a:t>13</a:t>
            </a:r>
            <a:endParaRPr lang="ru-RU" baseline="-25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142976" y="3571876"/>
            <a:ext cx="701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а</a:t>
            </a:r>
            <a:r>
              <a:rPr lang="ru-RU" sz="1600" dirty="0" smtClean="0"/>
              <a:t>) атомарное изображение структуры (вставка электронная дифракция) для плоскости (011) </a:t>
            </a:r>
            <a:r>
              <a:rPr lang="ru-RU" sz="1600" dirty="0" err="1" smtClean="0"/>
              <a:t>теннантита</a:t>
            </a:r>
            <a:r>
              <a:rPr lang="ru-RU" sz="1600" dirty="0" smtClean="0"/>
              <a:t> . </a:t>
            </a:r>
          </a:p>
          <a:p>
            <a:r>
              <a:rPr lang="ru-RU" sz="1600" dirty="0"/>
              <a:t>б</a:t>
            </a:r>
            <a:r>
              <a:rPr lang="ru-RU" sz="1600" dirty="0" smtClean="0"/>
              <a:t>) </a:t>
            </a:r>
            <a:r>
              <a:rPr lang="ru-RU" sz="1600" dirty="0" err="1" smtClean="0"/>
              <a:t>Энергодисперсионная</a:t>
            </a:r>
            <a:r>
              <a:rPr lang="ru-RU" sz="1600" dirty="0" smtClean="0"/>
              <a:t> карта</a:t>
            </a:r>
            <a:r>
              <a:rPr lang="en-US" sz="1600" dirty="0" smtClean="0"/>
              <a:t> </a:t>
            </a:r>
            <a:r>
              <a:rPr lang="ru-RU" sz="1600" dirty="0" smtClean="0"/>
              <a:t>атомов </a:t>
            </a:r>
            <a:r>
              <a:rPr lang="en-US" sz="1600" dirty="0" smtClean="0"/>
              <a:t>Cu </a:t>
            </a:r>
            <a:r>
              <a:rPr lang="ru-RU" sz="1600" dirty="0" smtClean="0"/>
              <a:t>в</a:t>
            </a:r>
            <a:r>
              <a:rPr lang="en-US" sz="1600" dirty="0" smtClean="0"/>
              <a:t> Cu</a:t>
            </a:r>
            <a:r>
              <a:rPr lang="en-US" sz="1600" baseline="-25000" dirty="0" smtClean="0"/>
              <a:t>12</a:t>
            </a:r>
            <a:r>
              <a:rPr lang="en-US" sz="1600" dirty="0" smtClean="0"/>
              <a:t>As</a:t>
            </a:r>
            <a:r>
              <a:rPr lang="en-US" sz="1600" baseline="-25000" dirty="0" smtClean="0"/>
              <a:t>4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13 </a:t>
            </a:r>
            <a:r>
              <a:rPr lang="ru-RU" sz="1600" dirty="0" smtClean="0"/>
              <a:t>с 1 мм</a:t>
            </a:r>
            <a:r>
              <a:rPr lang="ru-RU" sz="1600" baseline="30000" dirty="0" smtClean="0"/>
              <a:t>2</a:t>
            </a:r>
            <a:r>
              <a:rPr lang="en-US" sz="1600" dirty="0" smtClean="0"/>
              <a:t> Cu</a:t>
            </a:r>
            <a:r>
              <a:rPr lang="en-US" sz="1600" baseline="-25000" dirty="0" smtClean="0"/>
              <a:t>12.81</a:t>
            </a:r>
            <a:r>
              <a:rPr lang="en-US" sz="1600" dirty="0" smtClean="0"/>
              <a:t>As</a:t>
            </a:r>
            <a:r>
              <a:rPr lang="en-US" sz="1600" baseline="-25000" dirty="0" smtClean="0"/>
              <a:t>3.95</a:t>
            </a:r>
            <a:r>
              <a:rPr lang="en-US" sz="1600" dirty="0" smtClean="0"/>
              <a:t>S</a:t>
            </a:r>
            <a:r>
              <a:rPr lang="en-US" sz="1600" baseline="-25000" dirty="0" smtClean="0"/>
              <a:t>13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7" name="Picture 2" descr="C:\Users\TISNUM\Documents\Cloud\stady\Documents\2017_10_МИСиС\!!Презентация\pic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14422"/>
            <a:ext cx="6572296" cy="2359983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428736"/>
            <a:ext cx="2753803" cy="191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928662" y="4929198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000" dirty="0" smtClean="0"/>
              <a:t>Монокристалл синтетического </a:t>
            </a:r>
            <a:r>
              <a:rPr lang="ru-RU" sz="2000" dirty="0" err="1" smtClean="0"/>
              <a:t>теннанта</a:t>
            </a:r>
            <a:r>
              <a:rPr lang="ru-RU" sz="2000" dirty="0" smtClean="0"/>
              <a:t> высокого качества </a:t>
            </a:r>
          </a:p>
          <a:p>
            <a:pPr marL="342900" indent="-342900" algn="ctr"/>
            <a:r>
              <a:rPr lang="ru-RU" sz="2000" dirty="0" smtClean="0"/>
              <a:t>При </a:t>
            </a:r>
            <a:r>
              <a:rPr lang="en-GB" sz="2000" dirty="0" smtClean="0"/>
              <a:t>STEM </a:t>
            </a:r>
            <a:r>
              <a:rPr lang="ru-RU" sz="2000" dirty="0" smtClean="0"/>
              <a:t>анализе не обнаружено примеси и дефектов</a:t>
            </a:r>
            <a:r>
              <a:rPr lang="en-GB" sz="2000" dirty="0" smtClean="0"/>
              <a:t>.</a:t>
            </a:r>
            <a:endParaRPr lang="ru-RU" sz="2000" dirty="0" smtClean="0"/>
          </a:p>
          <a:p>
            <a:pPr marL="342900" indent="-342900" algn="ctr"/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TISNUM\Documents\Cloud\stady\Documents\2017_10_МИСиС\!!Презентация\3_cu12as4s13_crys_st_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0828" y="1288440"/>
            <a:ext cx="2241443" cy="224144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 заселенности позиций меди в </a:t>
            </a:r>
            <a:r>
              <a:rPr lang="ru-RU" dirty="0" err="1" smtClean="0"/>
              <a:t>лавесовском</a:t>
            </a:r>
            <a:r>
              <a:rPr lang="ru-RU" dirty="0" smtClean="0"/>
              <a:t> полиэдре в синтетическом </a:t>
            </a:r>
            <a:r>
              <a:rPr lang="ru-RU" dirty="0" err="1" smtClean="0"/>
              <a:t>Теннантите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Екатеринбург, 30 марта 2018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C:\Users\TISNUM\Documents\Cloud\stady\Documents\2017_10_МИСиС\!!Презентация\2_cu12as4s13_crys_st_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379" y="1538971"/>
            <a:ext cx="1890029" cy="189002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572792" y="2857496"/>
            <a:ext cx="272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8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=0.727</a:t>
            </a:r>
            <a:endParaRPr lang="en-US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5659" y="2349758"/>
            <a:ext cx="268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Optima" charset="0"/>
                <a:ea typeface="Optima" charset="0"/>
                <a:cs typeface="Optima" charset="0"/>
              </a:rPr>
              <a:t>a=10.1572(2)Å</a:t>
            </a:r>
            <a:endParaRPr lang="en-US" sz="2000" dirty="0">
              <a:solidFill>
                <a:srgbClr val="FF0000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59" y="1907358"/>
            <a:ext cx="192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I43m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2792" y="3857628"/>
            <a:ext cx="271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Cu21</a:t>
            </a:r>
            <a:r>
              <a:rPr lang="en-US" sz="28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800" dirty="0" smtClean="0">
                <a:latin typeface="Optima" charset="0"/>
                <a:ea typeface="Optima" charset="0"/>
                <a:cs typeface="Optima" charset="0"/>
              </a:rPr>
              <a:t>=0.136</a:t>
            </a:r>
            <a:endParaRPr lang="en-US" sz="2800" dirty="0">
              <a:latin typeface="Optima" charset="0"/>
              <a:ea typeface="Optima" charset="0"/>
              <a:cs typeface="Optim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934521" y="1972036"/>
            <a:ext cx="144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9446" y="190735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R</a:t>
            </a:r>
            <a:r>
              <a:rPr lang="ru-RU" sz="2000" baseline="-25000" dirty="0" smtClean="0">
                <a:latin typeface="Optima" charset="0"/>
                <a:ea typeface="Optima" charset="0"/>
                <a:cs typeface="Optima" charset="0"/>
              </a:rPr>
              <a:t>ф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=3</a:t>
            </a:r>
            <a:r>
              <a:rPr lang="en-GB" sz="2000" dirty="0" smtClean="0">
                <a:latin typeface="Optima" charset="0"/>
                <a:ea typeface="Optima" charset="0"/>
                <a:cs typeface="Optima" charset="0"/>
              </a:rPr>
              <a:t>.25%</a:t>
            </a:r>
            <a:endParaRPr lang="en-US" sz="20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492" y="3040996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0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=0.727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+0.136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×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=0.999</a:t>
            </a:r>
            <a:endParaRPr lang="en-US" sz="14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492" y="3464422"/>
            <a:ext cx="6691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Cu2</a:t>
            </a:r>
            <a:r>
              <a:rPr lang="en-US" sz="2000" baseline="-25000" dirty="0" smtClean="0">
                <a:latin typeface="Optima" charset="0"/>
                <a:ea typeface="Optima" charset="0"/>
                <a:cs typeface="Optima" charset="0"/>
              </a:rPr>
              <a:t>occ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=0.7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+0.1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7×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2</a:t>
            </a:r>
            <a:r>
              <a:rPr lang="en-US" sz="2000" dirty="0" smtClean="0">
                <a:latin typeface="Optima" charset="0"/>
                <a:ea typeface="Optima" charset="0"/>
                <a:cs typeface="Optima" charset="0"/>
              </a:rPr>
              <a:t>=1.04</a:t>
            </a:r>
            <a:r>
              <a:rPr lang="ru-RU" sz="2000" dirty="0" smtClean="0">
                <a:latin typeface="Optima" charset="0"/>
                <a:ea typeface="Optima" charset="0"/>
                <a:cs typeface="Optima" charset="0"/>
              </a:rPr>
              <a:t>(литература)*</a:t>
            </a:r>
            <a:endParaRPr lang="en-US" sz="1400" dirty="0"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02440" y="4359114"/>
            <a:ext cx="6881928" cy="16722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/>
            <a:r>
              <a:rPr lang="ru-RU" sz="2800" dirty="0" smtClean="0"/>
              <a:t>Структурная формула синтетического </a:t>
            </a:r>
            <a:r>
              <a:rPr lang="ru-RU" sz="2800" dirty="0" err="1" smtClean="0"/>
              <a:t>теннантита</a:t>
            </a:r>
            <a:r>
              <a:rPr lang="ru-RU" sz="2800" dirty="0" smtClean="0"/>
              <a:t> </a:t>
            </a:r>
            <a:r>
              <a:rPr lang="en-US" sz="2800" dirty="0" smtClean="0">
                <a:ea typeface="Optima" charset="0"/>
                <a:cs typeface="Optima" charset="0"/>
              </a:rPr>
              <a:t>Cu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12</a:t>
            </a:r>
            <a:r>
              <a:rPr lang="en-US" sz="2800" dirty="0" smtClean="0">
                <a:ea typeface="Optima" charset="0"/>
                <a:cs typeface="Optima" charset="0"/>
              </a:rPr>
              <a:t>As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800" dirty="0" smtClean="0">
                <a:ea typeface="Optima" charset="0"/>
                <a:cs typeface="Optima" charset="0"/>
              </a:rPr>
              <a:t>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13</a:t>
            </a:r>
            <a:r>
              <a:rPr lang="ru-RU" sz="2800" dirty="0" smtClean="0">
                <a:ea typeface="Optima" charset="0"/>
                <a:cs typeface="Optima" charset="0"/>
              </a:rPr>
              <a:t>, а не </a:t>
            </a:r>
            <a:r>
              <a:rPr lang="en-US" sz="2800" dirty="0" smtClean="0">
                <a:ea typeface="Optima" charset="0"/>
                <a:cs typeface="Optima" charset="0"/>
              </a:rPr>
              <a:t>Cu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12.5</a:t>
            </a:r>
            <a:r>
              <a:rPr lang="en-US" sz="2800" dirty="0" smtClean="0">
                <a:ea typeface="Optima" charset="0"/>
                <a:cs typeface="Optima" charset="0"/>
              </a:rPr>
              <a:t>As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4</a:t>
            </a:r>
            <a:r>
              <a:rPr lang="en-US" sz="2800" dirty="0" smtClean="0">
                <a:ea typeface="Optima" charset="0"/>
                <a:cs typeface="Optima" charset="0"/>
              </a:rPr>
              <a:t>S</a:t>
            </a:r>
            <a:r>
              <a:rPr lang="en-US" sz="2800" baseline="-25000" dirty="0" smtClean="0">
                <a:ea typeface="Optima" charset="0"/>
                <a:cs typeface="Optima" charset="0"/>
              </a:rPr>
              <a:t>13</a:t>
            </a:r>
            <a:r>
              <a:rPr lang="en-US" sz="2800" dirty="0" smtClean="0">
                <a:ea typeface="Optima" charset="0"/>
                <a:cs typeface="Optima" charset="0"/>
              </a:rPr>
              <a:t>.</a:t>
            </a:r>
            <a:endParaRPr lang="ru-RU" sz="2800" dirty="0" smtClean="0">
              <a:ea typeface="Optima" charset="0"/>
              <a:cs typeface="Optima" charset="0"/>
            </a:endParaRPr>
          </a:p>
          <a:p>
            <a:pPr marL="342900" indent="-342900" algn="ctr"/>
            <a:endParaRPr lang="ru-RU" sz="2800" baseline="-25000" dirty="0" smtClean="0">
              <a:latin typeface="Optima" charset="0"/>
              <a:ea typeface="Optima" charset="0"/>
              <a:cs typeface="Optima" charset="0"/>
            </a:endParaRPr>
          </a:p>
          <a:p>
            <a:pPr marL="342900" indent="-342900" algn="ctr"/>
            <a:endParaRPr lang="ru-RU" sz="2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57158" y="6032901"/>
            <a:ext cx="832964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/>
              <a:t>*</a:t>
            </a:r>
            <a:r>
              <a:rPr lang="en-US" sz="1200" dirty="0" smtClean="0"/>
              <a:t>Crystal structure of copper-rich </a:t>
            </a:r>
            <a:r>
              <a:rPr lang="en-US" sz="1200" dirty="0" err="1" smtClean="0"/>
              <a:t>unsubstituted</a:t>
            </a:r>
            <a:r>
              <a:rPr lang="en-US" sz="1200" dirty="0" smtClean="0"/>
              <a:t> </a:t>
            </a:r>
            <a:r>
              <a:rPr lang="en-US" sz="1200" dirty="0" err="1" smtClean="0"/>
              <a:t>tennantite</a:t>
            </a:r>
            <a:r>
              <a:rPr lang="en-US" sz="1200" dirty="0" smtClean="0"/>
              <a:t>, Cu</a:t>
            </a:r>
            <a:r>
              <a:rPr lang="en-US" sz="1200" baseline="-25000" dirty="0" smtClean="0"/>
              <a:t>12.5</a:t>
            </a:r>
            <a:r>
              <a:rPr lang="en-US" sz="1200" dirty="0" smtClean="0"/>
              <a:t>As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S</a:t>
            </a:r>
            <a:r>
              <a:rPr lang="en-US" sz="1200" baseline="-25000" dirty="0" smtClean="0"/>
              <a:t>13</a:t>
            </a:r>
            <a:r>
              <a:rPr lang="en-US" sz="1200" dirty="0" smtClean="0"/>
              <a:t> / E.</a:t>
            </a:r>
            <a:r>
              <a:rPr lang="ru-RU" sz="1200" dirty="0" smtClean="0"/>
              <a:t> </a:t>
            </a:r>
            <a:r>
              <a:rPr lang="en-US" sz="1200" dirty="0" err="1" smtClean="0"/>
              <a:t>Makovicky</a:t>
            </a:r>
            <a:r>
              <a:rPr lang="en-US" sz="1200" dirty="0" smtClean="0"/>
              <a:t> [и </a:t>
            </a:r>
            <a:r>
              <a:rPr lang="en-US" sz="1200" dirty="0" err="1" smtClean="0"/>
              <a:t>др</a:t>
            </a:r>
            <a:r>
              <a:rPr lang="en-US" sz="1200" dirty="0" smtClean="0"/>
              <a:t>.] // The Canadian</a:t>
            </a:r>
            <a:r>
              <a:rPr lang="ru-RU" sz="1200" dirty="0" smtClean="0"/>
              <a:t> </a:t>
            </a:r>
            <a:r>
              <a:rPr lang="en-US" sz="1200" dirty="0" smtClean="0"/>
              <a:t>Mineralogist. — 2005. — Т. 43, № 2. —</a:t>
            </a:r>
            <a:r>
              <a:rPr lang="ru-RU" sz="1200" dirty="0" smtClean="0"/>
              <a:t> </a:t>
            </a:r>
            <a:r>
              <a:rPr lang="en-US" sz="1200" dirty="0" smtClean="0"/>
              <a:t>С. 679—688</a:t>
            </a:r>
            <a:r>
              <a:rPr lang="en-US" sz="1400" dirty="0" smtClean="0"/>
              <a:t>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4810</TotalTime>
  <Words>1614</Words>
  <Application>Microsoft Macintosh PowerPoint</Application>
  <PresentationFormat>On-screen Show (4:3)</PresentationFormat>
  <Paragraphs>357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Optima</vt:lpstr>
      <vt:lpstr>Times New Roman</vt:lpstr>
      <vt:lpstr>Arial</vt:lpstr>
      <vt:lpstr>Office Theme</vt:lpstr>
      <vt:lpstr>Формула</vt:lpstr>
      <vt:lpstr>Особенности формирования лавесовского полиэдра в синтетическом теннантите и влияние изовалентного замещения на магнитные свойства и теплоёмкость в соединениях из группы теннантита-тетраэдрита </vt:lpstr>
      <vt:lpstr>Структура соединений группы теннантита-тетраэдрита </vt:lpstr>
      <vt:lpstr>Термоэлектрический эффект</vt:lpstr>
      <vt:lpstr>Актуальность исследования </vt:lpstr>
      <vt:lpstr>Цели и задачи</vt:lpstr>
      <vt:lpstr>Методика получения образцов</vt:lpstr>
      <vt:lpstr>Идентификация образцов</vt:lpstr>
      <vt:lpstr>Микроскопия Cu12As4S13</vt:lpstr>
      <vt:lpstr>Особенности заселенности позиций меди в лавесовском полиэдре в синтетическом Теннантите</vt:lpstr>
      <vt:lpstr>Анализ формы пиков STEM изображения для плоскости (011) синтетического теннантита</vt:lpstr>
      <vt:lpstr>Квантовомеханические расчеты.  Энергия элементарной ячейки</vt:lpstr>
      <vt:lpstr>PowerPoint Presentation</vt:lpstr>
      <vt:lpstr>Структурное исследование теннантите при температурах 85, 115, 180, 250 и 293 К</vt:lpstr>
      <vt:lpstr>Распределение электронной плотности в теннантите при 293 и 85 К на основе экспериментальных структурных данных</vt:lpstr>
      <vt:lpstr>Мягкие моды в синтетических теннантите и мгриите</vt:lpstr>
      <vt:lpstr>Влияние изовалентного замещения на намагниченность</vt:lpstr>
      <vt:lpstr>Выводы</vt:lpstr>
      <vt:lpstr>Благодарности</vt:lpstr>
      <vt:lpstr>Спасибо за внимание!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TISNUM</dc:creator>
  <cp:lastModifiedBy>Microsoft Office User</cp:lastModifiedBy>
  <cp:revision>339</cp:revision>
  <dcterms:created xsi:type="dcterms:W3CDTF">2018-02-01T08:20:27Z</dcterms:created>
  <dcterms:modified xsi:type="dcterms:W3CDTF">2018-03-30T05:45:08Z</dcterms:modified>
</cp:coreProperties>
</file>