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9" r:id="rId4"/>
    <p:sldId id="260" r:id="rId5"/>
    <p:sldId id="258" r:id="rId6"/>
    <p:sldId id="268" r:id="rId7"/>
    <p:sldId id="266" r:id="rId8"/>
    <p:sldId id="263" r:id="rId9"/>
    <p:sldId id="265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8559C-68C2-497D-89BA-D3DA2E5782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0E26-1634-4862-937A-DC473F31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15C2-053E-E475-65F5-4B9A7242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26985-278E-F0BA-34D5-805B536F2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97F1-61EB-7191-6A72-E05DAE55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937-2ABB-4390-BF85-D1CEE96FEC9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75F9-1FFB-FC61-8F49-D771ACCC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EAFD-6086-1170-0BE9-3A460E4C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0609-7A7E-F321-A1F2-0140CD0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3BF36-C314-07B6-40EB-A5C9F4CF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7561-2BFB-4B30-8CCA-42F85E86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0D7D-4CAB-4BCB-8D4D-DEE4322CCA4A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AFB-4B31-CE6A-DDC6-ABA2015C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682F-B6B6-800F-4B7A-E75ED602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9D2DF-B8B8-D2EF-7E46-165E54E1F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50628-D080-BCED-EA5E-865EF1FB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F03B-8D93-5408-C28A-3A3EF650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30F-68E2-4565-AB8E-F83D5DD23B01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D587-FCCA-7943-B1A8-C91E5990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88A2-7FC8-DA92-E0E4-5AC2B290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60F4-DAAF-3E16-CCFF-BD127D44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12D4-D34C-4325-6673-065D68CE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09A3-43D0-5A4F-0164-E2692DA0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32A-F804-4015-A3C5-AF55BE1AB73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6C50-552F-14C6-25C0-9B35639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D782-0B1F-F0FC-9A3C-41ED72F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4D82-ECE0-1E54-AE28-FC72F996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33B3-D49D-8FAA-50C0-B5D21A97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79A2-4E64-31E3-9339-265F4154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9726-DD38-48DB-AD43-64A08FCA440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4BEA-EE93-3AE0-14C7-3F7AC5C5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4D89-C0B0-E231-278B-709BE520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7A7A-B4EE-16C1-407B-966DAC9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EDB4-D22C-B266-4923-7E3024E26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8AE4-8E6F-0507-76DA-44D0FD55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C130-C25B-776E-F8DE-3346388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E860-EE05-4A7D-904D-8F299BE48649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546B-8F3F-32A3-4517-3BFDE0E7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365A-4588-969E-70AE-4A09D9B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DA3-C60D-15B2-62EC-E8E7B621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0A14-57ED-BBC2-258D-BF9D0EE3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9D3A9-F58D-F151-ABFC-691122DC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B3A99-822A-4869-3443-6BC50A9AA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5DAC5-0243-B8A2-94F5-F91E14541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949B4-508D-E28A-5B73-A58528D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678E-6724-4DB0-BF39-D509CE335DED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15DA-6344-4C4D-589B-B51A797F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A35C9-E40B-D9A5-0188-71A7F5C5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D823-7A82-D908-E8C2-8F087B6B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4E3D-3C98-C67F-A44B-9B2823E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B897-ADF9-4C18-9043-4CF8B40A83B3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FCE8-2B73-586A-F4B1-EF15ED1A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53C9-FE5F-A6A8-B4E0-67655736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E9C43-F324-D970-C332-B154606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0ED-FFF4-40DB-8582-869ECD427872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A69C7-316F-9396-EF42-FCEFF76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1735-D760-EC21-5172-BBD098E1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EE00-D274-55E4-650A-A2FCBE51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F6C-A3AE-457F-C63C-17E5F5D2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65CF-515E-D0FA-5E39-E55C268E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374D-D155-87AB-9C25-8F5193A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695-3E48-4F69-B423-DF2443DC961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0513-1BC8-B359-9E5C-E1D5F2D6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AAED-261D-EC6F-83C1-8A93E51D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6FE0-EBCC-F0A1-632B-DDB52A9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55C26-E8F4-2CC9-4368-FACBC9AF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C4A4-8E90-71AF-7561-7B3AB5F6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D1E23-B019-0793-4C7B-69B39DA4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1A7B-4997-467A-AE93-578477BAF618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7E6A-F05E-F967-6481-2212D85E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4C56-385C-9D61-AA5D-D447F96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A7A12-7F25-0644-681B-31D7F795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23AA-0975-38B2-B8DA-68ACE318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2B94-7B75-AA36-3A6B-E6BD288BC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231AF-9926-4F6E-BF4D-DCE9BD2B3E68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DC2E-5185-0CD5-F52A-8C2C33523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7125-5D33-EF5B-9C2A-A30F5368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45C22-CA9A-4487-AB96-7EFF6029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code/alexteboul/diabetes-health-indicators-dataset-notebook/notebook" TargetMode="External"/><Relationship Id="rId4" Type="http://schemas.openxmlformats.org/officeDocument/2006/relationships/hyperlink" Target="https://www.cdc.gov/brfss/annual_data/2015/pdf/codebook15_llcp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mbalanced-learn.org/stable/references/index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B2133-1FF8-FB89-BE7E-B9E17AFADFF5}"/>
              </a:ext>
            </a:extLst>
          </p:cNvPr>
          <p:cNvSpPr txBox="1"/>
          <p:nvPr/>
        </p:nvSpPr>
        <p:spPr>
          <a:xfrm>
            <a:off x="3888206" y="2014597"/>
            <a:ext cx="609399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Team of (6)</a:t>
            </a:r>
            <a:r>
              <a:rPr lang="en-US" sz="2000" b="1" dirty="0"/>
              <a:t>:</a:t>
            </a:r>
          </a:p>
          <a:p>
            <a:endParaRPr lang="en-US" sz="1200" b="1" dirty="0"/>
          </a:p>
          <a:p>
            <a:r>
              <a:rPr lang="en-US" sz="3600" dirty="0"/>
              <a:t>Yaroslaw Bagriy</a:t>
            </a:r>
          </a:p>
          <a:p>
            <a:r>
              <a:rPr lang="en-US" sz="3600" dirty="0"/>
              <a:t>Derefaa Cline</a:t>
            </a:r>
          </a:p>
          <a:p>
            <a:r>
              <a:rPr lang="en-US" sz="3600" b="1" dirty="0"/>
              <a:t>William Ruiz De Castilla</a:t>
            </a:r>
          </a:p>
          <a:p>
            <a:r>
              <a:rPr lang="en-US" sz="3600" dirty="0"/>
              <a:t>Dula Tufa</a:t>
            </a:r>
          </a:p>
          <a:p>
            <a:r>
              <a:rPr lang="en-US" sz="3600" dirty="0"/>
              <a:t>Christopher Antholz</a:t>
            </a:r>
          </a:p>
          <a:p>
            <a:r>
              <a:rPr lang="en-US" sz="3600" dirty="0"/>
              <a:t>Henrik Floeter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36300-757C-D1BA-E510-6CBD80D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0AD6F-4757-FC2A-9FC9-E82F5D5E53CB}"/>
              </a:ext>
            </a:extLst>
          </p:cNvPr>
          <p:cNvSpPr txBox="1"/>
          <p:nvPr/>
        </p:nvSpPr>
        <p:spPr>
          <a:xfrm>
            <a:off x="152398" y="643940"/>
            <a:ext cx="117456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Multi-class classification of Diabetes Project</a:t>
            </a:r>
          </a:p>
        </p:txBody>
      </p:sp>
    </p:spTree>
    <p:extLst>
      <p:ext uri="{BB962C8B-B14F-4D97-AF65-F5344CB8AC3E}">
        <p14:creationId xmlns:p14="http://schemas.microsoft.com/office/powerpoint/2010/main" val="130739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8F670-F447-351F-47D8-DD1BECC3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B1005-AE8C-375B-8943-600180EC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C06E-1ED2-422D-DAE6-403268B18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13D8E-9100-6823-B924-0BF3DD5B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" y="1175496"/>
            <a:ext cx="3533631" cy="530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C317F-064E-9F3C-CD74-FD63C834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1" y="1175497"/>
            <a:ext cx="3267531" cy="5306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87733-DD54-1532-0F8C-0C7CE1C01546}"/>
              </a:ext>
            </a:extLst>
          </p:cNvPr>
          <p:cNvSpPr txBox="1"/>
          <p:nvPr/>
        </p:nvSpPr>
        <p:spPr>
          <a:xfrm>
            <a:off x="353100" y="212651"/>
            <a:ext cx="110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 Models – Similar Outcomes when testing data was unbalanced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D917F-3D41-9DFF-B145-5E1D24ECCEB3}"/>
              </a:ext>
            </a:extLst>
          </p:cNvPr>
          <p:cNvSpPr/>
          <p:nvPr/>
        </p:nvSpPr>
        <p:spPr>
          <a:xfrm>
            <a:off x="5220586" y="4848446"/>
            <a:ext cx="1472611" cy="2516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00DC7-2E9B-1E1B-B60C-EACEF60B74AE}"/>
              </a:ext>
            </a:extLst>
          </p:cNvPr>
          <p:cNvSpPr/>
          <p:nvPr/>
        </p:nvSpPr>
        <p:spPr>
          <a:xfrm>
            <a:off x="5204636" y="2172588"/>
            <a:ext cx="1472611" cy="251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02263-8EB7-E9DC-75DD-D40EE0E5936F}"/>
              </a:ext>
            </a:extLst>
          </p:cNvPr>
          <p:cNvSpPr/>
          <p:nvPr/>
        </p:nvSpPr>
        <p:spPr>
          <a:xfrm>
            <a:off x="1495645" y="5605126"/>
            <a:ext cx="1619695" cy="2640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7CD6E-A9D5-9FFC-DBBC-4A9F53692430}"/>
              </a:ext>
            </a:extLst>
          </p:cNvPr>
          <p:cNvSpPr/>
          <p:nvPr/>
        </p:nvSpPr>
        <p:spPr>
          <a:xfrm>
            <a:off x="1392865" y="2395872"/>
            <a:ext cx="1811133" cy="2640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BB2E3-0221-06A7-A771-12A0C974BB7B}"/>
              </a:ext>
            </a:extLst>
          </p:cNvPr>
          <p:cNvSpPr txBox="1"/>
          <p:nvPr/>
        </p:nvSpPr>
        <p:spPr>
          <a:xfrm>
            <a:off x="7549116" y="1371869"/>
            <a:ext cx="43788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 </a:t>
            </a:r>
            <a:r>
              <a:rPr lang="en-US" sz="1200" dirty="0"/>
              <a:t>is decision trees that handles non-linear patterns well, is robust to noise and outliers, and works out of the box for multi-class problems.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E3115-6BBC-2C62-E1A0-A66A382F811A}"/>
              </a:ext>
            </a:extLst>
          </p:cNvPr>
          <p:cNvSpPr txBox="1"/>
          <p:nvPr/>
        </p:nvSpPr>
        <p:spPr>
          <a:xfrm>
            <a:off x="7549116" y="2200687"/>
            <a:ext cx="4378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Boosting </a:t>
            </a:r>
            <a:r>
              <a:rPr lang="en-US" sz="1200" dirty="0"/>
              <a:t>builds trees sequentially, correcting the errors of previous trees to improve accuracy.</a:t>
            </a:r>
            <a:br>
              <a:rPr lang="en-US" sz="1200" dirty="0"/>
            </a:br>
            <a:r>
              <a:rPr lang="en-US" sz="1200" dirty="0"/>
              <a:t>I used it to compare its performance to Random Forest in a more focused, error-driven way.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2C591-1D08-4C61-618A-940A3DA29A80}"/>
              </a:ext>
            </a:extLst>
          </p:cNvPr>
          <p:cNvSpPr txBox="1"/>
          <p:nvPr/>
        </p:nvSpPr>
        <p:spPr>
          <a:xfrm>
            <a:off x="7549114" y="3179160"/>
            <a:ext cx="43788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SVC</a:t>
            </a:r>
            <a:r>
              <a:rPr lang="en-US" dirty="0"/>
              <a:t> </a:t>
            </a:r>
            <a:r>
              <a:rPr lang="en-US" sz="1200" dirty="0"/>
              <a:t>finds a linear decision boundary that separates classes with the widest margin.  It's simple, efficient, and works well when data is linearly separable.  I chose it as a baseline model to compare performance against more complex models and see how well simple linear boundaries perform across three classes.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FAC-BD05-A8B1-E600-3C8C8D7C5281}"/>
              </a:ext>
            </a:extLst>
          </p:cNvPr>
          <p:cNvSpPr txBox="1"/>
          <p:nvPr/>
        </p:nvSpPr>
        <p:spPr>
          <a:xfrm>
            <a:off x="7549113" y="4471822"/>
            <a:ext cx="437884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One-vs-Rest</a:t>
            </a:r>
            <a:r>
              <a:rPr lang="en-US" dirty="0"/>
              <a:t> </a:t>
            </a:r>
            <a:r>
              <a:rPr lang="en-US" sz="1200" dirty="0"/>
              <a:t>trains a separate logistic model for each class vs. the others.  This approach allows more focus on each class individually, which should have been helpful in imbalanced or overlapping classes.  </a:t>
            </a:r>
          </a:p>
          <a:p>
            <a:endParaRPr lang="en-US" sz="1200" dirty="0"/>
          </a:p>
          <a:p>
            <a:r>
              <a:rPr lang="en-US" sz="1200" dirty="0"/>
              <a:t>I chose it to improve class-specific recall and precision, and to give more flexibility in handling the class imbalance in my dataset.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3B10-B933-461F-124E-D1C990DF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0AE3C-F960-BABA-1A32-532292ED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4" y="356997"/>
            <a:ext cx="895475" cy="43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D3F99-1E56-2F11-9DC4-982F157D780A}"/>
              </a:ext>
            </a:extLst>
          </p:cNvPr>
          <p:cNvSpPr txBox="1"/>
          <p:nvPr/>
        </p:nvSpPr>
        <p:spPr>
          <a:xfrm>
            <a:off x="2221992" y="356997"/>
            <a:ext cx="65608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zeitung"/>
              </a:rPr>
              <a:t>Diabetes Health Indicators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F6368"/>
                </a:solidFill>
                <a:effectLst/>
                <a:latin typeface="Inter"/>
              </a:rPr>
              <a:t>253,680 survey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F6368"/>
                </a:solidFill>
                <a:latin typeface="Inter"/>
              </a:rPr>
              <a:t>21 feature variables (important risk factors)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F6368"/>
                </a:solidFill>
                <a:latin typeface="Inter"/>
              </a:rPr>
              <a:t>Multi-class classification of Diabetes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0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=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no diabetes or only during pregnancy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 is for prediabetes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2 is for diabetes</a:t>
            </a:r>
            <a:endParaRPr lang="en-US" dirty="0">
              <a:solidFill>
                <a:srgbClr val="5F636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A0FC7-AE89-8ECB-0DEC-B6A2B4F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2" y="3059668"/>
            <a:ext cx="8416253" cy="282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E3965-84AF-34E8-441F-53F0D12FB285}"/>
              </a:ext>
            </a:extLst>
          </p:cNvPr>
          <p:cNvSpPr txBox="1"/>
          <p:nvPr/>
        </p:nvSpPr>
        <p:spPr>
          <a:xfrm>
            <a:off x="9491472" y="2383459"/>
            <a:ext cx="223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Data Dictionary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754D2-6FC1-88A5-2929-51D7E2F38D22}"/>
              </a:ext>
            </a:extLst>
          </p:cNvPr>
          <p:cNvSpPr txBox="1"/>
          <p:nvPr/>
        </p:nvSpPr>
        <p:spPr>
          <a:xfrm>
            <a:off x="640088" y="3731014"/>
            <a:ext cx="82882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has been cleaned and addresses the following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214"/>
                </a:solidFill>
                <a:latin typeface="Inter"/>
              </a:rPr>
              <a:t>Reduce the original 330 features to 21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based on diabetes disease research regarding factors influencing diabetes disease and other chronic health conditions, only select features are included in this analysis.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values, “Don’t know/Not sure” or “Refused”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and cleaning values to be more suitable for ML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Making feature names more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15FDE-150B-1952-D0A6-5441DFF8B9A0}"/>
              </a:ext>
            </a:extLst>
          </p:cNvPr>
          <p:cNvSpPr txBox="1"/>
          <p:nvPr/>
        </p:nvSpPr>
        <p:spPr>
          <a:xfrm>
            <a:off x="9491472" y="305966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Data Cleaning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BFE58-1926-7B7D-0AA2-0B82A42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71A9-7D89-85FB-C998-1B772D6A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73DFF-6ED9-78F1-7D2C-0643564502CA}"/>
              </a:ext>
            </a:extLst>
          </p:cNvPr>
          <p:cNvSpPr txBox="1"/>
          <p:nvPr/>
        </p:nvSpPr>
        <p:spPr>
          <a:xfrm>
            <a:off x="2112264" y="192024"/>
            <a:ext cx="609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Prediction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27DF-BFBB-4427-4D83-EC210516216D}"/>
              </a:ext>
            </a:extLst>
          </p:cNvPr>
          <p:cNvSpPr txBox="1"/>
          <p:nvPr/>
        </p:nvSpPr>
        <p:spPr>
          <a:xfrm>
            <a:off x="449179" y="786063"/>
            <a:ext cx="4459705" cy="563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 data, i.e. NAN, NULL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 categorical values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-&gt; Concatenate into DF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 into train and test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Standardize the numeric training data.  This has been separated from Test data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Concatenate into a training set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Outliers 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Re-Standardize data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 model 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new data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Performance 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D9E5C-A15A-F375-BB89-632999F12986}"/>
              </a:ext>
            </a:extLst>
          </p:cNvPr>
          <p:cNvSpPr txBox="1"/>
          <p:nvPr/>
        </p:nvSpPr>
        <p:spPr>
          <a:xfrm>
            <a:off x="4680494" y="1787857"/>
            <a:ext cx="75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 data leakage:  </a:t>
            </a:r>
            <a:r>
              <a:rPr lang="en-US" sz="1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 set cannot influence training set since they are separated</a:t>
            </a:r>
            <a:endParaRPr lang="en-US" sz="16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9E49D33-5F11-955C-EF01-3AC7730278D9}"/>
              </a:ext>
            </a:extLst>
          </p:cNvPr>
          <p:cNvSpPr/>
          <p:nvPr/>
        </p:nvSpPr>
        <p:spPr>
          <a:xfrm>
            <a:off x="3970812" y="1241945"/>
            <a:ext cx="709683" cy="10526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AE414-D325-ABDD-1EB4-806291F3E08D}"/>
              </a:ext>
            </a:extLst>
          </p:cNvPr>
          <p:cNvSpPr txBox="1"/>
          <p:nvPr/>
        </p:nvSpPr>
        <p:spPr>
          <a:xfrm>
            <a:off x="4680495" y="1131220"/>
            <a:ext cx="75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Categorical values must be encoded </a:t>
            </a:r>
            <a:r>
              <a:rPr lang="en-US" sz="1600" dirty="0"/>
              <a:t>into numbers so that models can process and analyze patterns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38B0D7A-DDE2-484A-67EC-A3C634991DE8}"/>
              </a:ext>
            </a:extLst>
          </p:cNvPr>
          <p:cNvSpPr/>
          <p:nvPr/>
        </p:nvSpPr>
        <p:spPr>
          <a:xfrm>
            <a:off x="4680494" y="2429301"/>
            <a:ext cx="591164" cy="6550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1E8BA-541B-951B-8226-BF20DA83D5BD}"/>
              </a:ext>
            </a:extLst>
          </p:cNvPr>
          <p:cNvSpPr txBox="1"/>
          <p:nvPr/>
        </p:nvSpPr>
        <p:spPr>
          <a:xfrm>
            <a:off x="5418161" y="2429301"/>
            <a:ext cx="659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Aptos" panose="020B0004020202020204" pitchFamily="34" charset="0"/>
              </a:rPr>
              <a:t>Scaler will only be fit on training data </a:t>
            </a:r>
            <a:r>
              <a:rPr lang="en-US" sz="1600" b="0" dirty="0">
                <a:effectLst/>
                <a:latin typeface="Aptos" panose="020B0004020202020204" pitchFamily="34" charset="0"/>
              </a:rPr>
              <a:t>to calculates Mean &amp; STD stored on the scaler.  </a:t>
            </a:r>
            <a:r>
              <a:rPr lang="en-US" sz="1600" b="1" dirty="0">
                <a:effectLst/>
                <a:latin typeface="Aptos" panose="020B0004020202020204" pitchFamily="34" charset="0"/>
              </a:rPr>
              <a:t>The test data </a:t>
            </a:r>
            <a:r>
              <a:rPr lang="en-US" sz="1600" b="0" dirty="0">
                <a:effectLst/>
                <a:latin typeface="Aptos" panose="020B0004020202020204" pitchFamily="34" charset="0"/>
              </a:rPr>
              <a:t>then </a:t>
            </a:r>
            <a:r>
              <a:rPr lang="en-US" sz="1600" dirty="0"/>
              <a:t>u</a:t>
            </a:r>
            <a:r>
              <a:rPr lang="en-US" sz="1600" b="0" dirty="0">
                <a:effectLst/>
              </a:rPr>
              <a:t>ses the </a:t>
            </a:r>
            <a:r>
              <a:rPr lang="en-US" sz="1600" b="1" dirty="0">
                <a:effectLst/>
              </a:rPr>
              <a:t>scaler that has only seen the training data</a:t>
            </a:r>
            <a:r>
              <a:rPr lang="en-US" sz="1600" b="0" dirty="0">
                <a:effectLst/>
              </a:rPr>
              <a:t> for its standardization </a:t>
            </a:r>
            <a:endParaRPr lang="en-US" sz="16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C87361F-96D7-1C7D-94EB-657F2C21FD2E}"/>
              </a:ext>
            </a:extLst>
          </p:cNvPr>
          <p:cNvSpPr/>
          <p:nvPr/>
        </p:nvSpPr>
        <p:spPr>
          <a:xfrm>
            <a:off x="2906973" y="3548416"/>
            <a:ext cx="818866" cy="7779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0DFD9-00DD-EC1B-EA71-346A424B0813}"/>
              </a:ext>
            </a:extLst>
          </p:cNvPr>
          <p:cNvSpPr txBox="1"/>
          <p:nvPr/>
        </p:nvSpPr>
        <p:spPr>
          <a:xfrm>
            <a:off x="3862316" y="3589360"/>
            <a:ext cx="765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After eliminating outliers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it is essential to </a:t>
            </a:r>
            <a:r>
              <a:rPr lang="en-US" sz="16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re-standardize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the data since outliers can skew the mean and standard deviation, resulting in inaccurate scaled values.</a:t>
            </a:r>
            <a:endParaRPr lang="en-US" sz="1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083C09-8C90-94F0-5F55-41BFD8E4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C0810-8AA3-CCBE-035E-F0A3AB1B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B8E13-F2EA-E8F1-60DC-264F1CF98AA7}"/>
              </a:ext>
            </a:extLst>
          </p:cNvPr>
          <p:cNvSpPr txBox="1"/>
          <p:nvPr/>
        </p:nvSpPr>
        <p:spPr>
          <a:xfrm>
            <a:off x="3913631" y="204216"/>
            <a:ext cx="141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7C235-808D-9A8E-1578-157BA3B9AA87}"/>
              </a:ext>
            </a:extLst>
          </p:cNvPr>
          <p:cNvSpPr txBox="1"/>
          <p:nvPr/>
        </p:nvSpPr>
        <p:spPr>
          <a:xfrm>
            <a:off x="364617" y="734870"/>
            <a:ext cx="815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z-score with a threshold</a:t>
            </a:r>
            <a:r>
              <a:rPr lang="en-US" dirty="0">
                <a:latin typeface="Consolas" panose="020B0609020204030204" pitchFamily="49" charset="0"/>
              </a:rPr>
              <a:t> of 3 which includes </a:t>
            </a:r>
            <a:r>
              <a:rPr lang="en-US" b="0" dirty="0">
                <a:effectLst/>
                <a:latin typeface="Consolas" panose="020B0609020204030204" pitchFamily="49" charset="0"/>
              </a:rPr>
              <a:t>~99.7%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most extreme values were excluded.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Removed 12,308 outliers from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Examine BMI and MentHlth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6EB42-8F7C-D630-04A8-67F10272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" y="2342555"/>
            <a:ext cx="4648849" cy="38867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ED0D41-6ED8-6A30-2795-C6882AB60FAA}"/>
              </a:ext>
            </a:extLst>
          </p:cNvPr>
          <p:cNvSpPr/>
          <p:nvPr/>
        </p:nvSpPr>
        <p:spPr>
          <a:xfrm>
            <a:off x="675513" y="4020210"/>
            <a:ext cx="1519048" cy="1737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BA842-A303-8223-4C16-13F3D3EAC114}"/>
              </a:ext>
            </a:extLst>
          </p:cNvPr>
          <p:cNvSpPr/>
          <p:nvPr/>
        </p:nvSpPr>
        <p:spPr>
          <a:xfrm>
            <a:off x="684657" y="5980176"/>
            <a:ext cx="1519048" cy="1737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0E3E0-E519-BA5B-FAF3-60E1EBFBE654}"/>
              </a:ext>
            </a:extLst>
          </p:cNvPr>
          <p:cNvSpPr/>
          <p:nvPr/>
        </p:nvSpPr>
        <p:spPr>
          <a:xfrm>
            <a:off x="611505" y="3096880"/>
            <a:ext cx="1519048" cy="1737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723B0-99D5-23F1-0E0B-72CE76E6CDFD}"/>
              </a:ext>
            </a:extLst>
          </p:cNvPr>
          <p:cNvSpPr/>
          <p:nvPr/>
        </p:nvSpPr>
        <p:spPr>
          <a:xfrm>
            <a:off x="675513" y="5061153"/>
            <a:ext cx="1519048" cy="1737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7C55CF-D3A6-598A-B93F-698647E4DB2F}"/>
              </a:ext>
            </a:extLst>
          </p:cNvPr>
          <p:cNvSpPr/>
          <p:nvPr/>
        </p:nvSpPr>
        <p:spPr>
          <a:xfrm>
            <a:off x="675512" y="4364792"/>
            <a:ext cx="3055239" cy="1737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66C1A-A1B9-EC87-F3A1-2D243B4A2111}"/>
              </a:ext>
            </a:extLst>
          </p:cNvPr>
          <p:cNvSpPr/>
          <p:nvPr/>
        </p:nvSpPr>
        <p:spPr>
          <a:xfrm>
            <a:off x="675512" y="2374611"/>
            <a:ext cx="2735199" cy="1737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B15ABC-4C0D-0581-5739-05AFF4BA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808" y="1980004"/>
            <a:ext cx="1145554" cy="3177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B2BBF3-FD3C-85C6-DCD2-A892B53DF6BF}"/>
              </a:ext>
            </a:extLst>
          </p:cNvPr>
          <p:cNvSpPr/>
          <p:nvPr/>
        </p:nvSpPr>
        <p:spPr>
          <a:xfrm>
            <a:off x="2176273" y="5253177"/>
            <a:ext cx="1042416" cy="5577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AC072-DCD3-17A6-F784-9B4512497A4B}"/>
              </a:ext>
            </a:extLst>
          </p:cNvPr>
          <p:cNvSpPr/>
          <p:nvPr/>
        </p:nvSpPr>
        <p:spPr>
          <a:xfrm>
            <a:off x="2164081" y="3275025"/>
            <a:ext cx="1042416" cy="5577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C2D0-0A69-38B2-D186-C101A927375E}"/>
              </a:ext>
            </a:extLst>
          </p:cNvPr>
          <p:cNvSpPr txBox="1"/>
          <p:nvPr/>
        </p:nvSpPr>
        <p:spPr>
          <a:xfrm>
            <a:off x="5616702" y="1987438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MentHlth</a:t>
            </a:r>
          </a:p>
          <a:p>
            <a:r>
              <a:rPr lang="en-US" dirty="0"/>
              <a:t>- For MentHlth 50% of the values are all the same number     -0.429 which suggests that a single uniquely low value is being captured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 Data Dictionary.  This was the question asked associated with that question.  </a:t>
            </a:r>
          </a:p>
          <a:p>
            <a:r>
              <a:rPr lang="en-US" dirty="0"/>
              <a:t>- Currently we are excluding these as an outlier, we should keep this in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A10414-7C6A-FF63-DB97-28E739889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02" y="4452519"/>
            <a:ext cx="6094476" cy="20522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3B26-DE8C-1996-C97D-3E9D7CC7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2E37-4A49-D157-2C62-6673DF285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2C0FA-1B25-BE29-64FD-1700A276CDA4}"/>
              </a:ext>
            </a:extLst>
          </p:cNvPr>
          <p:cNvSpPr txBox="1"/>
          <p:nvPr/>
        </p:nvSpPr>
        <p:spPr>
          <a:xfrm>
            <a:off x="144703" y="164592"/>
            <a:ext cx="332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Unbalanced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B18BB-3A0B-A0F5-F153-49586ACB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" y="1336510"/>
            <a:ext cx="1395888" cy="942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5F222-E1F5-34E6-A0B4-4674FD0E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14" y="565510"/>
            <a:ext cx="3003322" cy="2756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F7AA4-0554-8981-FB80-4E82141C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04" y="3584448"/>
            <a:ext cx="3245883" cy="310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21A7E-DABD-CB5C-6C79-36C871742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164" y="3552834"/>
            <a:ext cx="3086924" cy="3200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583AA-01DE-C09B-17E6-93358B15DC83}"/>
              </a:ext>
            </a:extLst>
          </p:cNvPr>
          <p:cNvSpPr txBox="1"/>
          <p:nvPr/>
        </p:nvSpPr>
        <p:spPr>
          <a:xfrm>
            <a:off x="3464877" y="3891464"/>
            <a:ext cx="3245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RandomUnderSampler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removes samples from the majority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Scaling, removal of outliers and test/train split have already happened prior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Less skew of feature especially in the majority class.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4BB43-A93E-0B21-8C38-1BE6419A7614}"/>
              </a:ext>
            </a:extLst>
          </p:cNvPr>
          <p:cNvSpPr txBox="1"/>
          <p:nvPr/>
        </p:nvSpPr>
        <p:spPr>
          <a:xfrm>
            <a:off x="6437376" y="438912"/>
            <a:ext cx="5349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Synthetic Minority Over-sampling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(SMOTE) Creates artificial samples of the minority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K nearest neighbors to find nearby minority class samples for each data point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</a:t>
            </a:r>
            <a:r>
              <a:rPr lang="en-US" b="1" dirty="0"/>
              <a:t>new synthetic points</a:t>
            </a:r>
            <a:r>
              <a:rPr lang="en-US" dirty="0"/>
              <a:t> by randomly placing them </a:t>
            </a:r>
            <a:r>
              <a:rPr lang="en-US" b="1" dirty="0"/>
              <a:t>between that point and one of its neighbors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APIs for other imbalanced datasets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6BF3C-BC7A-11EA-ACCC-32F941C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28363-1523-7015-D467-11AD772C0BE6}"/>
              </a:ext>
            </a:extLst>
          </p:cNvPr>
          <p:cNvSpPr txBox="1"/>
          <p:nvPr/>
        </p:nvSpPr>
        <p:spPr>
          <a:xfrm>
            <a:off x="2195286" y="115027"/>
            <a:ext cx="446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matters WHEN and WHERE you apply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 Sampling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FE250-FF2F-1440-FE11-DFEAB6CFFA5A}"/>
              </a:ext>
            </a:extLst>
          </p:cNvPr>
          <p:cNvSpPr txBox="1"/>
          <p:nvPr/>
        </p:nvSpPr>
        <p:spPr>
          <a:xfrm>
            <a:off x="6294513" y="978762"/>
            <a:ext cx="5581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Experiment 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Apply over and under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After the split </a:t>
            </a:r>
            <a:r>
              <a:rPr lang="en-US" dirty="0"/>
              <a:t>of training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Only applied to training data </a:t>
            </a:r>
            <a:r>
              <a:rPr lang="en-US" dirty="0"/>
              <a:t>to avoid 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applied to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test data remained unbalanced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A967B-DCAA-AE0D-6BA9-C52343B00F9E}"/>
              </a:ext>
            </a:extLst>
          </p:cNvPr>
          <p:cNvSpPr txBox="1"/>
          <p:nvPr/>
        </p:nvSpPr>
        <p:spPr>
          <a:xfrm>
            <a:off x="198513" y="1705140"/>
            <a:ext cx="55816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Experiment 1 –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the training data was balanced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No significant performance change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Balancing the training data alone doesn't fix test set issues.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The model still struggles with minority classes if the test data is unbalanced. </a:t>
            </a:r>
          </a:p>
          <a:p>
            <a:pPr lvl="1"/>
            <a:r>
              <a:rPr lang="en-US" sz="900" dirty="0">
                <a:solidFill>
                  <a:schemeClr val="bg1"/>
                </a:solidFill>
              </a:rPr>
              <a:t>…….</a:t>
            </a:r>
          </a:p>
          <a:p>
            <a:r>
              <a:rPr lang="en-US" u="sng" dirty="0"/>
              <a:t>Models tried: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SVC (linear and non-linear),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One-Vs-Rest,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OneClassSVM,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 (Logistic and Linear)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F9EF5-F934-759E-16CD-F695C0BD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86" y="3260229"/>
            <a:ext cx="5347304" cy="3357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36FBA-D8B6-F4D5-0FBC-6D0945D942FF}"/>
              </a:ext>
            </a:extLst>
          </p:cNvPr>
          <p:cNvSpPr txBox="1"/>
          <p:nvPr/>
        </p:nvSpPr>
        <p:spPr>
          <a:xfrm>
            <a:off x="89656" y="59401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Different Models – Similar Outcomes when testing data was unbalanced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20D76C-FF80-254F-6F65-6CE6DA46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69E-3C2A-1467-8FBA-4D13185A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CE95B0-C930-C217-07EB-B0541C665E43}"/>
              </a:ext>
            </a:extLst>
          </p:cNvPr>
          <p:cNvSpPr txBox="1"/>
          <p:nvPr/>
        </p:nvSpPr>
        <p:spPr>
          <a:xfrm>
            <a:off x="260060" y="1829938"/>
            <a:ext cx="5694426" cy="483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 data, i.e. NAN, NULL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 categorical values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-&gt; Concatenate into DF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2a note:  Random Under Sampler works best with numeric input.  So, you need to  convert the categorical columns first. </a:t>
            </a:r>
            <a:r>
              <a:rPr lang="en-US" dirty="0"/>
              <a:t>You’re </a:t>
            </a:r>
            <a:r>
              <a:rPr lang="en-US" b="1" dirty="0"/>
              <a:t>not losing any class 1 or 2 data</a:t>
            </a:r>
            <a:r>
              <a:rPr lang="en-US" dirty="0"/>
              <a:t>, only trimming class 0</a:t>
            </a:r>
            <a:r>
              <a:rPr lang="en-US" b="1" dirty="0"/>
              <a:t> </a:t>
            </a:r>
            <a:r>
              <a:rPr lang="en-US" dirty="0"/>
              <a:t>to ensures </a:t>
            </a:r>
            <a:r>
              <a:rPr lang="en-US" b="1" dirty="0"/>
              <a:t>recall and precision have enough signal</a:t>
            </a:r>
            <a:r>
              <a:rPr lang="en-US" dirty="0"/>
              <a:t> to work with, especially for class 2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 into train and test 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 </a:t>
            </a:r>
            <a:r>
              <a:rPr lang="en-US" b="1" dirty="0"/>
              <a:t>Random Under Sampling </a:t>
            </a:r>
            <a:endParaRPr lang="en-US" b="1" strike="sngStrike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 into test and train w/ undersample_strategy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Standardize the numeric training data.  This has been separated from Test data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 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73A70-F8D8-8C3F-980E-4C11B5D90A1E}"/>
              </a:ext>
            </a:extLst>
          </p:cNvPr>
          <p:cNvSpPr txBox="1"/>
          <p:nvPr/>
        </p:nvSpPr>
        <p:spPr>
          <a:xfrm>
            <a:off x="6610350" y="341086"/>
            <a:ext cx="544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Experiment 2:</a:t>
            </a:r>
          </a:p>
          <a:p>
            <a:endParaRPr lang="en-US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Apply under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Before the split </a:t>
            </a:r>
            <a:r>
              <a:rPr lang="en-US" dirty="0"/>
              <a:t>of training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to  </a:t>
            </a:r>
            <a:r>
              <a:rPr lang="en-US" b="1" dirty="0"/>
              <a:t>both training and test data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({2.0: 35,346,   0.0: 25,000,   1.0: 4,631})</a:t>
            </a:r>
          </a:p>
          <a:p>
            <a:r>
              <a:rPr lang="en-US" dirty="0"/>
              <a:t>	 ~64K samples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All minority data is kept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2 has more influence, better for recall</a:t>
            </a:r>
          </a:p>
          <a:p>
            <a:r>
              <a:rPr lang="en-US" dirty="0"/>
              <a:t>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size = 20% of 64,977 → rounds to 12,996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 sampling was used as SMOTE takes 18 hrs to run on my computer or the UST computer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010C3-9CA2-FD39-F196-AE9DB8D2453F}"/>
              </a:ext>
            </a:extLst>
          </p:cNvPr>
          <p:cNvSpPr txBox="1"/>
          <p:nvPr/>
        </p:nvSpPr>
        <p:spPr>
          <a:xfrm>
            <a:off x="812800" y="378598"/>
            <a:ext cx="446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matters WHEN and WHERE you apply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 Sampling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7111-CF8E-7302-3760-D87D47B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A2E6-2C2D-064C-921A-E58A14D1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17812-5EF8-B84C-F5B9-7210CF11C9FA}"/>
              </a:ext>
            </a:extLst>
          </p:cNvPr>
          <p:cNvSpPr txBox="1"/>
          <p:nvPr/>
        </p:nvSpPr>
        <p:spPr>
          <a:xfrm>
            <a:off x="7151915" y="1016254"/>
            <a:ext cx="5301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</a:rPr>
              <a:t>SVM</a:t>
            </a:r>
            <a:r>
              <a:rPr lang="en-US" sz="1600" b="1" i="0" dirty="0">
                <a:effectLst/>
                <a:latin typeface="Times New Roman" panose="02020603050405020304" pitchFamily="18" charset="0"/>
              </a:rPr>
              <a:t>.OneClassSVM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(kernel="rbf")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Building a one-class SVM for each class against itself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01115-C8D5-0627-DE86-BD038D73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7" y="1152336"/>
            <a:ext cx="4917523" cy="21563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D44521-6088-0671-4ADF-BCAA6C1D4E77}"/>
              </a:ext>
            </a:extLst>
          </p:cNvPr>
          <p:cNvSpPr/>
          <p:nvPr/>
        </p:nvSpPr>
        <p:spPr>
          <a:xfrm>
            <a:off x="1287379" y="1756612"/>
            <a:ext cx="3019926" cy="673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A7396-7262-E85C-FEA4-B9234A90FABF}"/>
              </a:ext>
            </a:extLst>
          </p:cNvPr>
          <p:cNvSpPr txBox="1"/>
          <p:nvPr/>
        </p:nvSpPr>
        <p:spPr>
          <a:xfrm>
            <a:off x="7151915" y="4221091"/>
            <a:ext cx="4844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One-vs-Rest Logistic Regression (with L1 penalty) </a:t>
            </a:r>
            <a:r>
              <a:rPr lang="en-US" sz="1600" dirty="0"/>
              <a:t>trains a separate logistic model for each class vs. the others.  This approach allows more focus on each class individually,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C7804-9BB9-1338-E86E-7C4ECAF8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2" y="3470426"/>
            <a:ext cx="4745538" cy="2157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F4498C-3C31-082F-A5AD-A5858F0BD0AB}"/>
              </a:ext>
            </a:extLst>
          </p:cNvPr>
          <p:cNvSpPr/>
          <p:nvPr/>
        </p:nvSpPr>
        <p:spPr>
          <a:xfrm>
            <a:off x="1346309" y="4085932"/>
            <a:ext cx="3019926" cy="673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7947A-604C-4C58-B446-F4A9BF63EBA1}"/>
              </a:ext>
            </a:extLst>
          </p:cNvPr>
          <p:cNvSpPr txBox="1"/>
          <p:nvPr/>
        </p:nvSpPr>
        <p:spPr>
          <a:xfrm>
            <a:off x="6724024" y="2823708"/>
            <a:ext cx="1221982" cy="6924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.93   .74     .82</a:t>
            </a:r>
          </a:p>
          <a:p>
            <a:r>
              <a:rPr lang="en-US" sz="1300" dirty="0"/>
              <a:t>.04    .07    .05</a:t>
            </a:r>
          </a:p>
          <a:p>
            <a:r>
              <a:rPr lang="en-US" sz="1300" dirty="0"/>
              <a:t>.39    .54    .46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9CC11-A0A8-4AE0-5D2F-85E91D8B2FCF}"/>
              </a:ext>
            </a:extLst>
          </p:cNvPr>
          <p:cNvSpPr/>
          <p:nvPr/>
        </p:nvSpPr>
        <p:spPr>
          <a:xfrm>
            <a:off x="6658159" y="3063430"/>
            <a:ext cx="1408163" cy="490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C425D-FA38-DFDC-7853-D8A99DD1F7F2}"/>
              </a:ext>
            </a:extLst>
          </p:cNvPr>
          <p:cNvSpPr txBox="1"/>
          <p:nvPr/>
        </p:nvSpPr>
        <p:spPr>
          <a:xfrm>
            <a:off x="272142" y="290585"/>
            <a:ext cx="11625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Experiment 2 – Results</a:t>
            </a:r>
            <a:r>
              <a:rPr lang="en-US" dirty="0"/>
              <a:t>:  </a:t>
            </a:r>
            <a:r>
              <a:rPr lang="en-US" sz="1800" dirty="0"/>
              <a:t>Under sampling to deal with unbalanced data before the split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5E7CE-6E78-163D-E4F8-51FFE179D0A9}"/>
              </a:ext>
            </a:extLst>
          </p:cNvPr>
          <p:cNvSpPr txBox="1"/>
          <p:nvPr/>
        </p:nvSpPr>
        <p:spPr>
          <a:xfrm>
            <a:off x="6596751" y="2305915"/>
            <a:ext cx="293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 : Best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1D97-64DF-3BC1-2157-406FAA6C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39859-A156-5D53-2A9B-F3359077DA28}"/>
              </a:ext>
            </a:extLst>
          </p:cNvPr>
          <p:cNvSpPr txBox="1"/>
          <p:nvPr/>
        </p:nvSpPr>
        <p:spPr>
          <a:xfrm>
            <a:off x="5441953" y="3959089"/>
            <a:ext cx="56554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-14</a:t>
            </a:r>
          </a:p>
          <a:p>
            <a:r>
              <a:rPr lang="en-US" b="1" dirty="0"/>
              <a:t>+ 7</a:t>
            </a:r>
          </a:p>
          <a:p>
            <a:r>
              <a:rPr lang="en-US" b="1" dirty="0"/>
              <a:t>+27</a:t>
            </a:r>
          </a:p>
        </p:txBody>
      </p:sp>
    </p:spTree>
    <p:extLst>
      <p:ext uri="{BB962C8B-B14F-4D97-AF65-F5344CB8AC3E}">
        <p14:creationId xmlns:p14="http://schemas.microsoft.com/office/powerpoint/2010/main" val="31052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70ACE-1551-0B6B-CC78-6B269541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1FE34-D779-0699-E8E1-9E19A19EA722}"/>
              </a:ext>
            </a:extLst>
          </p:cNvPr>
          <p:cNvSpPr txBox="1"/>
          <p:nvPr/>
        </p:nvSpPr>
        <p:spPr>
          <a:xfrm>
            <a:off x="348916" y="204537"/>
            <a:ext cx="707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Threshold Testing - </a:t>
            </a:r>
            <a:r>
              <a:rPr lang="en-US" sz="1600" dirty="0"/>
              <a:t>OneVsRestClassifier(LogisticRegression)</a:t>
            </a:r>
            <a:r>
              <a:rPr lang="en-US" sz="16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D5291-951E-88A8-51F8-1105F9EF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4692"/>
            <a:ext cx="4319337" cy="381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EB97CC-A58F-3902-2140-87818252EBEC}"/>
              </a:ext>
            </a:extLst>
          </p:cNvPr>
          <p:cNvSpPr/>
          <p:nvPr/>
        </p:nvSpPr>
        <p:spPr>
          <a:xfrm>
            <a:off x="755191" y="1833465"/>
            <a:ext cx="3299451" cy="2149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965D4-432E-91F1-2337-026E36535A8E}"/>
              </a:ext>
            </a:extLst>
          </p:cNvPr>
          <p:cNvSpPr/>
          <p:nvPr/>
        </p:nvSpPr>
        <p:spPr>
          <a:xfrm>
            <a:off x="755191" y="3830708"/>
            <a:ext cx="3299451" cy="2149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47676-F85C-D044-05EB-6DCB0FE98BB1}"/>
              </a:ext>
            </a:extLst>
          </p:cNvPr>
          <p:cNvSpPr txBox="1"/>
          <p:nvPr/>
        </p:nvSpPr>
        <p:spPr>
          <a:xfrm>
            <a:off x="0" y="5426277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Threshold = 0.2 for Class 2 → Low Barrier for Class 2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b="1" dirty="0"/>
              <a:t>class 2 probability ≥ 0.2</a:t>
            </a:r>
            <a:r>
              <a:rPr lang="en-US" sz="1600" dirty="0"/>
              <a:t>, the model </a:t>
            </a:r>
            <a:r>
              <a:rPr lang="en-US" sz="1600" b="1" dirty="0"/>
              <a:t>aggressively predicts class 2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Even if class 2 is only </a:t>
            </a:r>
            <a:r>
              <a:rPr lang="en-US" sz="1600" b="1" dirty="0"/>
              <a:t>mildly likely</a:t>
            </a:r>
            <a:r>
              <a:rPr lang="en-US" sz="1600" dirty="0"/>
              <a:t>, it’s now chosen.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Almost all real class 2 samples are caught → Recall = 93% (excellent).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But some class 0 or 1 samples are misclassified as class 2, because the bar is set low → Precision = 67%.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E0341-9487-3B48-53CF-86D507BF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43" y="2280915"/>
            <a:ext cx="5353092" cy="4035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A385FF-7A0A-5AEB-20EA-00FEE2D808CA}"/>
              </a:ext>
            </a:extLst>
          </p:cNvPr>
          <p:cNvSpPr txBox="1"/>
          <p:nvPr/>
        </p:nvSpPr>
        <p:spPr>
          <a:xfrm>
            <a:off x="5074528" y="799470"/>
            <a:ext cx="61120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precision-recall curve for class 2 shows that at a </a:t>
            </a:r>
            <a:r>
              <a:rPr lang="en-US" b="1" dirty="0"/>
              <a:t>threshold of ~0.2</a:t>
            </a:r>
            <a:r>
              <a:rPr lang="en-US" dirty="0"/>
              <a:t>, recall reaches </a:t>
            </a:r>
            <a:r>
              <a:rPr lang="en-US" b="1" dirty="0"/>
              <a:t>93%</a:t>
            </a:r>
            <a:r>
              <a:rPr lang="en-US" dirty="0"/>
              <a:t> but precision drops to around </a:t>
            </a:r>
            <a:r>
              <a:rPr lang="en-US" b="1" dirty="0"/>
              <a:t>67-70%</a:t>
            </a:r>
            <a:r>
              <a:rPr lang="en-US" dirty="0"/>
              <a:t>. At a more moderate </a:t>
            </a:r>
            <a:r>
              <a:rPr lang="en-US" b="1" dirty="0"/>
              <a:t>threshold of ~0.3</a:t>
            </a:r>
            <a:r>
              <a:rPr lang="en-US" dirty="0"/>
              <a:t>, recall is </a:t>
            </a:r>
            <a:r>
              <a:rPr lang="en-US" b="1" dirty="0"/>
              <a:t>85%</a:t>
            </a:r>
            <a:r>
              <a:rPr lang="en-US" dirty="0"/>
              <a:t> with improved precision, indicating a better balance point.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BFED3-9980-D4DE-E5D7-270196043BA5}"/>
              </a:ext>
            </a:extLst>
          </p:cNvPr>
          <p:cNvSpPr txBox="1"/>
          <p:nvPr/>
        </p:nvSpPr>
        <p:spPr>
          <a:xfrm>
            <a:off x="4319336" y="2919428"/>
            <a:ext cx="1221982" cy="292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.75   .71     .73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B7557-B615-E00D-A396-C1B67AD0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C22-CA9A-4487-AB96-7EFF602921A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462EF-85DA-FA8A-7965-64327D1702F9}"/>
              </a:ext>
            </a:extLst>
          </p:cNvPr>
          <p:cNvSpPr txBox="1"/>
          <p:nvPr/>
        </p:nvSpPr>
        <p:spPr>
          <a:xfrm>
            <a:off x="4319336" y="3771624"/>
            <a:ext cx="1221982" cy="2923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-3    +10     +3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9511F-4DAB-38A6-DECE-55080CB46F66}"/>
              </a:ext>
            </a:extLst>
          </p:cNvPr>
          <p:cNvSpPr txBox="1"/>
          <p:nvPr/>
        </p:nvSpPr>
        <p:spPr>
          <a:xfrm>
            <a:off x="4044716" y="2657525"/>
            <a:ext cx="243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results before threshold</a:t>
            </a:r>
          </a:p>
        </p:txBody>
      </p:sp>
    </p:spTree>
    <p:extLst>
      <p:ext uri="{BB962C8B-B14F-4D97-AF65-F5344CB8AC3E}">
        <p14:creationId xmlns:p14="http://schemas.microsoft.com/office/powerpoint/2010/main" val="25664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1226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Inter</vt:lpstr>
      <vt:lpstr>system-ui</vt:lpstr>
      <vt:lpstr>Times New Roman</vt:lpstr>
      <vt:lpstr>Wingdings</vt:lpstr>
      <vt:lpstr>zeitung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Ruiz De Castilla, William</dc:creator>
  <cp:lastModifiedBy>Will Ruiz</cp:lastModifiedBy>
  <cp:revision>36</cp:revision>
  <dcterms:created xsi:type="dcterms:W3CDTF">2025-04-18T20:16:09Z</dcterms:created>
  <dcterms:modified xsi:type="dcterms:W3CDTF">2025-04-30T01:15:25Z</dcterms:modified>
</cp:coreProperties>
</file>