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ockwell" panose="02060603020205020403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77450" y="1985780"/>
            <a:ext cx="2853750" cy="11719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/>
              <a:t>Розробка</a:t>
            </a:r>
            <a:r>
              <a:rPr lang="ru-RU" sz="2000" dirty="0"/>
              <a:t> </a:t>
            </a:r>
            <a:r>
              <a:rPr lang="ru-RU" sz="2000" dirty="0" err="1"/>
              <a:t>мобільного</a:t>
            </a:r>
            <a:r>
              <a:rPr lang="ru-RU" sz="2000" dirty="0"/>
              <a:t> </a:t>
            </a:r>
            <a:r>
              <a:rPr lang="ru-RU" sz="2000" dirty="0" err="1"/>
              <a:t>застосунку</a:t>
            </a:r>
            <a:r>
              <a:rPr lang="ru-RU" sz="2000" dirty="0"/>
              <a:t> для </a:t>
            </a:r>
            <a:r>
              <a:rPr lang="ru-RU" sz="2000" dirty="0" err="1"/>
              <a:t>створення</a:t>
            </a:r>
            <a:r>
              <a:rPr lang="ru-RU" sz="2000" dirty="0"/>
              <a:t> та </a:t>
            </a:r>
            <a:r>
              <a:rPr lang="ru-RU" sz="2000" dirty="0" err="1"/>
              <a:t>редагування</a:t>
            </a:r>
            <a:r>
              <a:rPr lang="ru-RU" sz="2000" dirty="0"/>
              <a:t> </a:t>
            </a:r>
            <a:r>
              <a:rPr lang="ru-RU" sz="2000" dirty="0" err="1"/>
              <a:t>гітарних</a:t>
            </a:r>
            <a:r>
              <a:rPr lang="ru-RU" sz="2000" dirty="0"/>
              <a:t> </a:t>
            </a:r>
            <a:r>
              <a:rPr lang="ru-RU" sz="2000" dirty="0" err="1"/>
              <a:t>пресетів</a:t>
            </a:r>
            <a:r>
              <a:rPr lang="ru-RU" sz="2000" dirty="0"/>
              <a:t>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підтримкою</a:t>
            </a:r>
            <a:r>
              <a:rPr lang="ru-RU" sz="2000" dirty="0"/>
              <a:t> </a:t>
            </a:r>
            <a:r>
              <a:rPr lang="ru-RU" sz="2000" dirty="0" err="1"/>
              <a:t>аудіо-треків</a:t>
            </a:r>
            <a:endParaRPr sz="20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339200" y="3439975"/>
            <a:ext cx="5393625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ПІБ, група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Захарченко Я. ПЗПІ-22-5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          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ст. </a:t>
            </a:r>
            <a:r>
              <a:rPr lang="uk-UA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викл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кафедри  </a:t>
            </a:r>
            <a:r>
              <a:rPr lang="uk-UA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Терещенко Г.Ю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червня 2025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37B6AA-0457-E646-00F0-620F3609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83" y="836405"/>
            <a:ext cx="2071823" cy="3560316"/>
          </a:xfrm>
          <a:prstGeom prst="rect">
            <a:avLst/>
          </a:prstGeom>
        </p:spPr>
      </p:pic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A85969-5629-8248-6DEA-17A002CE2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080" y="1146332"/>
            <a:ext cx="2350720" cy="35040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92E64E-2D33-1161-5B22-6CC1FF915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5324" y="687680"/>
            <a:ext cx="2048138" cy="35603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4"/>
            <a:ext cx="8688300" cy="348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-UA" dirty="0"/>
              <a:t>Для перевірки якості роботи було проведено функціональне та користувацьке тестування.</a:t>
            </a:r>
            <a:br>
              <a:rPr lang="uk-UA" dirty="0"/>
            </a:br>
            <a:r>
              <a:rPr lang="uk-UA" dirty="0"/>
              <a:t>Тестувалися такі аспекти: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стабільність роботи застосунку;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швидкодія при обробці аудіо;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зручність інтерфейсу.</a:t>
            </a:r>
            <a:br>
              <a:rPr lang="uk-UA" dirty="0"/>
            </a:br>
            <a:r>
              <a:rPr lang="uk-UA" dirty="0"/>
              <a:t>Результати тестів підтвердили працездатність і ефективність системи.</a:t>
            </a: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541692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-UA" dirty="0"/>
              <a:t>У результаті роботи було створено мобільний застосунок для створення та редагування гітарних </a:t>
            </a:r>
            <a:r>
              <a:rPr lang="uk-UA" dirty="0" err="1"/>
              <a:t>пресетів</a:t>
            </a:r>
            <a:r>
              <a:rPr lang="uk-UA" dirty="0"/>
              <a:t> із підтримкою аудіо-треків.</a:t>
            </a:r>
            <a:br>
              <a:rPr lang="uk-UA" dirty="0"/>
            </a:br>
            <a:r>
              <a:rPr lang="uk-UA" dirty="0"/>
              <a:t>Основні переваги: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зручність у використанні;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гнучкі налаштування ефектів;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інтеграція з аудіо-файлами.</a:t>
            </a:r>
            <a:br>
              <a:rPr lang="uk-UA" dirty="0"/>
            </a:br>
            <a:r>
              <a:rPr lang="uk-UA" dirty="0"/>
              <a:t>Подальший розвиток може включати: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підтримку </a:t>
            </a:r>
            <a:r>
              <a:rPr lang="en-US" dirty="0"/>
              <a:t>iOS-</a:t>
            </a:r>
            <a:r>
              <a:rPr lang="uk-UA" dirty="0"/>
              <a:t>версії;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розширення бібліотеки ефектів;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інтеграцію з хмарними сервісами.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/>
              <a:t>Метою роботи є створення мобільного застосунку, який дозволяє музикантам зручно створювати гітарні </a:t>
            </a:r>
            <a:r>
              <a:rPr lang="uk-UA" dirty="0" err="1"/>
              <a:t>пресети</a:t>
            </a:r>
            <a:r>
              <a:rPr lang="uk-UA" dirty="0"/>
              <a:t>, а також застосовувати їх до вибраних аудіо-треків.</a:t>
            </a:r>
            <a:br>
              <a:rPr lang="uk-UA" dirty="0"/>
            </a:br>
            <a:r>
              <a:rPr lang="uk-UA" dirty="0"/>
              <a:t>Актуальність теми полягає у зростаючому попиті на доступні цифрові інструменти для обробки звуку та відсутності універсальних рішень у форматі мобільних додатків.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-UA" dirty="0"/>
              <a:t>Було досліджено низку існуючих застосунків-конкурентів для роботи з гітарними ефектами.</a:t>
            </a:r>
            <a:br>
              <a:rPr lang="uk-UA" dirty="0"/>
            </a:br>
            <a:r>
              <a:rPr lang="uk-UA" dirty="0"/>
              <a:t>Серед основних недоліків наявних рішень: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обмежена кількість ефектів або параметрів їх налаштування;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складний або перевантажений інтерфейс;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відсутність інтеграції з користувацькими аудіо-треками.</a:t>
            </a:r>
            <a:br>
              <a:rPr lang="uk-UA" dirty="0"/>
            </a:br>
            <a:r>
              <a:rPr lang="uk-UA" dirty="0"/>
              <a:t>Таким чином, існує потреба у зручному мобільному інструменті з розширеними можливостями редагування.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-UA" dirty="0"/>
              <a:t>Необхідно створити систему, що забезпечить: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зручне створення гітарних </a:t>
            </a:r>
            <a:r>
              <a:rPr lang="uk-UA" dirty="0" err="1"/>
              <a:t>пресетів</a:t>
            </a:r>
            <a:r>
              <a:rPr lang="uk-UA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можливість додавання різних </a:t>
            </a:r>
            <a:r>
              <a:rPr lang="uk-UA" dirty="0" err="1"/>
              <a:t>аудіоефектів</a:t>
            </a:r>
            <a:r>
              <a:rPr lang="uk-UA" dirty="0"/>
              <a:t> та налаштування їх параметрів;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інтеграцію з аудіо-треками користувача;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інтуїтивний інтерфейс та зручність використання.</a:t>
            </a:r>
            <a:br>
              <a:rPr lang="uk-UA" dirty="0"/>
            </a:br>
            <a:r>
              <a:rPr lang="uk-UA" dirty="0"/>
              <a:t>Очікуваним результатом є мобільний застосунок, який можна використовувати як навчальний та творчий інструмент.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FC24F6-63CB-6D03-FD80-6F6B868C4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207" y="410957"/>
            <a:ext cx="2390475" cy="129751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DB9BA9-7B0C-20A0-8A79-D18B52CA1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26130">
            <a:off x="4964121" y="1779699"/>
            <a:ext cx="1604462" cy="1584100"/>
          </a:xfrm>
          <a:prstGeom prst="rect">
            <a:avLst/>
          </a:prstGeom>
        </p:spPr>
      </p:pic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74100" y="793225"/>
            <a:ext cx="67371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-UA" sz="1600" dirty="0"/>
              <a:t>Для реалізації </a:t>
            </a:r>
            <a:r>
              <a:rPr lang="uk-UA" sz="1600" dirty="0" err="1"/>
              <a:t>проєкту</a:t>
            </a:r>
            <a:r>
              <a:rPr lang="uk-UA" sz="1600" dirty="0"/>
              <a:t> були обрані сучасні технології: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Мова програмування: </a:t>
            </a:r>
            <a:r>
              <a:rPr lang="en-US" sz="1600" dirty="0"/>
              <a:t>Kotlin;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Фреймворки: </a:t>
            </a:r>
            <a:r>
              <a:rPr lang="en-US" sz="1600" dirty="0"/>
              <a:t>Android SDK, Retrofit </a:t>
            </a:r>
            <a:r>
              <a:rPr lang="uk-UA" sz="1600" dirty="0"/>
              <a:t>для роботи з </a:t>
            </a:r>
            <a:r>
              <a:rPr lang="en-US" sz="1600" dirty="0"/>
              <a:t>API;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Бібліотеки: </a:t>
            </a:r>
            <a:r>
              <a:rPr lang="en-US" sz="1600" dirty="0" err="1"/>
              <a:t>TarsosDSP</a:t>
            </a:r>
            <a:r>
              <a:rPr lang="en-US" sz="1600" dirty="0"/>
              <a:t> </a:t>
            </a:r>
            <a:r>
              <a:rPr lang="uk-UA" sz="1600" dirty="0"/>
              <a:t>для обробки аудіо;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Середовище розробки: </a:t>
            </a:r>
            <a:r>
              <a:rPr lang="en-US" sz="1600" dirty="0"/>
              <a:t>Android Studio.</a:t>
            </a:r>
            <a:br>
              <a:rPr lang="en-US" sz="1600" dirty="0"/>
            </a:br>
            <a:r>
              <a:rPr lang="uk-UA" sz="1600" dirty="0"/>
              <a:t>Цей набір технологій забезпечує гнучкість та швидкість розробки.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1026" name="Picture 2" descr="Android Studio Icon SVG Vector &amp; PNG Free Download | UXWing">
            <a:extLst>
              <a:ext uri="{FF2B5EF4-FFF2-40B4-BE49-F238E27FC236}">
                <a16:creationId xmlns:a16="http://schemas.microsoft.com/office/drawing/2014/main" id="{F547AA52-0913-2325-C99E-890FFF688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00" y="2528791"/>
            <a:ext cx="1999714" cy="199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53900"/>
            <a:ext cx="8205900" cy="2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-UA" dirty="0"/>
              <a:t>Архітектура застосунку базується на клієнт-серверній моделі.</a:t>
            </a:r>
            <a:br>
              <a:rPr lang="uk-UA" dirty="0"/>
            </a:br>
            <a:r>
              <a:rPr lang="uk-UA" dirty="0"/>
              <a:t>Основні компоненти: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клієнтська частина (мобільний застосунок для </a:t>
            </a:r>
            <a:r>
              <a:rPr lang="en-US" dirty="0"/>
              <a:t>Android);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серверна частина з </a:t>
            </a:r>
            <a:r>
              <a:rPr lang="en-US" dirty="0"/>
              <a:t>API </a:t>
            </a:r>
            <a:r>
              <a:rPr lang="uk-UA" dirty="0"/>
              <a:t>для збереження та обробки </a:t>
            </a:r>
            <a:r>
              <a:rPr lang="uk-UA" dirty="0" err="1"/>
              <a:t>пресетів</a:t>
            </a:r>
            <a:r>
              <a:rPr lang="uk-UA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база даних для зберігання налаштувань та користувацьких даних.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-UA" dirty="0"/>
              <a:t>Процес розробки включав кілька етапів: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Аналіз вимог та </a:t>
            </a:r>
            <a:r>
              <a:rPr lang="uk-UA" dirty="0" err="1"/>
              <a:t>проєктування</a:t>
            </a:r>
            <a:r>
              <a:rPr lang="uk-UA" dirty="0"/>
              <a:t> архітектури.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Розробка інтерфейсу користувача.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Реалізація функціоналу створення та редагування </a:t>
            </a:r>
            <a:r>
              <a:rPr lang="uk-UA" dirty="0" err="1"/>
              <a:t>пресетів</a:t>
            </a:r>
            <a:r>
              <a:rPr lang="uk-U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Інтеграція з </a:t>
            </a:r>
            <a:r>
              <a:rPr lang="en-US" dirty="0"/>
              <a:t>API </a:t>
            </a:r>
            <a:r>
              <a:rPr lang="uk-UA" dirty="0"/>
              <a:t>та робота з аудіо-файлами.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Тестування та налагодження.</a:t>
            </a: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-UA" dirty="0"/>
              <a:t>Дизайн системи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882D7E3D-CEAD-7D9D-A0EA-AE01A821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150" y="1029195"/>
            <a:ext cx="8026450" cy="3330305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uk-UA" b="1" dirty="0"/>
              <a:t>Методи: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Використання принципів мінімалізму та простоти візуальних рішень.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Орієнтація на темний інтерфейс для зручності музикантів.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Забезпечення інтуїтивної взаємодії з елементами керування.</a:t>
            </a:r>
          </a:p>
          <a:p>
            <a:pPr marL="114300" indent="0">
              <a:buNone/>
            </a:pPr>
            <a:r>
              <a:rPr lang="uk-UA" b="1" dirty="0"/>
              <a:t>Послідовність:</a:t>
            </a:r>
            <a:endParaRPr lang="uk-UA" dirty="0"/>
          </a:p>
          <a:p>
            <a:pPr>
              <a:buFont typeface="+mj-lt"/>
              <a:buAutoNum type="arabicPeriod"/>
            </a:pPr>
            <a:r>
              <a:rPr lang="uk-UA" dirty="0"/>
              <a:t>Розробка макетів основних екранів.</a:t>
            </a:r>
          </a:p>
          <a:p>
            <a:pPr>
              <a:buFont typeface="+mj-lt"/>
              <a:buAutoNum type="arabicPeriod"/>
            </a:pPr>
            <a:r>
              <a:rPr lang="uk-UA" dirty="0"/>
              <a:t>Вибір кольорової схеми та стилю.</a:t>
            </a:r>
          </a:p>
          <a:p>
            <a:pPr>
              <a:buFont typeface="+mj-lt"/>
              <a:buAutoNum type="arabicPeriod"/>
            </a:pPr>
            <a:r>
              <a:rPr lang="uk-UA" dirty="0"/>
              <a:t>Інтеграція елементів управління ефектами (</a:t>
            </a:r>
            <a:r>
              <a:rPr lang="uk-UA" dirty="0" err="1"/>
              <a:t>спіннери</a:t>
            </a:r>
            <a:r>
              <a:rPr lang="uk-UA" dirty="0"/>
              <a:t>, повзунки).</a:t>
            </a:r>
          </a:p>
          <a:p>
            <a:pPr marL="114300" indent="0">
              <a:buNone/>
            </a:pPr>
            <a:r>
              <a:rPr lang="uk-UA" b="1" dirty="0"/>
              <a:t>Технології: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Android XML </a:t>
            </a:r>
            <a:r>
              <a:rPr lang="uk-UA" dirty="0"/>
              <a:t>для верстки інтерфейсу.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Кастомні </a:t>
            </a:r>
            <a:r>
              <a:rPr lang="en-US" dirty="0"/>
              <a:t>UI-</a:t>
            </a:r>
            <a:r>
              <a:rPr lang="uk-UA" dirty="0"/>
              <a:t>елементи (</a:t>
            </a:r>
            <a:r>
              <a:rPr lang="en-US" dirty="0" err="1"/>
              <a:t>SeekBar</a:t>
            </a:r>
            <a:r>
              <a:rPr lang="en-US" dirty="0"/>
              <a:t>, Spinner).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Material Design </a:t>
            </a:r>
            <a:r>
              <a:rPr lang="uk-UA" dirty="0"/>
              <a:t>компоненти для узгодженого стилю.</a:t>
            </a:r>
          </a:p>
          <a:p>
            <a:endParaRPr lang="uk-UA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57640" y="1486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реалізації(</a:t>
            </a:r>
            <a:r>
              <a:rPr lang="ru-RU" sz="2000" dirty="0"/>
              <a:t>Фрагмент коду </a:t>
            </a:r>
            <a:r>
              <a:rPr lang="ru-RU" sz="2000" dirty="0" err="1"/>
              <a:t>створення</a:t>
            </a:r>
            <a:r>
              <a:rPr lang="ru-RU" sz="2000" dirty="0"/>
              <a:t> пресета з </a:t>
            </a:r>
            <a:r>
              <a:rPr lang="ru-RU" sz="2000" dirty="0" err="1"/>
              <a:t>ефектами</a:t>
            </a:r>
            <a:r>
              <a:rPr lang="uk" sz="3200" dirty="0"/>
              <a:t>)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1579325" y="96861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Rockwell" panose="02060603020205020403" pitchFamily="18" charset="0"/>
              </a:rPr>
              <a:t>val</a:t>
            </a:r>
            <a:r>
              <a:rPr lang="en-US" sz="1200" dirty="0">
                <a:latin typeface="Rockwell" panose="02060603020205020403" pitchFamily="18" charset="0"/>
              </a:rPr>
              <a:t> effects = </a:t>
            </a:r>
            <a:r>
              <a:rPr lang="en-US" sz="1200" dirty="0" err="1">
                <a:latin typeface="Rockwell" panose="02060603020205020403" pitchFamily="18" charset="0"/>
              </a:rPr>
              <a:t>mutableListOf</a:t>
            </a:r>
            <a:r>
              <a:rPr lang="en-US" sz="1200" dirty="0">
                <a:latin typeface="Rockwell" panose="02060603020205020403" pitchFamily="18" charset="0"/>
              </a:rPr>
              <a:t>&lt;</a:t>
            </a:r>
            <a:r>
              <a:rPr lang="en-US" sz="1200" dirty="0" err="1">
                <a:latin typeface="Rockwell" panose="02060603020205020403" pitchFamily="18" charset="0"/>
              </a:rPr>
              <a:t>PresetEffectRequest</a:t>
            </a:r>
            <a:r>
              <a:rPr lang="en-US" sz="1200" dirty="0">
                <a:latin typeface="Rockwell" panose="02060603020205020403" pitchFamily="18" charset="0"/>
              </a:rPr>
              <a:t>&gt;()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ockwell" panose="020606030202050204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Rockwell" panose="02060603020205020403" pitchFamily="18" charset="0"/>
              </a:rPr>
              <a:t>val</a:t>
            </a:r>
            <a:r>
              <a:rPr lang="en-US" sz="1200" dirty="0">
                <a:latin typeface="Rockwell" panose="02060603020205020403" pitchFamily="18" charset="0"/>
              </a:rPr>
              <a:t> </a:t>
            </a:r>
            <a:r>
              <a:rPr lang="en-US" sz="1200" dirty="0" err="1">
                <a:latin typeface="Rockwell" panose="02060603020205020403" pitchFamily="18" charset="0"/>
              </a:rPr>
              <a:t>delayParams</a:t>
            </a:r>
            <a:r>
              <a:rPr lang="en-US" sz="1200" dirty="0">
                <a:latin typeface="Rockwell" panose="02060603020205020403" pitchFamily="18" charset="0"/>
              </a:rPr>
              <a:t> = </a:t>
            </a:r>
            <a:r>
              <a:rPr lang="en-US" sz="1200" dirty="0" err="1">
                <a:latin typeface="Rockwell" panose="02060603020205020403" pitchFamily="18" charset="0"/>
              </a:rPr>
              <a:t>mutableMapOf</a:t>
            </a:r>
            <a:r>
              <a:rPr lang="en-US" sz="1200" dirty="0">
                <a:latin typeface="Rockwell" panose="02060603020205020403" pitchFamily="18" charset="0"/>
              </a:rPr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ckwell" panose="02060603020205020403" pitchFamily="18" charset="0"/>
              </a:rPr>
              <a:t>    "mix" to 50.0,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ckwell" panose="02060603020205020403" pitchFamily="18" charset="0"/>
              </a:rPr>
              <a:t>    "time" to 300.0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ckwell" panose="02060603020205020403" pitchFamily="18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Rockwell" panose="02060603020205020403" pitchFamily="18" charset="0"/>
              </a:rPr>
              <a:t>effects.add</a:t>
            </a:r>
            <a:r>
              <a:rPr lang="en-US" sz="1200" dirty="0">
                <a:latin typeface="Rockwell" panose="02060603020205020403" pitchFamily="18" charset="0"/>
              </a:rPr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ckwell" panose="02060603020205020403" pitchFamily="18" charset="0"/>
              </a:rPr>
              <a:t>    </a:t>
            </a:r>
            <a:r>
              <a:rPr lang="en-US" sz="1200" dirty="0" err="1">
                <a:latin typeface="Rockwell" panose="02060603020205020403" pitchFamily="18" charset="0"/>
              </a:rPr>
              <a:t>PresetEffectRequest</a:t>
            </a:r>
            <a:r>
              <a:rPr lang="en-US" sz="1200" dirty="0">
                <a:latin typeface="Rockwell" panose="02060603020205020403" pitchFamily="18" charset="0"/>
              </a:rPr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ckwell" panose="02060603020205020403" pitchFamily="18" charset="0"/>
              </a:rPr>
              <a:t>        effect = 0,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ckwell" panose="02060603020205020403" pitchFamily="18" charset="0"/>
              </a:rPr>
              <a:t>        title = "Delay",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ckwell" panose="02060603020205020403" pitchFamily="18" charset="0"/>
              </a:rPr>
              <a:t>        parameters = </a:t>
            </a:r>
            <a:r>
              <a:rPr lang="en-US" sz="1200" dirty="0" err="1">
                <a:latin typeface="Rockwell" panose="02060603020205020403" pitchFamily="18" charset="0"/>
              </a:rPr>
              <a:t>delayParams</a:t>
            </a:r>
            <a:endParaRPr lang="en-US" sz="1200" dirty="0">
              <a:latin typeface="Rockwell" panose="020606030202050204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ckwell" panose="02060603020205020403" pitchFamily="18" charset="0"/>
              </a:rPr>
              <a:t>   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ckwell" panose="02060603020205020403" pitchFamily="18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Rockwell" panose="02060603020205020403" pitchFamily="18" charset="0"/>
              </a:rPr>
              <a:t>val</a:t>
            </a:r>
            <a:r>
              <a:rPr lang="en-US" sz="1200" dirty="0">
                <a:latin typeface="Rockwell" panose="02060603020205020403" pitchFamily="18" charset="0"/>
              </a:rPr>
              <a:t> preset = </a:t>
            </a:r>
            <a:r>
              <a:rPr lang="en-US" sz="1200" dirty="0" err="1">
                <a:latin typeface="Rockwell" panose="02060603020205020403" pitchFamily="18" charset="0"/>
              </a:rPr>
              <a:t>PresetRequest</a:t>
            </a:r>
            <a:r>
              <a:rPr lang="en-US" sz="1200" dirty="0">
                <a:latin typeface="Rockwell" panose="02060603020205020403" pitchFamily="18" charset="0"/>
              </a:rPr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ckwell" panose="02060603020205020403" pitchFamily="18" charset="0"/>
              </a:rPr>
              <a:t>    title = "My Guitar Preset",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ckwell" panose="02060603020205020403" pitchFamily="18" charset="0"/>
              </a:rPr>
              <a:t>    </a:t>
            </a:r>
            <a:r>
              <a:rPr lang="en-US" sz="1200" dirty="0" err="1">
                <a:latin typeface="Rockwell" panose="02060603020205020403" pitchFamily="18" charset="0"/>
              </a:rPr>
              <a:t>preset_effects</a:t>
            </a:r>
            <a:r>
              <a:rPr lang="en-US" sz="1200" dirty="0">
                <a:latin typeface="Rockwell" panose="02060603020205020403" pitchFamily="18" charset="0"/>
              </a:rPr>
              <a:t> = effects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ckwell" panose="02060603020205020403" pitchFamily="18" charset="0"/>
              </a:rPr>
              <a:t>)</a:t>
            </a: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2765</TotalTime>
  <Words>586</Words>
  <Application>Microsoft Office PowerPoint</Application>
  <PresentationFormat>Экран (16:9)</PresentationFormat>
  <Paragraphs>93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Times New Roman</vt:lpstr>
      <vt:lpstr>Arial</vt:lpstr>
      <vt:lpstr>Open Sans</vt:lpstr>
      <vt:lpstr>Rockwell</vt:lpstr>
      <vt:lpstr>Economica</vt:lpstr>
      <vt:lpstr>Шаблон презентації кваліфікаційної роботи магістрів</vt:lpstr>
      <vt:lpstr>Розробка мобільного застосунку для створення та редагування гітарних пресетів із підтримкою аудіо-треків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реалізації(Фрагмент коду створення пресета з ефектами)</vt:lpstr>
      <vt:lpstr>Інтерфейс користувача </vt:lpstr>
      <vt:lpstr>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10</cp:revision>
  <dcterms:created xsi:type="dcterms:W3CDTF">2025-08-20T20:40:10Z</dcterms:created>
  <dcterms:modified xsi:type="dcterms:W3CDTF">2025-08-26T17:43:24Z</dcterms:modified>
</cp:coreProperties>
</file>