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749d310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749d310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749d3109_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749d3109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749d3109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749d3109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749d3109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749d3109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749d310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749d310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749d3109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749d3109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axi demand forecasting</a:t>
            </a:r>
            <a:r>
              <a:rPr lang="ru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made by team “Upgrade”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Bussines value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19398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91275" y="582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Exploratory data analysis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40975" y="1237525"/>
            <a:ext cx="57612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4328</a:t>
            </a:r>
            <a:r>
              <a:rPr lang="ru" sz="1800">
                <a:highlight>
                  <a:srgbClr val="FFFFFF"/>
                </a:highlight>
              </a:rPr>
              <a:t> unique drivers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129181</a:t>
            </a:r>
            <a:r>
              <a:rPr lang="ru" sz="1800">
                <a:highlight>
                  <a:srgbClr val="FFFFFF"/>
                </a:highlight>
              </a:rPr>
              <a:t> unique customers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Date from </a:t>
            </a: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2018-08-21</a:t>
            </a:r>
            <a:r>
              <a:rPr lang="ru" sz="1800">
                <a:highlight>
                  <a:srgbClr val="FFFFFF"/>
                </a:highlight>
              </a:rPr>
              <a:t> to </a:t>
            </a: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2019-02-21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Detected and removed outliers in latitude/longitude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71" y="1158763"/>
            <a:ext cx="4386329" cy="28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250" y="2810125"/>
            <a:ext cx="3432225" cy="2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50" y="1017800"/>
            <a:ext cx="5909599" cy="3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Time Series forecasting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7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Exponential smoothing</a:t>
            </a:r>
            <a:endParaRPr/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 sz="17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Holt-Winters Method</a:t>
            </a:r>
            <a:endParaRPr sz="17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LSTM-model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Holt-Winters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7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7850"/>
            <a:ext cx="5485526" cy="2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150" y="1443975"/>
            <a:ext cx="2786749" cy="18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12900" y="3630075"/>
            <a:ext cx="526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 sz="1750">
                <a:solidFill>
                  <a:srgbClr val="333333"/>
                </a:solidFill>
              </a:rPr>
              <a:t>Holt-Winters Method - </a:t>
            </a:r>
            <a:r>
              <a:rPr lang="ru" sz="1750">
                <a:solidFill>
                  <a:srgbClr val="FF0000"/>
                </a:solidFill>
              </a:rPr>
              <a:t>2.1 RMSE</a:t>
            </a:r>
            <a:br>
              <a:rPr lang="ru" sz="1750">
                <a:solidFill>
                  <a:srgbClr val="FF0000"/>
                </a:solidFill>
              </a:rPr>
            </a:br>
            <a:r>
              <a:rPr lang="ru" sz="1750"/>
              <a:t>(mean for each cluster)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/>
              <a:t>LSTM-model - </a:t>
            </a:r>
            <a:r>
              <a:rPr lang="ru">
                <a:solidFill>
                  <a:srgbClr val="FF0000"/>
                </a:solidFill>
              </a:rPr>
              <a:t>1.79 RMSE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rPr lang="ru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(mean for each cluster)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