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Oswald SemiBold"/>
      <p:regular r:id="rId21"/>
      <p:bold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SemiBold-bold.fntdata"/><Relationship Id="rId10" Type="http://schemas.openxmlformats.org/officeDocument/2006/relationships/slide" Target="slides/slide5.xml"/><Relationship Id="rId21" Type="http://schemas.openxmlformats.org/officeDocument/2006/relationships/font" Target="fonts/OswaldSemiBold-regular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462968c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462968c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1f633a4ef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1f633a4ef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1f633a4ef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91f633a4ef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1f633a4e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1f633a4e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1f633a4ef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1f633a4ef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1f633a4ef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1f633a4ef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1f633a4ef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1f633a4ef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1f633a4ef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1f633a4ef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1f633a4ef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1f633a4ef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46c8e2f1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46c8e2f1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0"/>
            <a:ext cx="3722100" cy="5143500"/>
          </a:xfrm>
          <a:prstGeom prst="rect">
            <a:avLst/>
          </a:prstGeom>
          <a:gradFill>
            <a:gsLst>
              <a:gs pos="0">
                <a:srgbClr val="0B0B0B">
                  <a:alpha val="97647"/>
                  <a:alpha val="5030"/>
                </a:srgbClr>
              </a:gs>
              <a:gs pos="100000">
                <a:srgbClr val="5B5A5A">
                  <a:alpha val="0"/>
                  <a:alpha val="5030"/>
                </a:srgbClr>
              </a:gs>
            </a:gsLst>
            <a:lin ang="0" scaled="0"/>
          </a:gradFill>
          <a:ln>
            <a:noFill/>
          </a:ln>
          <a:effectLst>
            <a:reflection blurRad="0" dir="0" dist="0" endA="0" endPos="1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99350" y="508350"/>
            <a:ext cx="25665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Metrocar</a:t>
            </a:r>
            <a:endParaRPr b="1" sz="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21600" y="1300050"/>
            <a:ext cx="2322000" cy="2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reflection blurRad="0" dir="0" dist="0" endA="0" endPos="1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28600" y="1268000"/>
            <a:ext cx="25080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Funnel Analysis</a:t>
            </a:r>
            <a:endParaRPr sz="2800"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5550" y="4578475"/>
            <a:ext cx="12381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Daniele D’Epiro</a:t>
            </a:r>
            <a:endParaRPr sz="1100"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B0B0B">
                  <a:alpha val="97647"/>
                  <a:alpha val="5030"/>
                </a:srgbClr>
              </a:gs>
              <a:gs pos="100000">
                <a:srgbClr val="5B5A5A">
                  <a:alpha val="0"/>
                  <a:alpha val="5030"/>
                </a:srgbClr>
              </a:gs>
            </a:gsLst>
            <a:lin ang="0" scaled="0"/>
          </a:gradFill>
          <a:ln>
            <a:noFill/>
          </a:ln>
          <a:effectLst>
            <a:reflection blurRad="0" dir="0" dist="0" endA="0" endPos="1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168100" y="1096375"/>
            <a:ext cx="2680500" cy="25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Reduce Ride Cancellation Rate:</a:t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swald"/>
              <a:buChar char="●"/>
            </a:pPr>
            <a:r>
              <a:rPr lang="en-GB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Price Surging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swald"/>
              <a:buChar char="●"/>
            </a:pPr>
            <a:r>
              <a:rPr lang="en-GB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Ride-Share Option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swald"/>
              <a:buChar char="●"/>
            </a:pPr>
            <a:r>
              <a:rPr lang="en-GB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Discount after first ride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Marketing Focus: </a:t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swald"/>
              <a:buChar char="●"/>
            </a:pPr>
            <a:r>
              <a:rPr lang="en-GB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iOS platform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Oswald"/>
              <a:buChar char="●"/>
            </a:pPr>
            <a:r>
              <a:rPr lang="en-GB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Age Group 35-44 and 25-34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168100" y="201925"/>
            <a:ext cx="28701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i="1" lang="en-GB" sz="1800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Final Recommendation</a:t>
            </a:r>
            <a:endParaRPr sz="1800"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/>
          <p:nvPr/>
        </p:nvSpPr>
        <p:spPr>
          <a:xfrm>
            <a:off x="0" y="0"/>
            <a:ext cx="5087700" cy="5143500"/>
          </a:xfrm>
          <a:prstGeom prst="rect">
            <a:avLst/>
          </a:prstGeom>
          <a:gradFill>
            <a:gsLst>
              <a:gs pos="0">
                <a:srgbClr val="0B0B0B">
                  <a:alpha val="97647"/>
                  <a:alpha val="5030"/>
                </a:srgbClr>
              </a:gs>
              <a:gs pos="100000">
                <a:srgbClr val="5B5A5A">
                  <a:alpha val="0"/>
                  <a:alpha val="5030"/>
                </a:srgbClr>
              </a:gs>
            </a:gsLst>
            <a:lin ang="0" scaled="0"/>
          </a:gradFill>
          <a:ln>
            <a:noFill/>
          </a:ln>
          <a:effectLst>
            <a:reflection blurRad="0" dir="0" dist="0" endA="0" endPos="1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175325" y="1918275"/>
            <a:ext cx="3261000" cy="11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Thank You!</a:t>
            </a:r>
            <a:endParaRPr b="1" sz="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8206" l="22592" r="21192" t="0"/>
          <a:stretch/>
        </p:blipFill>
        <p:spPr>
          <a:xfrm>
            <a:off x="5324075" y="416800"/>
            <a:ext cx="3681399" cy="43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-45675" y="0"/>
            <a:ext cx="9144000" cy="5143500"/>
          </a:xfrm>
          <a:prstGeom prst="rect">
            <a:avLst/>
          </a:prstGeom>
          <a:gradFill>
            <a:gsLst>
              <a:gs pos="0">
                <a:srgbClr val="0B0B0B">
                  <a:alpha val="97647"/>
                  <a:alpha val="5030"/>
                </a:srgbClr>
              </a:gs>
              <a:gs pos="100000">
                <a:srgbClr val="5B5A5A">
                  <a:alpha val="0"/>
                  <a:alpha val="5030"/>
                </a:srgbClr>
              </a:gs>
            </a:gsLst>
            <a:lin ang="0" scaled="0"/>
          </a:gradFill>
          <a:ln>
            <a:noFill/>
          </a:ln>
          <a:effectLst>
            <a:reflection blurRad="0" dir="0" dist="0" endA="0" endPos="1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2000" y="449950"/>
            <a:ext cx="57441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i="1" lang="en-GB" sz="1800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Understanding the Power of Funnel Analysis</a:t>
            </a:r>
            <a:endParaRPr sz="1800"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42000" y="1389875"/>
            <a:ext cx="3862200" cy="15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swald"/>
              <a:buChar char="●"/>
            </a:pPr>
            <a:r>
              <a:rPr lang="en-GB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Quantifying Drop-off: Identify where users exit the funnel and understand bottlenecks.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swald"/>
              <a:buChar char="●"/>
            </a:pPr>
            <a:r>
              <a:rPr lang="en-GB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Identifying Causes: Uncover the reasons behind attrition and address root causes.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Oswald"/>
              <a:buChar char="●"/>
            </a:pPr>
            <a:r>
              <a:rPr lang="en-GB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Taking the Right Actions: Develop data-informed strategies to improve user engagement and conversion.</a:t>
            </a:r>
            <a:endParaRPr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B0B0B">
                  <a:alpha val="97647"/>
                  <a:alpha val="5030"/>
                </a:srgbClr>
              </a:gs>
              <a:gs pos="100000">
                <a:srgbClr val="5B5A5A">
                  <a:alpha val="0"/>
                  <a:alpha val="5030"/>
                </a:srgbClr>
              </a:gs>
            </a:gsLst>
            <a:lin ang="0" scaled="0"/>
          </a:gradFill>
          <a:ln>
            <a:noFill/>
          </a:ln>
          <a:effectLst>
            <a:reflection blurRad="0" dir="0" dist="0" endA="0" endPos="1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168100" y="1096375"/>
            <a:ext cx="20346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swald"/>
              <a:buChar char="●"/>
            </a:pPr>
            <a:r>
              <a:rPr lang="en-GB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App Download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swald"/>
              <a:buChar char="●"/>
            </a:pPr>
            <a:r>
              <a:rPr lang="en-GB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Signup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swald"/>
              <a:buChar char="●"/>
            </a:pPr>
            <a:r>
              <a:rPr lang="en-GB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Request Ride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swald"/>
              <a:buChar char="●"/>
            </a:pPr>
            <a:r>
              <a:rPr lang="en-GB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Driver Acceptance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swald"/>
              <a:buChar char="●"/>
            </a:pPr>
            <a:r>
              <a:rPr lang="en-GB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Ride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swald"/>
              <a:buChar char="●"/>
            </a:pPr>
            <a:r>
              <a:rPr lang="en-GB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Payment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Oswald"/>
              <a:buChar char="●"/>
            </a:pPr>
            <a:r>
              <a:rPr lang="en-GB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Review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68100" y="201925"/>
            <a:ext cx="28701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i="1" lang="en-GB" sz="1800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Metrocar's User Funnel</a:t>
            </a:r>
            <a:endParaRPr sz="1800"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142000" y="991950"/>
            <a:ext cx="3743100" cy="15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Drop-off between "Rides Accepted" and "Completed" is significant (50% drop)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Waiting time impacts cancellation rates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Promoting multiple user ride-sharing option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42000" y="371650"/>
            <a:ext cx="5744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What steps of the funnel should we research and improve?</a:t>
            </a:r>
            <a:endParaRPr sz="18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3984" l="0" r="7484" t="0"/>
          <a:stretch/>
        </p:blipFill>
        <p:spPr>
          <a:xfrm>
            <a:off x="2914775" y="2243950"/>
            <a:ext cx="6229225" cy="28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4876300" y="3926450"/>
            <a:ext cx="804300" cy="419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-9" l="6838" r="12704" t="2941"/>
          <a:stretch/>
        </p:blipFill>
        <p:spPr>
          <a:xfrm>
            <a:off x="3309275" y="1252800"/>
            <a:ext cx="5834726" cy="384194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142000" y="1043875"/>
            <a:ext cx="3862200" cy="15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Allocate budget primarily to iOS, the best-performing platform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Reduce web channel budget due to underperformance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 reallocating the web reduction to Android due to its wider user base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142000" y="371650"/>
            <a:ext cx="5744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i="1" lang="en-GB" sz="18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Where to focus marketing budget based on platforms?</a:t>
            </a:r>
            <a:endParaRPr sz="18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142000" y="841525"/>
            <a:ext cx="3862200" cy="15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Ages 35-44 have the highest user performance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 focusing on age groups 25-34 and 35-44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 that many users did not share their age</a:t>
            </a:r>
            <a:endParaRPr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142000" y="175825"/>
            <a:ext cx="5744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i="1" lang="en-GB" sz="18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Which age groups perform best at each stage?</a:t>
            </a:r>
            <a:endParaRPr sz="18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0" l="0" r="6129" t="0"/>
          <a:stretch/>
        </p:blipFill>
        <p:spPr>
          <a:xfrm>
            <a:off x="2328200" y="1734375"/>
            <a:ext cx="6815800" cy="340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142000" y="841525"/>
            <a:ext cx="3862200" cy="15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Two daily peaks: 8-10 AM and 4-8 PM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Surge pricing can help balance supply and demand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 cautious about negative impacts on reputation and customer churn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142000" y="175825"/>
            <a:ext cx="7667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i="1" lang="en-GB" sz="18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What does the distribution of ride requests look like throughout the day?</a:t>
            </a:r>
            <a:endParaRPr sz="18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425" y="1817675"/>
            <a:ext cx="6618575" cy="332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142000" y="841525"/>
            <a:ext cx="4788300" cy="9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Lowest conversion rate at the "Ride Completed" stag</a:t>
            </a: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e.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Suggest offering a discount voucher after a user completes his first ride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142000" y="175825"/>
            <a:ext cx="7667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i="1" lang="en-GB" sz="18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What part of our funnel has the lowest conversion rate?</a:t>
            </a:r>
            <a:endParaRPr sz="18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3984" l="0" r="7484" t="0"/>
          <a:stretch/>
        </p:blipFill>
        <p:spPr>
          <a:xfrm>
            <a:off x="2202275" y="1912300"/>
            <a:ext cx="6941725" cy="32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>
            <a:off x="4423450" y="3818325"/>
            <a:ext cx="844800" cy="37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142000" y="841525"/>
            <a:ext cx="4788300" cy="12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Very negative Sentiment Score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Lots of negative </a:t>
            </a: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adjectives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Driver was the most present noun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142000" y="175825"/>
            <a:ext cx="7667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i="1" lang="en-GB" sz="18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Sentiment Analysis of User Reviews</a:t>
            </a:r>
            <a:endParaRPr sz="18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150" y="1831225"/>
            <a:ext cx="5874601" cy="31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