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1BF31-9B35-4DA1-A1DF-7978319A2D78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88BDB20B-5D2A-4E9A-87A6-2D5FF25D9A31}">
      <dgm:prSet phldrT="[Текст]"/>
      <dgm:spPr/>
      <dgm:t>
        <a:bodyPr/>
        <a:lstStyle/>
        <a:p>
          <a:r>
            <a:rPr lang="ru-RU" dirty="0"/>
            <a:t>Органические в-</a:t>
          </a:r>
          <a:r>
            <a:rPr lang="ru-RU" dirty="0" err="1"/>
            <a:t>ва</a:t>
          </a:r>
          <a:r>
            <a:rPr lang="ru-RU" dirty="0"/>
            <a:t>:</a:t>
          </a:r>
        </a:p>
        <a:p>
          <a:r>
            <a:rPr lang="ru-RU" dirty="0"/>
            <a:t>метан (CH4)</a:t>
          </a:r>
          <a:endParaRPr lang="en-US" dirty="0"/>
        </a:p>
        <a:p>
          <a:r>
            <a:rPr lang="ru-RU" dirty="0"/>
            <a:t>этан (C2H6)</a:t>
          </a:r>
          <a:endParaRPr lang="en-US" dirty="0"/>
        </a:p>
        <a:p>
          <a:r>
            <a:rPr lang="ru-RU" dirty="0"/>
            <a:t>пропан (C3H8)</a:t>
          </a:r>
          <a:endParaRPr lang="en-US" dirty="0"/>
        </a:p>
        <a:p>
          <a:r>
            <a:rPr lang="en-US" dirty="0"/>
            <a:t> </a:t>
          </a:r>
          <a:r>
            <a:rPr lang="ru-RU" dirty="0"/>
            <a:t>бутан (C4H10)</a:t>
          </a:r>
          <a:endParaRPr lang="en-US" dirty="0"/>
        </a:p>
        <a:p>
          <a:r>
            <a:rPr lang="ru-RU" dirty="0"/>
            <a:t>пентан (C5H12)</a:t>
          </a:r>
        </a:p>
      </dgm:t>
    </dgm:pt>
    <dgm:pt modelId="{39439C22-6FD8-499B-A88A-1C63B81C5FBE}" type="parTrans" cxnId="{B4EEA454-FECE-48D3-8493-1AE6024D661F}">
      <dgm:prSet/>
      <dgm:spPr/>
      <dgm:t>
        <a:bodyPr/>
        <a:lstStyle/>
        <a:p>
          <a:endParaRPr lang="ru-RU"/>
        </a:p>
      </dgm:t>
    </dgm:pt>
    <dgm:pt modelId="{FA330F81-DAD0-4C81-87A6-5C9C99AEB36E}" type="sibTrans" cxnId="{B4EEA454-FECE-48D3-8493-1AE6024D661F}">
      <dgm:prSet/>
      <dgm:spPr/>
      <dgm:t>
        <a:bodyPr/>
        <a:lstStyle/>
        <a:p>
          <a:endParaRPr lang="ru-RU"/>
        </a:p>
      </dgm:t>
    </dgm:pt>
    <dgm:pt modelId="{7C80ED27-90C0-4AD5-8183-C3A1293C3030}">
      <dgm:prSet phldrT="[Текст]"/>
      <dgm:spPr/>
      <dgm:t>
        <a:bodyPr/>
        <a:lstStyle/>
        <a:p>
          <a:pPr>
            <a:buNone/>
          </a:pPr>
          <a:r>
            <a:rPr lang="ru-RU" dirty="0"/>
            <a:t>Неорганические в-</a:t>
          </a:r>
          <a:r>
            <a:rPr lang="ru-RU" dirty="0" err="1"/>
            <a:t>ва</a:t>
          </a:r>
          <a:r>
            <a:rPr lang="ru-RU" dirty="0"/>
            <a:t>:</a:t>
          </a:r>
        </a:p>
        <a:p>
          <a:pPr>
            <a:buNone/>
          </a:pPr>
          <a:r>
            <a:rPr lang="ru-RU" dirty="0"/>
            <a:t>водород (H</a:t>
          </a:r>
          <a:r>
            <a:rPr lang="ru-RU" baseline="-25000" dirty="0"/>
            <a:t>2</a:t>
          </a:r>
          <a:r>
            <a:rPr lang="ru-RU" dirty="0"/>
            <a:t>)</a:t>
          </a:r>
          <a:endParaRPr lang="en-US" dirty="0"/>
        </a:p>
        <a:p>
          <a:pPr>
            <a:buNone/>
          </a:pPr>
          <a:r>
            <a:rPr lang="ru-RU" dirty="0"/>
            <a:t> сероводород (H</a:t>
          </a:r>
          <a:r>
            <a:rPr lang="ru-RU" baseline="-25000" dirty="0"/>
            <a:t>2</a:t>
          </a:r>
          <a:r>
            <a:rPr lang="ru-RU" dirty="0"/>
            <a:t>S) </a:t>
          </a:r>
        </a:p>
        <a:p>
          <a:pPr>
            <a:buNone/>
          </a:pPr>
          <a:r>
            <a:rPr lang="ru-RU" dirty="0"/>
            <a:t>углекислый газ (СО</a:t>
          </a:r>
          <a:r>
            <a:rPr lang="ru-RU" baseline="-25000" dirty="0"/>
            <a:t>2</a:t>
          </a:r>
          <a:r>
            <a:rPr lang="ru-RU" dirty="0"/>
            <a:t>)</a:t>
          </a:r>
        </a:p>
        <a:p>
          <a:pPr>
            <a:buNone/>
          </a:pPr>
          <a:r>
            <a:rPr lang="ru-RU" dirty="0"/>
            <a:t> азот (N</a:t>
          </a:r>
          <a:r>
            <a:rPr lang="ru-RU" baseline="-25000" dirty="0"/>
            <a:t>2</a:t>
          </a:r>
          <a:r>
            <a:rPr lang="ru-RU" dirty="0"/>
            <a:t>)</a:t>
          </a:r>
        </a:p>
        <a:p>
          <a:pPr>
            <a:buNone/>
          </a:pPr>
          <a:r>
            <a:rPr lang="ru-RU" dirty="0"/>
            <a:t>гелий (</a:t>
          </a:r>
          <a:r>
            <a:rPr lang="ru-RU" dirty="0" err="1"/>
            <a:t>He</a:t>
          </a:r>
          <a:r>
            <a:rPr lang="ru-RU" dirty="0"/>
            <a:t>)</a:t>
          </a:r>
        </a:p>
      </dgm:t>
    </dgm:pt>
    <dgm:pt modelId="{AFD122D1-2BBC-4D9C-A8E0-3F1B8ED98DEA}" type="parTrans" cxnId="{E11D934B-6320-423D-8EBE-2E41CE4D672D}">
      <dgm:prSet/>
      <dgm:spPr/>
      <dgm:t>
        <a:bodyPr/>
        <a:lstStyle/>
        <a:p>
          <a:endParaRPr lang="ru-RU"/>
        </a:p>
      </dgm:t>
    </dgm:pt>
    <dgm:pt modelId="{B95479D2-C6F7-46EB-837F-F85EB4C56E3B}" type="sibTrans" cxnId="{E11D934B-6320-423D-8EBE-2E41CE4D672D}">
      <dgm:prSet/>
      <dgm:spPr/>
      <dgm:t>
        <a:bodyPr/>
        <a:lstStyle/>
        <a:p>
          <a:endParaRPr lang="ru-RU"/>
        </a:p>
      </dgm:t>
    </dgm:pt>
    <dgm:pt modelId="{4D7D7ADC-5B25-465C-8B5A-EE578927F2BE}" type="pres">
      <dgm:prSet presAssocID="{1311BF31-9B35-4DA1-A1DF-7978319A2D78}" presName="diagram" presStyleCnt="0">
        <dgm:presLayoutVars>
          <dgm:dir/>
          <dgm:resizeHandles val="exact"/>
        </dgm:presLayoutVars>
      </dgm:prSet>
      <dgm:spPr/>
    </dgm:pt>
    <dgm:pt modelId="{52E70E80-CC82-4297-A31F-E5C735F49B56}" type="pres">
      <dgm:prSet presAssocID="{88BDB20B-5D2A-4E9A-87A6-2D5FF25D9A31}" presName="node" presStyleLbl="node1" presStyleIdx="0" presStyleCnt="2" custScaleY="122491">
        <dgm:presLayoutVars>
          <dgm:bulletEnabled val="1"/>
        </dgm:presLayoutVars>
      </dgm:prSet>
      <dgm:spPr/>
    </dgm:pt>
    <dgm:pt modelId="{55D8BD41-2A8B-42E4-A1CA-B6E42563CD27}" type="pres">
      <dgm:prSet presAssocID="{FA330F81-DAD0-4C81-87A6-5C9C99AEB36E}" presName="sibTrans" presStyleCnt="0"/>
      <dgm:spPr/>
    </dgm:pt>
    <dgm:pt modelId="{149FAC28-0FAB-406E-A887-DFEB37286E12}" type="pres">
      <dgm:prSet presAssocID="{7C80ED27-90C0-4AD5-8183-C3A1293C3030}" presName="node" presStyleLbl="node1" presStyleIdx="1" presStyleCnt="2" custScaleY="122491">
        <dgm:presLayoutVars>
          <dgm:bulletEnabled val="1"/>
        </dgm:presLayoutVars>
      </dgm:prSet>
      <dgm:spPr/>
    </dgm:pt>
  </dgm:ptLst>
  <dgm:cxnLst>
    <dgm:cxn modelId="{9748B400-C47A-4FA1-A24B-B3E0799BC980}" type="presOf" srcId="{1311BF31-9B35-4DA1-A1DF-7978319A2D78}" destId="{4D7D7ADC-5B25-465C-8B5A-EE578927F2BE}" srcOrd="0" destOrd="0" presId="urn:microsoft.com/office/officeart/2005/8/layout/default"/>
    <dgm:cxn modelId="{76EE4735-B9E6-4113-A7F7-E2249F368058}" type="presOf" srcId="{7C80ED27-90C0-4AD5-8183-C3A1293C3030}" destId="{149FAC28-0FAB-406E-A887-DFEB37286E12}" srcOrd="0" destOrd="0" presId="urn:microsoft.com/office/officeart/2005/8/layout/default"/>
    <dgm:cxn modelId="{E11D934B-6320-423D-8EBE-2E41CE4D672D}" srcId="{1311BF31-9B35-4DA1-A1DF-7978319A2D78}" destId="{7C80ED27-90C0-4AD5-8183-C3A1293C3030}" srcOrd="1" destOrd="0" parTransId="{AFD122D1-2BBC-4D9C-A8E0-3F1B8ED98DEA}" sibTransId="{B95479D2-C6F7-46EB-837F-F85EB4C56E3B}"/>
    <dgm:cxn modelId="{B4EEA454-FECE-48D3-8493-1AE6024D661F}" srcId="{1311BF31-9B35-4DA1-A1DF-7978319A2D78}" destId="{88BDB20B-5D2A-4E9A-87A6-2D5FF25D9A31}" srcOrd="0" destOrd="0" parTransId="{39439C22-6FD8-499B-A88A-1C63B81C5FBE}" sibTransId="{FA330F81-DAD0-4C81-87A6-5C9C99AEB36E}"/>
    <dgm:cxn modelId="{99BEA79A-0358-4A83-8430-FCCA3B1528D8}" type="presOf" srcId="{88BDB20B-5D2A-4E9A-87A6-2D5FF25D9A31}" destId="{52E70E80-CC82-4297-A31F-E5C735F49B56}" srcOrd="0" destOrd="0" presId="urn:microsoft.com/office/officeart/2005/8/layout/default"/>
    <dgm:cxn modelId="{783E7DCE-DC20-41E4-891D-D7DDBA0DB374}" type="presParOf" srcId="{4D7D7ADC-5B25-465C-8B5A-EE578927F2BE}" destId="{52E70E80-CC82-4297-A31F-E5C735F49B56}" srcOrd="0" destOrd="0" presId="urn:microsoft.com/office/officeart/2005/8/layout/default"/>
    <dgm:cxn modelId="{43816AD6-9764-47A3-9BA0-B53E1F388C5A}" type="presParOf" srcId="{4D7D7ADC-5B25-465C-8B5A-EE578927F2BE}" destId="{55D8BD41-2A8B-42E4-A1CA-B6E42563CD27}" srcOrd="1" destOrd="0" presId="urn:microsoft.com/office/officeart/2005/8/layout/default"/>
    <dgm:cxn modelId="{0306F928-F4CC-4FA1-80F3-200E3500BC32}" type="presParOf" srcId="{4D7D7ADC-5B25-465C-8B5A-EE578927F2BE}" destId="{149FAC28-0FAB-406E-A887-DFEB37286E1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70E80-CC82-4297-A31F-E5C735F49B56}">
      <dsp:nvSpPr>
        <dsp:cNvPr id="0" name=""/>
        <dsp:cNvSpPr/>
      </dsp:nvSpPr>
      <dsp:spPr>
        <a:xfrm>
          <a:off x="1219" y="245019"/>
          <a:ext cx="4755291" cy="34948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Органические в-</a:t>
          </a:r>
          <a:r>
            <a:rPr lang="ru-RU" sz="3000" kern="1200" dirty="0" err="1"/>
            <a:t>ва</a:t>
          </a:r>
          <a:r>
            <a:rPr lang="ru-RU" sz="3000" kern="1200" dirty="0"/>
            <a:t>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метан (CH4)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этан (C2H6)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пропан (C3H8)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  <a:r>
            <a:rPr lang="ru-RU" sz="3000" kern="1200" dirty="0"/>
            <a:t>бутан (C4H10)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пентан (C5H12)</a:t>
          </a:r>
        </a:p>
      </dsp:txBody>
      <dsp:txXfrm>
        <a:off x="1219" y="245019"/>
        <a:ext cx="4755291" cy="3494882"/>
      </dsp:txXfrm>
    </dsp:sp>
    <dsp:sp modelId="{149FAC28-0FAB-406E-A887-DFEB37286E12}">
      <dsp:nvSpPr>
        <dsp:cNvPr id="0" name=""/>
        <dsp:cNvSpPr/>
      </dsp:nvSpPr>
      <dsp:spPr>
        <a:xfrm>
          <a:off x="5232039" y="245019"/>
          <a:ext cx="4755291" cy="34948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Неорганические в-</a:t>
          </a:r>
          <a:r>
            <a:rPr lang="ru-RU" sz="3000" kern="1200" dirty="0" err="1"/>
            <a:t>ва</a:t>
          </a:r>
          <a:r>
            <a:rPr lang="ru-RU" sz="3000" kern="1200" dirty="0"/>
            <a:t>: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водород (H</a:t>
          </a:r>
          <a:r>
            <a:rPr lang="ru-RU" sz="3000" kern="1200" baseline="-25000" dirty="0"/>
            <a:t>2</a:t>
          </a:r>
          <a:r>
            <a:rPr lang="ru-RU" sz="3000" kern="1200" dirty="0"/>
            <a:t>)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 сероводород (H</a:t>
          </a:r>
          <a:r>
            <a:rPr lang="ru-RU" sz="3000" kern="1200" baseline="-25000" dirty="0"/>
            <a:t>2</a:t>
          </a:r>
          <a:r>
            <a:rPr lang="ru-RU" sz="3000" kern="1200" dirty="0"/>
            <a:t>S)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углекислый газ (СО</a:t>
          </a:r>
          <a:r>
            <a:rPr lang="ru-RU" sz="3000" kern="1200" baseline="-25000" dirty="0"/>
            <a:t>2</a:t>
          </a:r>
          <a:r>
            <a:rPr lang="ru-RU" sz="3000" kern="1200" dirty="0"/>
            <a:t>)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 азот (N</a:t>
          </a:r>
          <a:r>
            <a:rPr lang="ru-RU" sz="3000" kern="1200" baseline="-25000" dirty="0"/>
            <a:t>2</a:t>
          </a:r>
          <a:r>
            <a:rPr lang="ru-RU" sz="3000" kern="1200" dirty="0"/>
            <a:t>)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гелий (</a:t>
          </a:r>
          <a:r>
            <a:rPr lang="ru-RU" sz="3000" kern="1200" dirty="0" err="1"/>
            <a:t>He</a:t>
          </a:r>
          <a:r>
            <a:rPr lang="ru-RU" sz="3000" kern="1200" dirty="0"/>
            <a:t>)</a:t>
          </a:r>
        </a:p>
      </dsp:txBody>
      <dsp:txXfrm>
        <a:off x="5232039" y="245019"/>
        <a:ext cx="4755291" cy="3494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CB84B-BB08-43D8-9EBD-A2668DEE224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E21B8-E2F6-4AF7-B2B1-B8B6A84D5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E21B8-E2F6-4AF7-B2B1-B8B6A84D54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7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1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4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0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267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5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2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3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0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6BB0F9-7C8B-47F5-9A77-19DBE38D6A75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6A093E-2E98-44F8-922F-169FD016F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C381A-FBAE-4F96-8792-200B4A375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Природный Газ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D5E4E6-3BF8-48B5-969A-129668E5B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Автор: Кудрин Ярослав</a:t>
            </a:r>
          </a:p>
          <a:p>
            <a:r>
              <a:rPr lang="ru-RU" sz="2400" dirty="0"/>
              <a:t>Дата: 09-10.12.2023</a:t>
            </a:r>
          </a:p>
        </p:txBody>
      </p:sp>
    </p:spTree>
    <p:extLst>
      <p:ext uri="{BB962C8B-B14F-4D97-AF65-F5344CB8AC3E}">
        <p14:creationId xmlns:p14="http://schemas.microsoft.com/office/powerpoint/2010/main" val="38366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D3F2D-51FB-4353-9BB2-5FEE6108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E858A-C02F-4501-BEED-844E1924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400" dirty="0"/>
              <a:t>Спасибо за внимание! 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/>
              <a:t>В качестве источников информации использовались сайты:</a:t>
            </a:r>
          </a:p>
          <a:p>
            <a:r>
              <a:rPr lang="en-US" sz="2000" dirty="0"/>
              <a:t>wikipedia.org</a:t>
            </a:r>
            <a:endParaRPr lang="ru-RU" sz="2000" dirty="0"/>
          </a:p>
          <a:p>
            <a:r>
              <a:rPr lang="en-US" sz="2000" dirty="0"/>
              <a:t>dzen.ru</a:t>
            </a:r>
            <a:endParaRPr lang="ru-RU" sz="2000" dirty="0"/>
          </a:p>
          <a:p>
            <a:r>
              <a:rPr lang="en-US" sz="2000" dirty="0"/>
              <a:t>fb.ru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578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4AE7F-6CF4-4F88-91FC-34E99CE0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EB5CC-D081-4F2B-A7FC-BB783AC2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2" action="ppaction://hlinksldjump"/>
              </a:rPr>
              <a:t>Состав природного газа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3" action="ppaction://hlinksldjump"/>
              </a:rPr>
              <a:t>Свойства природного газа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4" action="ppaction://hlinksldjump"/>
              </a:rPr>
              <a:t>Способы переработки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5" action="ppaction://hlinksldjump"/>
              </a:rPr>
              <a:t>Оборудование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6" action="ppaction://hlinksldjump"/>
              </a:rPr>
              <a:t>Химический процесс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7" action="ppaction://hlinksldjump"/>
              </a:rPr>
              <a:t>Применение и значение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8" action="ppaction://hlinksldjump"/>
              </a:rPr>
              <a:t>Экология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4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E2824-0F81-4E49-935A-589C2DE2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964692"/>
            <a:ext cx="9988550" cy="1188720"/>
          </a:xfrm>
        </p:spPr>
        <p:txBody>
          <a:bodyPr/>
          <a:lstStyle/>
          <a:p>
            <a:r>
              <a:rPr lang="ru-RU" dirty="0"/>
              <a:t>Состав Природного Газа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1017093C-F7ED-4716-A7E4-5F4FF81F0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64363"/>
              </p:ext>
            </p:extLst>
          </p:nvPr>
        </p:nvGraphicFramePr>
        <p:xfrm>
          <a:off x="1187450" y="2153412"/>
          <a:ext cx="9988550" cy="398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C974-3987-4AB1-85E4-9E8A19E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Природного Газа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7CE00-4F76-43DC-8ABB-7F1F2326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74544"/>
            <a:ext cx="7729728" cy="3921506"/>
          </a:xfrm>
        </p:spPr>
        <p:txBody>
          <a:bodyPr>
            <a:normAutofit/>
          </a:bodyPr>
          <a:lstStyle/>
          <a:p>
            <a:r>
              <a:rPr lang="ru-RU" sz="2000" dirty="0"/>
              <a:t>Плотность:</a:t>
            </a:r>
          </a:p>
          <a:p>
            <a:pPr marL="0" indent="0">
              <a:buNone/>
            </a:pPr>
            <a:r>
              <a:rPr lang="ru-RU" sz="2000" dirty="0"/>
              <a:t>	от 0,2000 до 0,85 кг/м3 (сухой газообразный),</a:t>
            </a:r>
          </a:p>
          <a:p>
            <a:pPr marL="0" indent="0">
              <a:buNone/>
            </a:pPr>
            <a:r>
              <a:rPr lang="ru-RU" sz="2000" dirty="0"/>
              <a:t>	400 кг/м3 (жидкий)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Температура самовоспламенения: 537 °C;</a:t>
            </a:r>
          </a:p>
          <a:p>
            <a:r>
              <a:rPr lang="ru-RU" sz="2000" dirty="0"/>
              <a:t>Температуры конденсации-испарения −161,5 °С;</a:t>
            </a:r>
          </a:p>
          <a:p>
            <a:r>
              <a:rPr lang="ru-RU" sz="2000" dirty="0"/>
              <a:t>Удельная теплота сгорания: 28—46 МДж/м</a:t>
            </a:r>
            <a:r>
              <a:rPr lang="ru-RU" sz="2000" baseline="30000" dirty="0"/>
              <a:t>3</a:t>
            </a:r>
            <a:r>
              <a:rPr lang="ru-RU" sz="2000" dirty="0"/>
              <a:t>;</a:t>
            </a:r>
          </a:p>
          <a:p>
            <a:r>
              <a:rPr lang="ru-RU" sz="2000" dirty="0"/>
              <a:t>Горюч и взрывоопасен, бесцветен, запаха не имеет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Легче воздуха в 1</a:t>
            </a:r>
            <a:r>
              <a:rPr lang="en-US" sz="2000" dirty="0"/>
              <a:t>,8 </a:t>
            </a:r>
            <a:r>
              <a:rPr lang="ru-RU" sz="2000" dirty="0"/>
              <a:t>раз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0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C63A8-9EB8-4FB0-A301-A89CE6DD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переработки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B83DB-136B-4B7D-9AED-E2F92F01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effectLst/>
              </a:rPr>
              <a:t>физико-энергетический - сжатие газа и разделение его на составляющие с помощью нагрева</a:t>
            </a:r>
            <a:r>
              <a:rPr lang="en-US" sz="2400" dirty="0">
                <a:effectLst/>
              </a:rPr>
              <a:t>/</a:t>
            </a:r>
            <a:r>
              <a:rPr lang="ru-RU" sz="2400" dirty="0">
                <a:effectLst/>
              </a:rPr>
              <a:t>охлаждения</a:t>
            </a:r>
            <a:r>
              <a:rPr lang="en-US" sz="2400" dirty="0">
                <a:effectLst/>
              </a:rPr>
              <a:t>;</a:t>
            </a:r>
            <a:endParaRPr lang="ru-RU" sz="2400" dirty="0">
              <a:effectLst/>
            </a:endParaRPr>
          </a:p>
          <a:p>
            <a:r>
              <a:rPr lang="ru-RU" sz="2400" dirty="0">
                <a:effectLst/>
              </a:rPr>
              <a:t>химико-каталитический - превращение метана в синтез-газ для его последующей переработки</a:t>
            </a:r>
            <a:r>
              <a:rPr lang="en-US" sz="2400" dirty="0">
                <a:effectLst/>
              </a:rPr>
              <a:t>;</a:t>
            </a:r>
            <a:endParaRPr lang="ru-RU" sz="2400" dirty="0">
              <a:effectLst/>
            </a:endParaRPr>
          </a:p>
          <a:p>
            <a:r>
              <a:rPr lang="ru-RU" sz="2400" dirty="0">
                <a:effectLst/>
              </a:rPr>
              <a:t>Термохимический - термическое воздействие с последующим образованием непредельных углеводородов.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5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70CA2-0F7D-4377-BFEC-C8F7BE65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801EA-33EA-478D-9980-D9C9097F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Ректификационная колонна </a:t>
            </a:r>
            <a:r>
              <a:rPr lang="en-US" dirty="0"/>
              <a:t>- </a:t>
            </a:r>
            <a:r>
              <a:rPr lang="ru-RU" dirty="0"/>
              <a:t>аппарат, предназначенный для разделения жидких смесей. Представляет собой вертикальный цилиндр с контактными устройствами внутри.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4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89BB3-8088-4C52-9634-A70797FD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Химический </a:t>
            </a:r>
            <a:r>
              <a:rPr lang="ru-RU" dirty="0" err="1"/>
              <a:t>ПроцесС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0CE8D-D427-4625-BF4B-ED8DF841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Синтез газ (конверсия):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CH4 + H2O ⟶ CO + 3H2</a:t>
            </a:r>
          </a:p>
          <a:p>
            <a:r>
              <a:rPr lang="ru-RU" dirty="0">
                <a:effectLst/>
              </a:rPr>
              <a:t>Углерод, водород, ацетилен (пиролиз):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CH4 ⟶ C + </a:t>
            </a:r>
            <a:r>
              <a:rPr lang="ru-RU" dirty="0"/>
              <a:t>2H2</a:t>
            </a:r>
            <a:br>
              <a:rPr lang="ru-RU" dirty="0"/>
            </a:br>
            <a:r>
              <a:rPr lang="ru-RU" dirty="0"/>
              <a:t>2CH4</a:t>
            </a:r>
            <a:r>
              <a:rPr lang="ru-RU" dirty="0">
                <a:effectLst/>
              </a:rPr>
              <a:t> ⟶ C2H2 + 3H2</a:t>
            </a:r>
          </a:p>
          <a:p>
            <a:r>
              <a:rPr lang="ru-RU" dirty="0">
                <a:effectLst/>
              </a:rPr>
              <a:t>Галогенпроизводные (галогенирования):</a:t>
            </a:r>
            <a:br>
              <a:rPr lang="ru-RU" dirty="0">
                <a:effectLst/>
              </a:rPr>
            </a:br>
            <a:r>
              <a:rPr lang="en-US" dirty="0">
                <a:effectLst/>
              </a:rPr>
              <a:t>CH4 + Cl2</a:t>
            </a:r>
            <a:r>
              <a:rPr lang="ru-RU" dirty="0">
                <a:effectLst/>
              </a:rPr>
              <a:t>⟶ </a:t>
            </a:r>
            <a:r>
              <a:rPr lang="en-US" dirty="0">
                <a:effectLst/>
              </a:rPr>
              <a:t>CH3Cl + HCl</a:t>
            </a:r>
            <a:br>
              <a:rPr lang="ru-RU" dirty="0">
                <a:effectLst/>
              </a:rPr>
            </a:br>
            <a:r>
              <a:rPr lang="en-US" dirty="0">
                <a:effectLst/>
              </a:rPr>
              <a:t>CH3Cl + Cl2 </a:t>
            </a:r>
            <a:r>
              <a:rPr lang="ru-RU" dirty="0">
                <a:effectLst/>
              </a:rPr>
              <a:t>⟶ </a:t>
            </a:r>
            <a:r>
              <a:rPr lang="en-US" dirty="0">
                <a:effectLst/>
              </a:rPr>
              <a:t>CH2Cl2 + HCl</a:t>
            </a:r>
            <a:br>
              <a:rPr lang="ru-RU" dirty="0">
                <a:effectLst/>
              </a:rPr>
            </a:br>
            <a:r>
              <a:rPr lang="en-US" dirty="0">
                <a:effectLst/>
              </a:rPr>
              <a:t>CH2Cl2 + Cl2 </a:t>
            </a:r>
            <a:r>
              <a:rPr lang="ru-RU" dirty="0">
                <a:effectLst/>
              </a:rPr>
              <a:t>⟶ </a:t>
            </a:r>
            <a:r>
              <a:rPr lang="en-US" dirty="0">
                <a:effectLst/>
              </a:rPr>
              <a:t>CHCl3 + HCl</a:t>
            </a:r>
            <a:br>
              <a:rPr lang="ru-RU" dirty="0">
                <a:effectLst/>
              </a:rPr>
            </a:br>
            <a:r>
              <a:rPr lang="en-US" dirty="0">
                <a:effectLst/>
              </a:rPr>
              <a:t>CHCl3 + Cl2 </a:t>
            </a:r>
            <a:r>
              <a:rPr lang="ru-RU" dirty="0">
                <a:effectLst/>
              </a:rPr>
              <a:t>⟶ </a:t>
            </a:r>
            <a:r>
              <a:rPr lang="en-US" dirty="0">
                <a:effectLst/>
              </a:rPr>
              <a:t>CCl4 + HCl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81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17962-F531-4980-8237-6202D7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19068-14D8-4D77-BAD2-12CD1058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3506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Отопление, подогрев воды, приготовление пищи</a:t>
            </a:r>
            <a:r>
              <a:rPr lang="en-US" sz="2000" dirty="0"/>
              <a:t>;</a:t>
            </a:r>
          </a:p>
          <a:p>
            <a:r>
              <a:rPr lang="ru-RU" sz="2000" dirty="0"/>
              <a:t>Выработка электроэнергии (ТЭЦ)</a:t>
            </a:r>
            <a:r>
              <a:rPr lang="en-US" sz="2000" dirty="0"/>
              <a:t>;</a:t>
            </a:r>
          </a:p>
          <a:p>
            <a:r>
              <a:rPr lang="ru-RU" sz="2000" dirty="0"/>
              <a:t>Топливо для техники (автомобили, газовые плиты и др.)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Сырьё для химического производства (пластмасса и др.)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Изготовление корма для животных через скармливание газа бактериям в промышленных масштабах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Имеет большое значение для РФ, т.к. является одним из главных продаваемых другим государствам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42730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71B8A-A4FD-4CAB-9862-AAC5D8BB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7B2EB-BAE6-4F68-96AA-DCD8B6DF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Природный газ - самый чистый вид органического топлива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В связи с массовым использованием природного газа, даже с учётом 1-ого пункта, за последние 50 лет содержание углекислого (парникового) газа в атмосфере сильно увеличилось.</a:t>
            </a:r>
          </a:p>
        </p:txBody>
      </p:sp>
    </p:spTree>
    <p:extLst>
      <p:ext uri="{BB962C8B-B14F-4D97-AF65-F5344CB8AC3E}">
        <p14:creationId xmlns:p14="http://schemas.microsoft.com/office/powerpoint/2010/main" val="26102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94</TotalTime>
  <Words>406</Words>
  <Application>Microsoft Office PowerPoint</Application>
  <PresentationFormat>Широкоэкранный</PresentationFormat>
  <Paragraphs>61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Посылка</vt:lpstr>
      <vt:lpstr>Природный Газ</vt:lpstr>
      <vt:lpstr>Оглавление</vt:lpstr>
      <vt:lpstr>Состав Природного Газа</vt:lpstr>
      <vt:lpstr>Свойства Природного Газа</vt:lpstr>
      <vt:lpstr>Способы переработки</vt:lpstr>
      <vt:lpstr>Оборудование</vt:lpstr>
      <vt:lpstr>Химический ПроцесС</vt:lpstr>
      <vt:lpstr>Применение И значение</vt:lpstr>
      <vt:lpstr>Экология</vt:lpstr>
      <vt:lpstr>Конец Презентации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Природный Газ</dc:title>
  <dc:creator>Yarru</dc:creator>
  <cp:lastModifiedBy>Yarru</cp:lastModifiedBy>
  <cp:revision>11</cp:revision>
  <dcterms:created xsi:type="dcterms:W3CDTF">2023-12-09T12:40:31Z</dcterms:created>
  <dcterms:modified xsi:type="dcterms:W3CDTF">2023-12-13T18:06:44Z</dcterms:modified>
</cp:coreProperties>
</file>