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1" r:id="rId5"/>
    <p:sldId id="260" r:id="rId6"/>
    <p:sldId id="258" r:id="rId7"/>
  </p:sldIdLst>
  <p:sldSz cx="14630400" cy="8229600"/>
  <p:notesSz cx="8229600" cy="14630400"/>
  <p:embeddedFontLst>
    <p:embeddedFont>
      <p:font typeface="Kanit Light" panose="020B0604020202020204" charset="-34"/>
      <p:regular r:id="rId9"/>
    </p:embeddedFont>
    <p:embeddedFont>
      <p:font typeface="Martel Sans" panose="020B0604020202020204" charset="0"/>
      <p:regular r:id="rId1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5" d="100"/>
          <a:sy n="85" d="100"/>
        </p:scale>
        <p:origin x="93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08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5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 l="20781" t="6532" r="16073" b="10046"/>
          <a:stretch/>
        </p:blipFill>
        <p:spPr>
          <a:xfrm>
            <a:off x="8515701" y="1654896"/>
            <a:ext cx="5684890" cy="513859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7410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Дополнительная</a:t>
            </a: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 информация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406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Краткая доп. информация для бота, самые честные отзывы,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полезное тестирование, прощание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47556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5834294" y="6396652"/>
            <a:ext cx="268140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Martel Sans Bold" pitchFamily="34" charset="0"/>
                <a:ea typeface="Martel Sans Bold" pitchFamily="34" charset="-122"/>
                <a:cs typeface="Martel Sans Bold" pitchFamily="34" charset="-120"/>
              </a:rPr>
              <a:t> Мария Ярусова</a:t>
            </a:r>
            <a:endParaRPr lang="en-US" sz="22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2342EB3-6615-14E7-4F18-F8B4798A7DD4}"/>
              </a:ext>
            </a:extLst>
          </p:cNvPr>
          <p:cNvSpPr/>
          <p:nvPr/>
        </p:nvSpPr>
        <p:spPr>
          <a:xfrm>
            <a:off x="12167691" y="7646179"/>
            <a:ext cx="2372952" cy="521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2137"/>
            <a:ext cx="64369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Напоминания к задачам</a:t>
            </a:r>
            <a:endParaRPr lang="en-US" sz="4450" dirty="0"/>
          </a:p>
        </p:txBody>
      </p:sp>
      <p:pic>
        <p:nvPicPr>
          <p:cNvPr id="3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8207" y="2064543"/>
            <a:ext cx="2677929" cy="2008447"/>
          </a:xfrm>
          <a:prstGeom prst="rect">
            <a:avLst/>
          </a:prstGeom>
        </p:spPr>
      </p:pic>
      <p:pic>
        <p:nvPicPr>
          <p:cNvPr id="5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82863" y="2215496"/>
            <a:ext cx="3316955" cy="1857494"/>
          </a:xfrm>
          <a:prstGeom prst="rect">
            <a:avLst/>
          </a:prstGeom>
        </p:spPr>
      </p:pic>
      <p:pic>
        <p:nvPicPr>
          <p:cNvPr id="7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485220" y="2148713"/>
            <a:ext cx="3423981" cy="1924277"/>
          </a:xfrm>
          <a:prstGeom prst="rect">
            <a:avLst/>
          </a:prstGeom>
        </p:spPr>
      </p:pic>
      <p:pic>
        <p:nvPicPr>
          <p:cNvPr id="9" name="Image 3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145771" y="2081109"/>
            <a:ext cx="2733674" cy="2050256"/>
          </a:xfrm>
          <a:prstGeom prst="rect">
            <a:avLst/>
          </a:prstGeom>
        </p:spPr>
      </p:pic>
      <p:pic>
        <p:nvPicPr>
          <p:cNvPr id="11" name="Image 4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10541" y="4823578"/>
            <a:ext cx="3213515" cy="2008447"/>
          </a:xfrm>
          <a:prstGeom prst="rect">
            <a:avLst/>
          </a:prstGeom>
        </p:spPr>
      </p:pic>
      <p:pic>
        <p:nvPicPr>
          <p:cNvPr id="13" name="Image 5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246538" y="4823578"/>
            <a:ext cx="3053280" cy="2031737"/>
          </a:xfrm>
          <a:prstGeom prst="rect">
            <a:avLst/>
          </a:prstGeom>
        </p:spPr>
      </p:pic>
      <p:pic>
        <p:nvPicPr>
          <p:cNvPr id="15" name="Image 6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594907" y="4823578"/>
            <a:ext cx="3024475" cy="2016317"/>
          </a:xfrm>
          <a:prstGeom prst="rect">
            <a:avLst/>
          </a:prstGeom>
        </p:spPr>
      </p:pic>
      <p:pic>
        <p:nvPicPr>
          <p:cNvPr id="17" name="Image 7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0992115" y="4823579"/>
            <a:ext cx="2887330" cy="199867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CC73E81-59CF-2732-9060-68B03B8ED21B}"/>
              </a:ext>
            </a:extLst>
          </p:cNvPr>
          <p:cNvSpPr/>
          <p:nvPr/>
        </p:nvSpPr>
        <p:spPr>
          <a:xfrm>
            <a:off x="12167691" y="7646179"/>
            <a:ext cx="2372952" cy="521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2071" y="294955"/>
            <a:ext cx="3971687" cy="496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Уровни:</a:t>
            </a:r>
            <a:endParaRPr lang="en-US" sz="3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387" y="1199185"/>
            <a:ext cx="361355" cy="56590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003935" y="1330404"/>
            <a:ext cx="912852" cy="248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ru-RU" sz="1550" dirty="0"/>
              <a:t>Бог продуктивности –выполнял задачи 365 дней подряд </a:t>
            </a:r>
            <a:endParaRPr lang="en-US" sz="15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871" y="1810087"/>
            <a:ext cx="722828" cy="56590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938611" y="1920478"/>
            <a:ext cx="223361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6691790" y="1965545"/>
            <a:ext cx="952976" cy="248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ru-RU" sz="1550" dirty="0"/>
              <a:t>Месяц дисциплины – выполнял задачи 30 дней подряд</a:t>
            </a:r>
            <a:endParaRPr lang="en-US" sz="1550" dirty="0"/>
          </a:p>
        </p:txBody>
      </p:sp>
      <p:sp>
        <p:nvSpPr>
          <p:cNvPr id="11" name="Shape 6"/>
          <p:cNvSpPr/>
          <p:nvPr/>
        </p:nvSpPr>
        <p:spPr>
          <a:xfrm>
            <a:off x="6756759" y="2267349"/>
            <a:ext cx="5583317" cy="11430"/>
          </a:xfrm>
          <a:prstGeom prst="roundRect">
            <a:avLst>
              <a:gd name="adj" fmla="val 583766"/>
            </a:avLst>
          </a:prstGeom>
          <a:solidFill>
            <a:srgbClr val="C5D2CF"/>
          </a:solidFill>
          <a:ln/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601" y="2418238"/>
            <a:ext cx="1084302" cy="56590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938611" y="2526030"/>
            <a:ext cx="223361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605991" y="2466847"/>
            <a:ext cx="954524" cy="248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ru-RU" sz="1550" dirty="0"/>
              <a:t>Недельный чемпион – выполнял задачи 7 дней подряд</a:t>
            </a:r>
            <a:endParaRPr lang="en-US" sz="155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866" y="3035747"/>
            <a:ext cx="1445657" cy="565904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7938611" y="3131582"/>
            <a:ext cx="223361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18" name="Text 11"/>
          <p:cNvSpPr/>
          <p:nvPr/>
        </p:nvSpPr>
        <p:spPr>
          <a:xfrm>
            <a:off x="6885905" y="3086815"/>
            <a:ext cx="959882" cy="248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ru-RU" sz="1550" dirty="0">
                <a:solidFill>
                  <a:srgbClr val="2C3249"/>
                </a:solidFill>
                <a:cs typeface="Kanit Light" pitchFamily="34" charset="-120"/>
              </a:rPr>
              <a:t>Серийный исполнитель – выполнял задачи 3 дня подряд</a:t>
            </a:r>
            <a:endParaRPr lang="en-US" sz="1550" dirty="0"/>
          </a:p>
        </p:txBody>
      </p:sp>
      <p:sp>
        <p:nvSpPr>
          <p:cNvPr id="19" name="Shape 12"/>
          <p:cNvSpPr/>
          <p:nvPr/>
        </p:nvSpPr>
        <p:spPr>
          <a:xfrm>
            <a:off x="573589" y="1641521"/>
            <a:ext cx="5221962" cy="11430"/>
          </a:xfrm>
          <a:prstGeom prst="roundRect">
            <a:avLst>
              <a:gd name="adj" fmla="val 583766"/>
            </a:avLst>
          </a:prstGeom>
          <a:solidFill>
            <a:srgbClr val="C5D2CF"/>
          </a:solidFill>
          <a:ln/>
        </p:spPr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7123" y="3664648"/>
            <a:ext cx="1807131" cy="565904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905526" y="3699355"/>
            <a:ext cx="954167" cy="248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ru-RU" sz="1550" dirty="0">
                <a:solidFill>
                  <a:srgbClr val="2C3249"/>
                </a:solidFill>
                <a:cs typeface="Kanit Light" pitchFamily="34" charset="-120"/>
              </a:rPr>
              <a:t>Перфекционист – выполнил 10 задач без пропуска</a:t>
            </a:r>
            <a:endParaRPr lang="en-US" sz="1550" dirty="0"/>
          </a:p>
        </p:txBody>
      </p:sp>
      <p:pic>
        <p:nvPicPr>
          <p:cNvPr id="24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6151" y="4265885"/>
            <a:ext cx="2168604" cy="565904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7938611" y="4342686"/>
            <a:ext cx="223361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26" name="Text 17"/>
          <p:cNvSpPr/>
          <p:nvPr/>
        </p:nvSpPr>
        <p:spPr>
          <a:xfrm>
            <a:off x="7455872" y="4280727"/>
            <a:ext cx="965478" cy="248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ru-RU" sz="1550" dirty="0">
                <a:solidFill>
                  <a:srgbClr val="2C3249"/>
                </a:solidFill>
                <a:cs typeface="Kanit Light" pitchFamily="34" charset="-120"/>
              </a:rPr>
              <a:t>Легенда – выполнил 100 задач!</a:t>
            </a:r>
            <a:endParaRPr lang="en-US" sz="1550" dirty="0"/>
          </a:p>
        </p:txBody>
      </p:sp>
      <p:sp>
        <p:nvSpPr>
          <p:cNvPr id="27" name="Shape 18"/>
          <p:cNvSpPr/>
          <p:nvPr/>
        </p:nvSpPr>
        <p:spPr>
          <a:xfrm>
            <a:off x="7444703" y="4633215"/>
            <a:ext cx="4860488" cy="11430"/>
          </a:xfrm>
          <a:prstGeom prst="roundRect">
            <a:avLst>
              <a:gd name="adj" fmla="val 583766"/>
            </a:avLst>
          </a:prstGeom>
          <a:solidFill>
            <a:srgbClr val="C5D2CF"/>
          </a:solidFill>
          <a:ln/>
        </p:spPr>
      </p:sp>
      <p:pic>
        <p:nvPicPr>
          <p:cNvPr id="28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5474" y="4891834"/>
            <a:ext cx="2529959" cy="565904"/>
          </a:xfrm>
          <a:prstGeom prst="rect">
            <a:avLst/>
          </a:prstGeom>
        </p:spPr>
      </p:pic>
      <p:sp>
        <p:nvSpPr>
          <p:cNvPr id="29" name="Text 19"/>
          <p:cNvSpPr/>
          <p:nvPr/>
        </p:nvSpPr>
        <p:spPr>
          <a:xfrm>
            <a:off x="7938611" y="4948238"/>
            <a:ext cx="223361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30" name="Text 20"/>
          <p:cNvSpPr/>
          <p:nvPr/>
        </p:nvSpPr>
        <p:spPr>
          <a:xfrm>
            <a:off x="965478" y="5025652"/>
            <a:ext cx="951309" cy="248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ru-RU" sz="1550" dirty="0"/>
              <a:t>Мастер продуктивности – выполнил 50 задач</a:t>
            </a:r>
            <a:endParaRPr lang="en-US" sz="1550" dirty="0"/>
          </a:p>
        </p:txBody>
      </p:sp>
      <p:pic>
        <p:nvPicPr>
          <p:cNvPr id="32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2789" y="5511796"/>
            <a:ext cx="2891433" cy="565904"/>
          </a:xfrm>
          <a:prstGeom prst="rect">
            <a:avLst/>
          </a:prstGeom>
        </p:spPr>
      </p:pic>
      <p:sp>
        <p:nvSpPr>
          <p:cNvPr id="33" name="Text 22"/>
          <p:cNvSpPr/>
          <p:nvPr/>
        </p:nvSpPr>
        <p:spPr>
          <a:xfrm>
            <a:off x="7938611" y="5553789"/>
            <a:ext cx="223361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34" name="Text 23"/>
          <p:cNvSpPr/>
          <p:nvPr/>
        </p:nvSpPr>
        <p:spPr>
          <a:xfrm>
            <a:off x="7844314" y="5510689"/>
            <a:ext cx="968454" cy="248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ru-RU" sz="1400" dirty="0"/>
              <a:t>Герой срочных дел – выполнил 20 задач с высоким приоритетом!</a:t>
            </a:r>
            <a:endParaRPr lang="en-US" sz="1400" dirty="0"/>
          </a:p>
        </p:txBody>
      </p:sp>
      <p:pic>
        <p:nvPicPr>
          <p:cNvPr id="36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46246" y="6140112"/>
            <a:ext cx="3252907" cy="565904"/>
          </a:xfrm>
          <a:prstGeom prst="rect">
            <a:avLst/>
          </a:prstGeom>
        </p:spPr>
      </p:pic>
      <p:sp>
        <p:nvSpPr>
          <p:cNvPr id="37" name="Text 25"/>
          <p:cNvSpPr/>
          <p:nvPr/>
        </p:nvSpPr>
        <p:spPr>
          <a:xfrm>
            <a:off x="7938611" y="6159341"/>
            <a:ext cx="223361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ru-RU" sz="1750" dirty="0">
              <a:solidFill>
                <a:srgbClr val="2C3249"/>
              </a:solidFill>
              <a:cs typeface="Kanit Light" pitchFamily="34" charset="-120"/>
            </a:endParaRPr>
          </a:p>
          <a:p>
            <a:pPr marL="0" indent="0" algn="ctr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38" name="Text 26"/>
          <p:cNvSpPr/>
          <p:nvPr/>
        </p:nvSpPr>
        <p:spPr>
          <a:xfrm>
            <a:off x="0" y="6190298"/>
            <a:ext cx="965478" cy="248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ru-RU" sz="1550" dirty="0"/>
              <a:t>Срочник – выполнил 5 задач с высоким приоритетом!</a:t>
            </a:r>
            <a:endParaRPr lang="en-US" sz="1550" dirty="0"/>
          </a:p>
        </p:txBody>
      </p:sp>
      <p:pic>
        <p:nvPicPr>
          <p:cNvPr id="40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94905" y="6794650"/>
            <a:ext cx="3614380" cy="565904"/>
          </a:xfrm>
          <a:prstGeom prst="rect">
            <a:avLst/>
          </a:prstGeom>
        </p:spPr>
      </p:pic>
      <p:sp>
        <p:nvSpPr>
          <p:cNvPr id="41" name="Text 28"/>
          <p:cNvSpPr/>
          <p:nvPr/>
        </p:nvSpPr>
        <p:spPr>
          <a:xfrm>
            <a:off x="7938611" y="6764893"/>
            <a:ext cx="223361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42" name="Text 29"/>
          <p:cNvSpPr/>
          <p:nvPr/>
        </p:nvSpPr>
        <p:spPr>
          <a:xfrm>
            <a:off x="8526482" y="6795850"/>
            <a:ext cx="1041202" cy="248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ru-RU" sz="1550" dirty="0"/>
              <a:t>Трудяга – выполнил 10 задач!</a:t>
            </a:r>
            <a:endParaRPr lang="en-US" sz="1550" dirty="0"/>
          </a:p>
        </p:txBody>
      </p:sp>
      <p:sp>
        <p:nvSpPr>
          <p:cNvPr id="43" name="Shape 30"/>
          <p:cNvSpPr/>
          <p:nvPr/>
        </p:nvSpPr>
        <p:spPr>
          <a:xfrm>
            <a:off x="8476827" y="7134871"/>
            <a:ext cx="4137541" cy="11430"/>
          </a:xfrm>
          <a:prstGeom prst="roundRect">
            <a:avLst>
              <a:gd name="adj" fmla="val 583766"/>
            </a:avLst>
          </a:prstGeom>
          <a:solidFill>
            <a:srgbClr val="C5D2CF"/>
          </a:solidFill>
          <a:ln/>
        </p:spPr>
      </p:sp>
      <p:pic>
        <p:nvPicPr>
          <p:cNvPr id="44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03709" y="7461866"/>
            <a:ext cx="3975735" cy="565904"/>
          </a:xfrm>
          <a:prstGeom prst="rect">
            <a:avLst/>
          </a:prstGeom>
        </p:spPr>
      </p:pic>
      <p:sp>
        <p:nvSpPr>
          <p:cNvPr id="45" name="Text 31"/>
          <p:cNvSpPr/>
          <p:nvPr/>
        </p:nvSpPr>
        <p:spPr>
          <a:xfrm>
            <a:off x="7417483" y="7330797"/>
            <a:ext cx="1196102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46" name="Text 32"/>
          <p:cNvSpPr/>
          <p:nvPr/>
        </p:nvSpPr>
        <p:spPr>
          <a:xfrm>
            <a:off x="555768" y="7496573"/>
            <a:ext cx="973217" cy="248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ru-RU" sz="1550" dirty="0"/>
              <a:t>Новичок – выполнил 1 задачу!</a:t>
            </a:r>
            <a:endParaRPr lang="en-US" sz="15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F3A272-9BDA-FA8F-3836-58222CD78D66}"/>
              </a:ext>
            </a:extLst>
          </p:cNvPr>
          <p:cNvSpPr txBox="1"/>
          <p:nvPr/>
        </p:nvSpPr>
        <p:spPr>
          <a:xfrm>
            <a:off x="5903202" y="7560152"/>
            <a:ext cx="2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815F9B-4D22-0DD2-F4B6-D4113E5652F3}"/>
              </a:ext>
            </a:extLst>
          </p:cNvPr>
          <p:cNvSpPr txBox="1"/>
          <p:nvPr/>
        </p:nvSpPr>
        <p:spPr>
          <a:xfrm>
            <a:off x="5914830" y="6898469"/>
            <a:ext cx="2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0DF479-06E3-7EDA-506A-FC37C1DD50BC}"/>
              </a:ext>
            </a:extLst>
          </p:cNvPr>
          <p:cNvSpPr txBox="1"/>
          <p:nvPr/>
        </p:nvSpPr>
        <p:spPr>
          <a:xfrm>
            <a:off x="5920302" y="6208769"/>
            <a:ext cx="2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7BD6DA-D5E6-E900-74C4-957EB300138B}"/>
              </a:ext>
            </a:extLst>
          </p:cNvPr>
          <p:cNvSpPr txBox="1"/>
          <p:nvPr/>
        </p:nvSpPr>
        <p:spPr>
          <a:xfrm>
            <a:off x="5920302" y="5567478"/>
            <a:ext cx="2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EB0074-CF89-BC96-6E0B-F617FAE7B560}"/>
              </a:ext>
            </a:extLst>
          </p:cNvPr>
          <p:cNvSpPr txBox="1"/>
          <p:nvPr/>
        </p:nvSpPr>
        <p:spPr>
          <a:xfrm>
            <a:off x="5914831" y="5003230"/>
            <a:ext cx="2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3507FD-0CB5-F6DC-9F76-31F33C1F6ED9}"/>
              </a:ext>
            </a:extLst>
          </p:cNvPr>
          <p:cNvSpPr txBox="1"/>
          <p:nvPr/>
        </p:nvSpPr>
        <p:spPr>
          <a:xfrm>
            <a:off x="5900131" y="4316728"/>
            <a:ext cx="3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EAE1EE-BCD0-A48A-C59E-D150C5CF4EA4}"/>
              </a:ext>
            </a:extLst>
          </p:cNvPr>
          <p:cNvSpPr txBox="1"/>
          <p:nvPr/>
        </p:nvSpPr>
        <p:spPr>
          <a:xfrm>
            <a:off x="5914832" y="3703583"/>
            <a:ext cx="2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27132B-7263-8A86-FF43-57A784948487}"/>
              </a:ext>
            </a:extLst>
          </p:cNvPr>
          <p:cNvSpPr txBox="1"/>
          <p:nvPr/>
        </p:nvSpPr>
        <p:spPr>
          <a:xfrm>
            <a:off x="5916357" y="3096447"/>
            <a:ext cx="2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F997D5-F2A6-BD38-5094-9C49C6F544D2}"/>
              </a:ext>
            </a:extLst>
          </p:cNvPr>
          <p:cNvSpPr txBox="1"/>
          <p:nvPr/>
        </p:nvSpPr>
        <p:spPr>
          <a:xfrm>
            <a:off x="5920302" y="2455227"/>
            <a:ext cx="2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2C81F5-5C5F-984B-DF65-CD748FE3E801}"/>
              </a:ext>
            </a:extLst>
          </p:cNvPr>
          <p:cNvSpPr txBox="1"/>
          <p:nvPr/>
        </p:nvSpPr>
        <p:spPr>
          <a:xfrm>
            <a:off x="5863529" y="1833075"/>
            <a:ext cx="65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39B97E-3F4F-65DE-F090-C69947E978F2}"/>
              </a:ext>
            </a:extLst>
          </p:cNvPr>
          <p:cNvSpPr txBox="1"/>
          <p:nvPr/>
        </p:nvSpPr>
        <p:spPr>
          <a:xfrm>
            <a:off x="5890394" y="1410051"/>
            <a:ext cx="392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26942C5-323C-ECF1-0CD4-0F1A4ECB7363}"/>
              </a:ext>
            </a:extLst>
          </p:cNvPr>
          <p:cNvSpPr/>
          <p:nvPr/>
        </p:nvSpPr>
        <p:spPr>
          <a:xfrm>
            <a:off x="12167691" y="7646179"/>
            <a:ext cx="2372952" cy="521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с</a:t>
            </a:r>
          </a:p>
        </p:txBody>
      </p:sp>
      <p:sp>
        <p:nvSpPr>
          <p:cNvPr id="50" name="Shape 6">
            <a:extLst>
              <a:ext uri="{FF2B5EF4-FFF2-40B4-BE49-F238E27FC236}">
                <a16:creationId xmlns:a16="http://schemas.microsoft.com/office/drawing/2014/main" id="{E894ECC0-D034-7C8D-8B96-C4DD5A68882C}"/>
              </a:ext>
            </a:extLst>
          </p:cNvPr>
          <p:cNvSpPr/>
          <p:nvPr/>
        </p:nvSpPr>
        <p:spPr>
          <a:xfrm>
            <a:off x="6905282" y="3389118"/>
            <a:ext cx="5583317" cy="11430"/>
          </a:xfrm>
          <a:prstGeom prst="roundRect">
            <a:avLst>
              <a:gd name="adj" fmla="val 583766"/>
            </a:avLst>
          </a:prstGeom>
          <a:solidFill>
            <a:srgbClr val="C5D2CF"/>
          </a:solidFill>
          <a:ln/>
        </p:spPr>
      </p:sp>
      <p:sp>
        <p:nvSpPr>
          <p:cNvPr id="55" name="Shape 30">
            <a:extLst>
              <a:ext uri="{FF2B5EF4-FFF2-40B4-BE49-F238E27FC236}">
                <a16:creationId xmlns:a16="http://schemas.microsoft.com/office/drawing/2014/main" id="{933722A5-4153-BCC9-1B3C-83FC91B770C6}"/>
              </a:ext>
            </a:extLst>
          </p:cNvPr>
          <p:cNvSpPr/>
          <p:nvPr/>
        </p:nvSpPr>
        <p:spPr>
          <a:xfrm>
            <a:off x="905526" y="4077664"/>
            <a:ext cx="4137541" cy="11430"/>
          </a:xfrm>
          <a:prstGeom prst="roundRect">
            <a:avLst>
              <a:gd name="adj" fmla="val 583766"/>
            </a:avLst>
          </a:prstGeom>
          <a:solidFill>
            <a:srgbClr val="C5D2CF"/>
          </a:solidFill>
          <a:ln/>
        </p:spPr>
      </p:sp>
      <p:sp>
        <p:nvSpPr>
          <p:cNvPr id="56" name="Shape 30">
            <a:extLst>
              <a:ext uri="{FF2B5EF4-FFF2-40B4-BE49-F238E27FC236}">
                <a16:creationId xmlns:a16="http://schemas.microsoft.com/office/drawing/2014/main" id="{DBF674DD-3A87-FCA3-3EC2-8CD022665DE8}"/>
              </a:ext>
            </a:extLst>
          </p:cNvPr>
          <p:cNvSpPr/>
          <p:nvPr/>
        </p:nvSpPr>
        <p:spPr>
          <a:xfrm>
            <a:off x="658615" y="5367724"/>
            <a:ext cx="4137541" cy="11430"/>
          </a:xfrm>
          <a:prstGeom prst="roundRect">
            <a:avLst>
              <a:gd name="adj" fmla="val 583766"/>
            </a:avLst>
          </a:prstGeom>
          <a:solidFill>
            <a:srgbClr val="C5D2CF"/>
          </a:solidFill>
          <a:ln/>
        </p:spPr>
      </p:sp>
      <p:sp>
        <p:nvSpPr>
          <p:cNvPr id="67" name="Shape 30">
            <a:extLst>
              <a:ext uri="{FF2B5EF4-FFF2-40B4-BE49-F238E27FC236}">
                <a16:creationId xmlns:a16="http://schemas.microsoft.com/office/drawing/2014/main" id="{5EE3B06D-6E04-E783-8E9D-27A2862F2593}"/>
              </a:ext>
            </a:extLst>
          </p:cNvPr>
          <p:cNvSpPr/>
          <p:nvPr/>
        </p:nvSpPr>
        <p:spPr>
          <a:xfrm>
            <a:off x="89757" y="7818214"/>
            <a:ext cx="3960000" cy="11430"/>
          </a:xfrm>
          <a:prstGeom prst="roundRect">
            <a:avLst>
              <a:gd name="adj" fmla="val 583766"/>
            </a:avLst>
          </a:prstGeom>
          <a:solidFill>
            <a:srgbClr val="C5D2CF"/>
          </a:solidFill>
          <a:ln/>
        </p:spPr>
      </p:sp>
      <p:sp>
        <p:nvSpPr>
          <p:cNvPr id="68" name="Shape 30">
            <a:extLst>
              <a:ext uri="{FF2B5EF4-FFF2-40B4-BE49-F238E27FC236}">
                <a16:creationId xmlns:a16="http://schemas.microsoft.com/office/drawing/2014/main" id="{1E0F12C5-0D94-98CA-D8B8-F4AB4F175D9C}"/>
              </a:ext>
            </a:extLst>
          </p:cNvPr>
          <p:cNvSpPr/>
          <p:nvPr/>
        </p:nvSpPr>
        <p:spPr>
          <a:xfrm>
            <a:off x="178527" y="6516724"/>
            <a:ext cx="4068000" cy="11430"/>
          </a:xfrm>
          <a:prstGeom prst="roundRect">
            <a:avLst>
              <a:gd name="adj" fmla="val 583766"/>
            </a:avLst>
          </a:prstGeom>
          <a:solidFill>
            <a:srgbClr val="C5D2CF"/>
          </a:solidFill>
          <a:ln/>
        </p:spPr>
      </p:sp>
      <p:sp>
        <p:nvSpPr>
          <p:cNvPr id="69" name="Shape 30">
            <a:extLst>
              <a:ext uri="{FF2B5EF4-FFF2-40B4-BE49-F238E27FC236}">
                <a16:creationId xmlns:a16="http://schemas.microsoft.com/office/drawing/2014/main" id="{E437DA99-77D8-A3BF-8601-BB2263BB4B52}"/>
              </a:ext>
            </a:extLst>
          </p:cNvPr>
          <p:cNvSpPr/>
          <p:nvPr/>
        </p:nvSpPr>
        <p:spPr>
          <a:xfrm>
            <a:off x="8030150" y="5813595"/>
            <a:ext cx="4137541" cy="11430"/>
          </a:xfrm>
          <a:prstGeom prst="roundRect">
            <a:avLst>
              <a:gd name="adj" fmla="val 583766"/>
            </a:avLst>
          </a:prstGeom>
          <a:solidFill>
            <a:srgbClr val="C5D2CF"/>
          </a:solidFill>
          <a:ln/>
        </p:spPr>
      </p:sp>
      <p:sp>
        <p:nvSpPr>
          <p:cNvPr id="70" name="Shape 12">
            <a:extLst>
              <a:ext uri="{FF2B5EF4-FFF2-40B4-BE49-F238E27FC236}">
                <a16:creationId xmlns:a16="http://schemas.microsoft.com/office/drawing/2014/main" id="{5C9F259C-9AC6-3F3D-28D1-573FE948CD83}"/>
              </a:ext>
            </a:extLst>
          </p:cNvPr>
          <p:cNvSpPr/>
          <p:nvPr/>
        </p:nvSpPr>
        <p:spPr>
          <a:xfrm>
            <a:off x="279742" y="2798011"/>
            <a:ext cx="5221962" cy="11430"/>
          </a:xfrm>
          <a:prstGeom prst="roundRect">
            <a:avLst>
              <a:gd name="adj" fmla="val 583766"/>
            </a:avLst>
          </a:prstGeom>
          <a:solidFill>
            <a:srgbClr val="C5D2CF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51569" y="44492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Отзывы реальных пользователей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5477986" y="2150993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81834" y="45138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Катя</a:t>
            </a: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, </a:t>
            </a:r>
            <a:r>
              <a:rPr lang="ru-RU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15</a:t>
            </a: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 лет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836705" y="2487131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b="0" i="1" dirty="0">
                <a:effectLst/>
                <a:latin typeface="DeepSeek-CJK-patch"/>
              </a:rPr>
              <a:t>“</a:t>
            </a:r>
            <a:r>
              <a:rPr lang="ru-RU" sz="1600" b="0" i="1" dirty="0">
                <a:effectLst/>
                <a:latin typeface="DeepSeek-CJK-patch"/>
              </a:rPr>
              <a:t>Хотел учить французский, а вместо этого научился жить по расписанию.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ru-RU" sz="1600" b="0" i="1" dirty="0">
                <a:effectLst/>
                <a:latin typeface="DeepSeek-CJK-patch"/>
              </a:rPr>
              <a:t>Не то чтобы жалуюсь)))</a:t>
            </a:r>
            <a:r>
              <a:rPr lang="en-US" sz="1600" b="0" i="1" dirty="0">
                <a:effectLst/>
                <a:latin typeface="DeepSeek-CJK-patch"/>
              </a:rPr>
              <a:t> je </a:t>
            </a:r>
            <a:r>
              <a:rPr lang="en-US" sz="1600" b="0" i="1" dirty="0" err="1">
                <a:effectLst/>
                <a:latin typeface="DeepSeek-CJK-patch"/>
              </a:rPr>
              <a:t>t’adore</a:t>
            </a:r>
            <a:r>
              <a:rPr lang="en-US" sz="1600" b="0" i="1" dirty="0">
                <a:effectLst/>
                <a:latin typeface="DeepSeek-CJK-patch"/>
              </a:rPr>
              <a:t>, </a:t>
            </a:r>
            <a:r>
              <a:rPr lang="en-US" sz="1600" b="0" i="1" dirty="0" err="1">
                <a:effectLst/>
                <a:latin typeface="DeepSeek-CJK-patch"/>
              </a:rPr>
              <a:t>toi</a:t>
            </a:r>
            <a:r>
              <a:rPr lang="en-US" sz="1600" b="0" i="1" dirty="0">
                <a:effectLst/>
                <a:latin typeface="DeepSeek-CJK-patch"/>
              </a:rPr>
              <a:t> et ton bot”</a:t>
            </a:r>
            <a:r>
              <a:rPr lang="ru-RU" sz="1600" b="0" i="1" dirty="0">
                <a:solidFill>
                  <a:srgbClr val="F8FAFF"/>
                </a:solidFill>
                <a:effectLst/>
                <a:latin typeface="DeepSeek-CJK-patch"/>
              </a:rPr>
              <a:t>...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759799" y="3395974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013436" y="34635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b="0" i="0" dirty="0">
                <a:effectLst/>
                <a:latin typeface="DeepSeek-CJK-patch"/>
              </a:rPr>
              <a:t>Петя, 18 лет (выпускник 'Байтика', теперь живет на полную катушку, но с расписанием)</a:t>
            </a:r>
            <a:endParaRPr lang="ru-RU" dirty="0">
              <a:latin typeface="Kanit Light" pitchFamily="34" charset="0"/>
              <a:ea typeface="Kanit Light" pitchFamily="34" charset="-122"/>
              <a:cs typeface="Kanit Light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013436" y="3862937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“</a:t>
            </a:r>
            <a:r>
              <a:rPr lang="ru-RU" sz="1600" b="0" i="1" dirty="0">
                <a:effectLst/>
                <a:latin typeface="DeepSeek-CJK-patch"/>
              </a:rPr>
              <a:t>Всё, что осталось от моей лени — это этот отзыв. Спасибо, бот!</a:t>
            </a:r>
            <a:r>
              <a:rPr lang="en-US" sz="1750" dirty="0"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”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148072" y="4601063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859967" y="59939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1600" i="0" dirty="0">
                <a:effectLst/>
                <a:latin typeface="DeepSeek-CJK-patch"/>
              </a:rPr>
              <a:t>Миша, 12 лет (удивительный случай - ребенок ДОБРОВОЛЬНО соблюдает режим</a:t>
            </a:r>
            <a:r>
              <a:rPr lang="ru-RU" sz="1600" b="1" i="0" dirty="0">
                <a:effectLst/>
                <a:latin typeface="DeepSeek-CJK-patch"/>
              </a:rPr>
              <a:t>)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6822055" y="6481392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“</a:t>
            </a:r>
            <a:r>
              <a:rPr lang="ru-RU" sz="1600" b="0" i="1" dirty="0">
                <a:effectLst/>
                <a:latin typeface="DeepSeek-CJK-patch"/>
              </a:rPr>
              <a:t>Родители проверяют, не подменили ли их сына - я сам в шоке!</a:t>
            </a:r>
            <a:r>
              <a:rPr lang="ru-RU" sz="1750" b="0" i="1" dirty="0">
                <a:solidFill>
                  <a:srgbClr val="2C3249"/>
                </a:solidFill>
                <a:effectLst/>
                <a:latin typeface="DeepSeek-CJK-patch"/>
                <a:cs typeface="Martel Sans" pitchFamily="34" charset="-120"/>
              </a:rPr>
              <a:t>10</a:t>
            </a:r>
            <a:r>
              <a:rPr lang="en-US" sz="1750" i="1" dirty="0">
                <a:solidFill>
                  <a:srgbClr val="2C3249"/>
                </a:solidFill>
                <a:latin typeface="DeepSeek-CJK-patch"/>
                <a:cs typeface="Martel Sans" pitchFamily="34" charset="-120"/>
              </a:rPr>
              <a:t>/10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”</a:t>
            </a:r>
            <a:endParaRPr lang="en-US" sz="1750" dirty="0"/>
          </a:p>
        </p:txBody>
      </p:sp>
      <p:sp>
        <p:nvSpPr>
          <p:cNvPr id="13" name="Shape 1">
            <a:extLst>
              <a:ext uri="{FF2B5EF4-FFF2-40B4-BE49-F238E27FC236}">
                <a16:creationId xmlns:a16="http://schemas.microsoft.com/office/drawing/2014/main" id="{3D661116-8A9B-5C43-140E-8DF63F1F26E2}"/>
              </a:ext>
            </a:extLst>
          </p:cNvPr>
          <p:cNvSpPr/>
          <p:nvPr/>
        </p:nvSpPr>
        <p:spPr>
          <a:xfrm>
            <a:off x="6561616" y="5993909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5A13AF8A-95FB-0CD4-357C-743C98796AFD}"/>
              </a:ext>
            </a:extLst>
          </p:cNvPr>
          <p:cNvSpPr/>
          <p:nvPr/>
        </p:nvSpPr>
        <p:spPr>
          <a:xfrm>
            <a:off x="5780606" y="21219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Тима</a:t>
            </a:r>
            <a:r>
              <a:rPr lang="en-US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, </a:t>
            </a:r>
            <a:r>
              <a:rPr lang="ru-RU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r>
              <a:rPr lang="en-US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8 </a:t>
            </a:r>
            <a:r>
              <a:rPr lang="ru-RU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лет(всем уже знакомый главный любитель круасанов и утреннего кофе) </a:t>
            </a:r>
            <a:endParaRPr lang="en-US" dirty="0"/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0AB134A2-5864-DE5F-3AF4-43CF07BFA503}"/>
              </a:ext>
            </a:extLst>
          </p:cNvPr>
          <p:cNvSpPr/>
          <p:nvPr/>
        </p:nvSpPr>
        <p:spPr>
          <a:xfrm>
            <a:off x="6481834" y="4846273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i="1" dirty="0">
                <a:latin typeface="DeepSeek-CJK-patch"/>
              </a:rPr>
              <a:t>“</a:t>
            </a:r>
            <a:r>
              <a:rPr lang="ru-RU" sz="1600" b="0" i="1" dirty="0">
                <a:effectLst/>
                <a:latin typeface="DeepSeek-CJK-patch"/>
              </a:rPr>
              <a:t>Бот помог понять: ОГЭ — это не конец света, а просто этап.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ru-RU" sz="1600" b="0" i="1" dirty="0">
                <a:effectLst/>
                <a:latin typeface="DeepSeek-CJK-patch"/>
              </a:rPr>
              <a:t> И я его пройду!</a:t>
            </a:r>
            <a:r>
              <a:rPr lang="en-US" sz="1600" b="0" i="1" dirty="0">
                <a:effectLst/>
                <a:latin typeface="DeepSeek-CJK-patch"/>
              </a:rPr>
              <a:t>”</a:t>
            </a:r>
            <a:endParaRPr lang="en-US" sz="175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B9B639F-6B8E-E956-977C-B5467F2D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25" y="847998"/>
            <a:ext cx="1916569" cy="2577454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B903381-E2D2-12EF-D7F4-84273A6380FA}"/>
              </a:ext>
            </a:extLst>
          </p:cNvPr>
          <p:cNvSpPr/>
          <p:nvPr/>
        </p:nvSpPr>
        <p:spPr>
          <a:xfrm>
            <a:off x="12167691" y="7646179"/>
            <a:ext cx="2372952" cy="521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с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FDC2C12-18E9-9ED6-C5F9-E1537EEDE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749" y="847998"/>
            <a:ext cx="1955279" cy="260703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EF93481-DAD6-A802-35F3-513510A99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13" y="3641412"/>
            <a:ext cx="4442118" cy="33315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783080"/>
            <a:ext cx="71121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Вопросы для оценки задач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2832021"/>
            <a:ext cx="170021" cy="354330"/>
          </a:xfrm>
          <a:prstGeom prst="roundRect">
            <a:avLst>
              <a:gd name="adj" fmla="val 5603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303973" y="2832021"/>
            <a:ext cx="96081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Какое у вас сложилось первое впечатление от интерфейса бота?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1133951" y="3413165"/>
            <a:ext cx="170021" cy="354330"/>
          </a:xfrm>
          <a:prstGeom prst="roundRect">
            <a:avLst>
              <a:gd name="adj" fmla="val 5603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44134" y="3413165"/>
            <a:ext cx="108839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Какой функционал, на ваш взгляд, требует доработки в первую очередь?</a:t>
            </a:r>
            <a:endParaRPr lang="en-US" sz="2200" dirty="0"/>
          </a:p>
        </p:txBody>
      </p:sp>
      <p:sp>
        <p:nvSpPr>
          <p:cNvPr id="9" name="Shape 6"/>
          <p:cNvSpPr/>
          <p:nvPr/>
        </p:nvSpPr>
        <p:spPr>
          <a:xfrm>
            <a:off x="1474232" y="3994309"/>
            <a:ext cx="170021" cy="354330"/>
          </a:xfrm>
          <a:prstGeom prst="roundRect">
            <a:avLst>
              <a:gd name="adj" fmla="val 5603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984415" y="3994309"/>
            <a:ext cx="111088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Представили бы вы этого бота своим знакомым? Если да, то кому именно?</a:t>
            </a:r>
            <a:endParaRPr lang="en-US" sz="2200" dirty="0"/>
          </a:p>
        </p:txBody>
      </p:sp>
      <p:sp>
        <p:nvSpPr>
          <p:cNvPr id="11" name="Shape 8"/>
          <p:cNvSpPr/>
          <p:nvPr/>
        </p:nvSpPr>
        <p:spPr>
          <a:xfrm>
            <a:off x="1814513" y="4575453"/>
            <a:ext cx="170021" cy="708660"/>
          </a:xfrm>
          <a:prstGeom prst="roundRect">
            <a:avLst>
              <a:gd name="adj" fmla="val 5603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324695" y="4575453"/>
            <a:ext cx="115119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Какие реальные задачи вы бы доверили решать этому боту в повседневной жизни?</a:t>
            </a:r>
            <a:endParaRPr lang="en-US" sz="2200" dirty="0"/>
          </a:p>
        </p:txBody>
      </p:sp>
      <p:sp>
        <p:nvSpPr>
          <p:cNvPr id="13" name="Shape 10"/>
          <p:cNvSpPr/>
          <p:nvPr/>
        </p:nvSpPr>
        <p:spPr>
          <a:xfrm>
            <a:off x="1474232" y="5510927"/>
            <a:ext cx="170021" cy="708660"/>
          </a:xfrm>
          <a:prstGeom prst="roundRect">
            <a:avLst>
              <a:gd name="adj" fmla="val 5603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984415" y="5510927"/>
            <a:ext cx="1185219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Если бы у бота появился 'режим супергероя', какую одну сверхспособность вы бы ему добавили?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825" y="658368"/>
            <a:ext cx="5486400" cy="691286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2384" y="8653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Твой ход, </a:t>
            </a:r>
            <a:r>
              <a:rPr lang="ru-RU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герой</a:t>
            </a: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!</a:t>
            </a:r>
            <a:r>
              <a:rPr lang="ru-RU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 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162384" y="193294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71109" y="19046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Прими вызов бота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71109" y="2335549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Установи бота и вперед к успеху!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141300" y="341304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777641" y="3451540"/>
            <a:ext cx="45153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Добавь немного норрис-комедии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834987" y="396599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Мемы + эффективность = твоя формула победы</a:t>
            </a:r>
            <a:endParaRPr lang="en-US" sz="1750" dirty="0"/>
          </a:p>
        </p:txBody>
      </p:sp>
      <p:sp>
        <p:nvSpPr>
          <p:cNvPr id="14" name="Text 0">
            <a:extLst>
              <a:ext uri="{FF2B5EF4-FFF2-40B4-BE49-F238E27FC236}">
                <a16:creationId xmlns:a16="http://schemas.microsoft.com/office/drawing/2014/main" id="{ADE32253-F883-62B6-D252-CD46DB8AD667}"/>
              </a:ext>
            </a:extLst>
          </p:cNvPr>
          <p:cNvSpPr/>
          <p:nvPr/>
        </p:nvSpPr>
        <p:spPr>
          <a:xfrm>
            <a:off x="6162384" y="469549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P.S </a:t>
            </a:r>
            <a:r>
              <a:rPr lang="ru-RU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даже Чак Норрис</a:t>
            </a:r>
            <a:endParaRPr lang="en-US" sz="4450" b="1" dirty="0">
              <a:latin typeface="Kanit Light" panose="020B0604020202020204" charset="-34"/>
              <a:cs typeface="Kanit Light" panose="020B0604020202020204" charset="-34"/>
            </a:endParaRPr>
          </a:p>
        </p:txBody>
      </p:sp>
      <p:sp>
        <p:nvSpPr>
          <p:cNvPr id="17" name="Shape 1">
            <a:extLst>
              <a:ext uri="{FF2B5EF4-FFF2-40B4-BE49-F238E27FC236}">
                <a16:creationId xmlns:a16="http://schemas.microsoft.com/office/drawing/2014/main" id="{925611BF-D340-B1DF-D74D-1D42A5658367}"/>
              </a:ext>
            </a:extLst>
          </p:cNvPr>
          <p:cNvSpPr/>
          <p:nvPr/>
        </p:nvSpPr>
        <p:spPr>
          <a:xfrm>
            <a:off x="6284734" y="568325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3DF805-3366-65E6-5345-66D874BDB46D}"/>
              </a:ext>
            </a:extLst>
          </p:cNvPr>
          <p:cNvSpPr txBox="1"/>
          <p:nvPr/>
        </p:nvSpPr>
        <p:spPr>
          <a:xfrm>
            <a:off x="6971109" y="5805458"/>
            <a:ext cx="7800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Уже установил этого бота </a:t>
            </a:r>
            <a:endParaRPr lang="ru-RU" dirty="0"/>
          </a:p>
        </p:txBody>
      </p:sp>
      <p:sp>
        <p:nvSpPr>
          <p:cNvPr id="22" name="Shape 7">
            <a:extLst>
              <a:ext uri="{FF2B5EF4-FFF2-40B4-BE49-F238E27FC236}">
                <a16:creationId xmlns:a16="http://schemas.microsoft.com/office/drawing/2014/main" id="{3A93C4A2-548D-E76E-EFA0-6843EAA6D6E5}"/>
              </a:ext>
            </a:extLst>
          </p:cNvPr>
          <p:cNvSpPr/>
          <p:nvPr/>
        </p:nvSpPr>
        <p:spPr>
          <a:xfrm>
            <a:off x="6267339" y="659474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5B1245-8D74-34FD-7339-EC1A9C680B15}"/>
              </a:ext>
            </a:extLst>
          </p:cNvPr>
          <p:cNvSpPr txBox="1"/>
          <p:nvPr/>
        </p:nvSpPr>
        <p:spPr>
          <a:xfrm>
            <a:off x="7088915" y="6692718"/>
            <a:ext cx="7564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выполнил все задачи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B391AC5-8123-E599-420E-8771474A5D27}"/>
              </a:ext>
            </a:extLst>
          </p:cNvPr>
          <p:cNvSpPr/>
          <p:nvPr/>
        </p:nvSpPr>
        <p:spPr>
          <a:xfrm>
            <a:off x="12167691" y="7646179"/>
            <a:ext cx="2372952" cy="521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BDEA7-8A1D-F8D8-53A1-E557D2C164C5}"/>
              </a:ext>
            </a:extLst>
          </p:cNvPr>
          <p:cNvSpPr txBox="1"/>
          <p:nvPr/>
        </p:nvSpPr>
        <p:spPr>
          <a:xfrm>
            <a:off x="6141300" y="7260704"/>
            <a:ext cx="7385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</a:t>
            </a:r>
            <a:r>
              <a:rPr lang="en-US" sz="1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.</a:t>
            </a:r>
            <a:r>
              <a:rPr lang="en-US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</a:t>
            </a:r>
            <a:r>
              <a:rPr lang="en-US" sz="1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 </a:t>
            </a:r>
            <a:r>
              <a:rPr lang="ru-RU" sz="1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№2 </a:t>
            </a:r>
            <a:endParaRPr lang="en-US" sz="1800" dirty="0">
              <a:solidFill>
                <a:srgbClr val="2C3249"/>
              </a:solidFill>
              <a:latin typeface="Kanit Light" pitchFamily="34" charset="0"/>
              <a:ea typeface="Kanit Light" pitchFamily="34" charset="-122"/>
              <a:cs typeface="Kanit Light" pitchFamily="34" charset="-120"/>
            </a:endParaRPr>
          </a:p>
          <a:p>
            <a:r>
              <a:rPr lang="en-US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	</a:t>
            </a:r>
            <a:r>
              <a:rPr lang="ru-RU" sz="1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А ты</a:t>
            </a:r>
            <a:r>
              <a:rPr lang="en-US" sz="1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?)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388</Words>
  <Application>Microsoft Office PowerPoint</Application>
  <PresentationFormat>Произвольный</PresentationFormat>
  <Paragraphs>65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Kanit Light</vt:lpstr>
      <vt:lpstr>DeepSeek-CJK-patch</vt:lpstr>
      <vt:lpstr>Martel Sans Bold</vt:lpstr>
      <vt:lpstr>Martel Sans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Мария Ярусова</cp:lastModifiedBy>
  <cp:revision>8</cp:revision>
  <dcterms:created xsi:type="dcterms:W3CDTF">2025-04-26T22:25:36Z</dcterms:created>
  <dcterms:modified xsi:type="dcterms:W3CDTF">2025-04-30T18:14:10Z</dcterms:modified>
</cp:coreProperties>
</file>