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omputer, desk&#10;&#10;Description automatically generated">
            <a:extLst>
              <a:ext uri="{FF2B5EF4-FFF2-40B4-BE49-F238E27FC236}">
                <a16:creationId xmlns="" xmlns:a16="http://schemas.microsoft.com/office/drawing/2014/main" id="{C442A71B-ACB8-444C-9977-28792C5B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4A6E68A-0B7C-4409-859E-0323A8CC61F5}"/>
              </a:ext>
            </a:extLst>
          </p:cNvPr>
          <p:cNvSpPr/>
          <p:nvPr/>
        </p:nvSpPr>
        <p:spPr>
          <a:xfrm>
            <a:off x="0" y="4562475"/>
            <a:ext cx="12192000" cy="2295526"/>
          </a:xfrm>
          <a:prstGeom prst="rect">
            <a:avLst/>
          </a:prstGeom>
          <a:solidFill>
            <a:srgbClr val="2A2D7D">
              <a:alpha val="7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A8C5CB-EC2F-4660-93BA-317F99C3AE08}"/>
              </a:ext>
            </a:extLst>
          </p:cNvPr>
          <p:cNvSpPr/>
          <p:nvPr/>
        </p:nvSpPr>
        <p:spPr>
          <a:xfrm>
            <a:off x="0" y="6016939"/>
            <a:ext cx="12197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>
                <a:solidFill>
                  <a:srgbClr val="FEFDFD"/>
                </a:solidFill>
                <a:ea typeface="Calibri" charset="0"/>
                <a:cs typeface="Calibri" panose="020F0502020204030204" pitchFamily="34" charset="0"/>
              </a:rPr>
              <a:t>Wealth Advisory Data </a:t>
            </a:r>
            <a:r>
              <a:rPr lang="en-US" sz="2800" b="1" kern="0" dirty="0">
                <a:solidFill>
                  <a:srgbClr val="FEFDFD"/>
                </a:solidFill>
                <a:cs typeface="Calibri" panose="020F0502020204030204" pitchFamily="34" charset="0"/>
              </a:rPr>
              <a:t>Analytics 360°</a:t>
            </a:r>
          </a:p>
          <a:p>
            <a:pPr defTabSz="121913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EFDFD"/>
                </a:solidFill>
                <a:cs typeface="Calibri" panose="020F0502020204030204" pitchFamily="34" charset="0"/>
              </a:rPr>
              <a:t>(Prioritized Meeting, Collaborate, </a:t>
            </a:r>
            <a:r>
              <a:rPr lang="en-US" b="1" kern="0" dirty="0">
                <a:solidFill>
                  <a:srgbClr val="FEFDFD"/>
                </a:solidFill>
                <a:ea typeface="Calibri" charset="0"/>
                <a:cs typeface="Calibri" panose="020F0502020204030204" pitchFamily="34" charset="0"/>
              </a:rPr>
              <a:t>AI Inferencing, Personalized Digital HNI Experience &amp; GSI)  </a:t>
            </a:r>
          </a:p>
        </p:txBody>
      </p:sp>
    </p:spTree>
    <p:extLst>
      <p:ext uri="{BB962C8B-B14F-4D97-AF65-F5344CB8AC3E}">
        <p14:creationId xmlns:p14="http://schemas.microsoft.com/office/powerpoint/2010/main" val="6418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D475D-3B97-DB6A-6924-CCB2DBE3A317}"/>
              </a:ext>
            </a:extLst>
          </p:cNvPr>
          <p:cNvSpPr/>
          <p:nvPr/>
        </p:nvSpPr>
        <p:spPr>
          <a:xfrm>
            <a:off x="324286" y="152400"/>
            <a:ext cx="3842221" cy="459336"/>
          </a:xfrm>
          <a:prstGeom prst="rect">
            <a:avLst/>
          </a:prstGeom>
          <a:solidFill>
            <a:srgbClr val="00194C"/>
          </a:solidFill>
          <a:ln w="12700" cap="flat" cmpd="sng" algn="ctr">
            <a:solidFill>
              <a:srgbClr val="00194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Business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7BA25F-B880-BA9C-6C2A-FC9D7C1E7859}"/>
              </a:ext>
            </a:extLst>
          </p:cNvPr>
          <p:cNvSpPr txBox="1"/>
          <p:nvPr/>
        </p:nvSpPr>
        <p:spPr>
          <a:xfrm>
            <a:off x="4240317" y="611736"/>
            <a:ext cx="7731813" cy="350306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66700" dist="2159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182880" rIns="91440" bIns="45720" numCol="2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85750" marR="0" lvl="0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TKaiti"/>
              </a:defRPr>
            </a:lvl1pPr>
          </a:lstStyle>
          <a:p>
            <a:pPr marL="285744" lvl="1" indent="-285744" defTabSz="914377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Dashboard Analytics &amp; AI Inferencing: </a:t>
            </a:r>
            <a:endParaRPr lang="en-US" sz="1200" b="1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742944" lvl="2" indent="-285744" defTabSz="914377" fontAlgn="base"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Analyzing current market events </a:t>
            </a:r>
          </a:p>
          <a:p>
            <a:pPr marL="742944" lvl="2" indent="-285744" defTabSz="914377" fontAlgn="base"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Analyzing the effect of such events on the client portfolio using AI</a:t>
            </a:r>
          </a:p>
          <a:p>
            <a:pPr marL="742944" lvl="2" indent="-285744" defTabSz="914377" fontAlgn="base">
              <a:spcBef>
                <a:spcPts val="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Displaying all relevant data in a single   dashboard</a:t>
            </a:r>
            <a:endParaRPr lang="en-US" sz="1200" i="1" dirty="0" smtClean="0">
              <a:solidFill>
                <a:schemeClr val="accent5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285744" lvl="1" indent="-285744" defTabSz="914377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Personalized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Collaboration with HNI</a:t>
            </a:r>
            <a:r>
              <a:rPr lang="en-US" sz="1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: </a:t>
            </a:r>
            <a:endParaRPr lang="en-US" sz="1200" b="1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Audio</a:t>
            </a:r>
            <a:r>
              <a:rPr lang="en-US" sz="1200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, video, private 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meeting.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C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o-browsing.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D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ocument sharing.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D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ocument </a:t>
            </a:r>
            <a:r>
              <a:rPr lang="en-US" sz="1200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annotation and </a:t>
            </a:r>
            <a:r>
              <a:rPr lang="en-US" sz="1200" i="1" dirty="0" err="1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eSign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C</a:t>
            </a: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omply </a:t>
            </a:r>
            <a:r>
              <a:rPr lang="en-US" sz="1200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with regulatory and risk requirement. </a:t>
            </a:r>
            <a:endParaRPr lang="en-US" sz="1200" i="1" dirty="0" smtClean="0">
              <a:solidFill>
                <a:schemeClr val="accent5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Custom </a:t>
            </a:r>
            <a:r>
              <a:rPr lang="en-US" sz="1200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workflow management for new product onboarding, </a:t>
            </a: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and </a:t>
            </a:r>
            <a:r>
              <a:rPr lang="en-US" sz="1200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end-to-end order s</a:t>
            </a:r>
            <a:r>
              <a:rPr lang="en-US" sz="1200" i="1" dirty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ervice </a:t>
            </a: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fulfilment.</a:t>
            </a:r>
            <a:endParaRPr lang="en-US" sz="1200" i="1" dirty="0">
              <a:solidFill>
                <a:schemeClr val="accent5"/>
              </a:solidFill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285744" lvl="1" indent="-285744" defTabSz="914377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Unified Messaging &amp; Customer Hub Integration:</a:t>
            </a: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Realtime Advisory Support for FA, Portfolio highlights, external market event and signal notification, sentiments, cognitive search, specific client escalation management,  enable omni-channel digital experience: Web, Mobile, </a:t>
            </a:r>
            <a:r>
              <a:rPr lang="en-US" sz="1200" dirty="0" smtClean="0">
                <a:solidFill>
                  <a:srgbClr val="595959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Desktop </a:t>
            </a:r>
            <a:r>
              <a:rPr lang="en-US" sz="12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between FA and HNIs</a:t>
            </a:r>
            <a:r>
              <a:rPr lang="en-US" sz="1200" dirty="0" smtClean="0">
                <a:solidFill>
                  <a:srgbClr val="595959"/>
                </a:solidFill>
                <a:effectLst/>
                <a:latin typeface="Calibri" panose="020F0502020204030204" pitchFamily="34" charset="0"/>
                <a:ea typeface="Frutiger LT Pro 55 Roman" panose="020B0602020204020204" pitchFamily="34" charset="0"/>
              </a:rPr>
              <a:t>.</a:t>
            </a:r>
          </a:p>
          <a:p>
            <a:pPr marL="285744" lvl="1" indent="-285744" defTabSz="914377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b="1" dirty="0" smtClean="0">
                <a:solidFill>
                  <a:srgbClr val="0070C0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Other Features Including:</a:t>
            </a:r>
            <a:endParaRPr lang="en-US" sz="1200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AI powered Market Predictions based on market news.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Effect of such predictions on client portfolios.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AI powered prediction of client’s risk taking capability for better product marketing.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dirty="0" smtClean="0">
                <a:solidFill>
                  <a:schemeClr val="accent5"/>
                </a:solidFill>
                <a:latin typeface="Calibri" panose="020F0502020204030204" pitchFamily="34" charset="0"/>
                <a:ea typeface="Frutiger LT Pro 55 Roman" panose="020B0602020204020204" pitchFamily="34" charset="0"/>
              </a:rPr>
              <a:t>Advisory Bot to provide assistance to the Advisor relating to client or market data.</a:t>
            </a:r>
          </a:p>
          <a:p>
            <a:pPr marL="742944" lvl="2" indent="-285744" defTabSz="914377"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>
              <a:solidFill>
                <a:srgbClr val="0070C0"/>
              </a:solidFill>
              <a:effectLst/>
              <a:latin typeface="Calibri" panose="020F0502020204030204" pitchFamily="34" charset="0"/>
              <a:ea typeface="Frutiger LT Pro 55 Roman" panose="020B06020202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1606C83-F40A-F532-66F2-B3477BE950A9}"/>
              </a:ext>
            </a:extLst>
          </p:cNvPr>
          <p:cNvSpPr/>
          <p:nvPr/>
        </p:nvSpPr>
        <p:spPr>
          <a:xfrm>
            <a:off x="4240317" y="152400"/>
            <a:ext cx="7731813" cy="435879"/>
          </a:xfrm>
          <a:prstGeom prst="rect">
            <a:avLst/>
          </a:prstGeom>
          <a:solidFill>
            <a:srgbClr val="00194C"/>
          </a:solidFill>
          <a:ln w="12700" cap="flat" cmpd="sng" algn="ctr">
            <a:solidFill>
              <a:srgbClr val="00194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Solution Highlights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E33978E-81BD-6BFC-D6CC-1761AA15C1BA}"/>
              </a:ext>
            </a:extLst>
          </p:cNvPr>
          <p:cNvSpPr txBox="1"/>
          <p:nvPr/>
        </p:nvSpPr>
        <p:spPr>
          <a:xfrm>
            <a:off x="324286" y="611736"/>
            <a:ext cx="3842221" cy="350306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66700" dist="2159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85744" marR="0" lvl="0" indent="-285744" defTabSz="914377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TKaiti"/>
              </a:defRPr>
            </a:lvl1pPr>
          </a:lstStyle>
          <a:p>
            <a:pPr marL="285744" marR="0" lvl="1" indent="-285744" defTabSz="914377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0" dirty="0">
                <a:solidFill>
                  <a:srgbClr val="0070C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80% of Financial Advisors(FA) time goes for Meeting Preparation</a:t>
            </a:r>
            <a:r>
              <a:rPr lang="en-US" sz="1200" b="1" kern="0" dirty="0" smtClean="0">
                <a:solidFill>
                  <a:srgbClr val="0070C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:</a:t>
            </a:r>
          </a:p>
          <a:p>
            <a:pPr marL="742944" lvl="2" indent="-285744" defTabSz="914377" fontAlgn="base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Gathering Market Data</a:t>
            </a:r>
          </a:p>
          <a:p>
            <a:pPr marL="742944" lvl="2" indent="-285744" defTabSz="914377" fontAlgn="base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Gathering client specific data</a:t>
            </a:r>
          </a:p>
          <a:p>
            <a:pPr marL="742944" lvl="2" indent="-285744" defTabSz="914377" fontAlgn="base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Deciding which client to meet based on above data</a:t>
            </a:r>
            <a:endParaRPr lang="en-US" sz="1200" i="1" dirty="0">
              <a:solidFill>
                <a:srgbClr val="C00000"/>
              </a:solidFill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  <a:p>
            <a:pPr marL="285744" marR="0" lvl="1" indent="-285744" defTabSz="914377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1" kern="0" dirty="0" smtClean="0">
                <a:solidFill>
                  <a:srgbClr val="0070C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FA </a:t>
            </a:r>
            <a:r>
              <a:rPr lang="en-US" sz="1200" b="1" kern="0" dirty="0">
                <a:solidFill>
                  <a:srgbClr val="0070C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to answer HNI’s personalized queries ?</a:t>
            </a:r>
            <a:r>
              <a:rPr lang="en-US" sz="1200" b="1" kern="0" dirty="0">
                <a:solidFill>
                  <a:srgbClr val="FF0000"/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RELEVANCE,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CONTEXT,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TIMING, &amp;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EMPATHY</a:t>
            </a:r>
            <a:endParaRPr lang="en-US" sz="800" b="1" kern="0" noProof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What </a:t>
            </a:r>
            <a:r>
              <a:rPr lang="en-US" sz="1200" i="1" kern="0" dirty="0">
                <a:solidFill>
                  <a:srgbClr val="C00000"/>
                </a:solidFill>
                <a:ea typeface="STKaiti"/>
              </a:rPr>
              <a:t>is the Portfolio impact on market research/market signals </a:t>
            </a: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?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What </a:t>
            </a:r>
            <a:r>
              <a:rPr lang="en-US" sz="1200" i="1" kern="0" dirty="0">
                <a:solidFill>
                  <a:srgbClr val="C00000"/>
                </a:solidFill>
                <a:ea typeface="STKaiti"/>
              </a:rPr>
              <a:t>is the best product Mix suites for me in net new investment ? [Portfolio Optimization options, recommendations </a:t>
            </a: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]</a:t>
            </a:r>
          </a:p>
          <a:p>
            <a:pPr marL="742944" lvl="2" indent="-285744" defTabSz="914377" fontAlgn="base"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How </a:t>
            </a:r>
            <a:r>
              <a:rPr lang="en-US" sz="1200" i="1" kern="0" dirty="0">
                <a:solidFill>
                  <a:srgbClr val="C00000"/>
                </a:solidFill>
                <a:ea typeface="STKaiti"/>
              </a:rPr>
              <a:t>am I doing today (HNI) ? vs my peers  [Anonymous peer-profile comparison and recommendations for HNIs</a:t>
            </a:r>
            <a:r>
              <a:rPr lang="en-US" sz="1200" i="1" kern="0" dirty="0" smtClean="0">
                <a:solidFill>
                  <a:srgbClr val="C00000"/>
                </a:solidFill>
                <a:ea typeface="STKaiti"/>
              </a:rPr>
              <a:t>?]</a:t>
            </a:r>
            <a:endParaRPr lang="en-US" sz="1200" i="1" kern="0" dirty="0">
              <a:solidFill>
                <a:srgbClr val="C00000"/>
              </a:solidFill>
              <a:ea typeface="STKait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606C83-F40A-F532-66F2-B3477BE950A9}"/>
              </a:ext>
            </a:extLst>
          </p:cNvPr>
          <p:cNvSpPr/>
          <p:nvPr/>
        </p:nvSpPr>
        <p:spPr>
          <a:xfrm>
            <a:off x="380206" y="4191000"/>
            <a:ext cx="11591924" cy="435879"/>
          </a:xfrm>
          <a:prstGeom prst="rect">
            <a:avLst/>
          </a:prstGeom>
          <a:solidFill>
            <a:srgbClr val="00194C"/>
          </a:solidFill>
          <a:ln w="12700" cap="flat" cmpd="sng" algn="ctr">
            <a:solidFill>
              <a:srgbClr val="00194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200" noProof="0" dirty="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Benefits</a:t>
            </a:r>
            <a:endParaRPr kumimoji="0" lang="en-US" sz="2000" b="1" i="0" u="none" strike="noStrike" kern="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8CD3E1-6645-D6C1-ED6D-920A9C9CC0A3}"/>
              </a:ext>
            </a:extLst>
          </p:cNvPr>
          <p:cNvSpPr txBox="1"/>
          <p:nvPr/>
        </p:nvSpPr>
        <p:spPr>
          <a:xfrm>
            <a:off x="380206" y="4626879"/>
            <a:ext cx="11591924" cy="2154921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66700" dist="2159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182880" rIns="91440" bIns="45720" numCol="2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85750" marR="0" lvl="0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TKaiti"/>
              </a:defRPr>
            </a:lvl1pPr>
          </a:lstStyle>
          <a:p>
            <a:pPr marL="285744" lvl="1" indent="-285744" defTabSz="914377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sz="1200" b="1" kern="0" dirty="0">
              <a:solidFill>
                <a:srgbClr val="000000"/>
              </a:solidFill>
              <a:latin typeface="Frutiger 45 Light"/>
              <a:ea typeface="STKait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319EC9C-A0A8-7F07-B751-E5460DEC1A91}"/>
              </a:ext>
            </a:extLst>
          </p:cNvPr>
          <p:cNvGrpSpPr/>
          <p:nvPr/>
        </p:nvGrpSpPr>
        <p:grpSpPr>
          <a:xfrm>
            <a:off x="5140481" y="4824614"/>
            <a:ext cx="1752600" cy="1651348"/>
            <a:chOff x="363160" y="1435725"/>
            <a:chExt cx="1670347" cy="1670347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5CA8AA8F-60D4-C7A7-28C0-5CE901A3B9A6}"/>
                </a:ext>
              </a:extLst>
            </p:cNvPr>
            <p:cNvSpPr/>
            <p:nvPr/>
          </p:nvSpPr>
          <p:spPr>
            <a:xfrm>
              <a:off x="363160" y="1435725"/>
              <a:ext cx="1670347" cy="1670347"/>
            </a:xfrm>
            <a:prstGeom prst="ellipse">
              <a:avLst/>
            </a:prstGeom>
            <a:noFill/>
            <a:ln w="1016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68AEB66-706B-935F-6624-D3C011D0ADC6}"/>
                </a:ext>
              </a:extLst>
            </p:cNvPr>
            <p:cNvSpPr txBox="1"/>
            <p:nvPr/>
          </p:nvSpPr>
          <p:spPr>
            <a:xfrm>
              <a:off x="1171218" y="1762429"/>
              <a:ext cx="716922" cy="2801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496182">
                <a:defRPr sz="6000">
                  <a:solidFill>
                    <a:schemeClr val="accent3"/>
                  </a:solidFill>
                </a:defRPr>
              </a:lvl1pPr>
            </a:lstStyle>
            <a:p>
              <a:pPr marL="0" marR="0" lvl="0" indent="0" algn="ctr" defTabSz="4961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53353"/>
                  </a:solidFill>
                  <a:effectLst/>
                  <a:uLnTx/>
                  <a:uFillTx/>
                  <a:latin typeface="Arial"/>
                </a:rPr>
                <a:t>80%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3E0E94B5-F6D2-2800-2BE8-8F52665428F4}"/>
              </a:ext>
            </a:extLst>
          </p:cNvPr>
          <p:cNvGrpSpPr/>
          <p:nvPr/>
        </p:nvGrpSpPr>
        <p:grpSpPr>
          <a:xfrm>
            <a:off x="8838406" y="4825652"/>
            <a:ext cx="1752601" cy="1651348"/>
            <a:chOff x="363160" y="1435725"/>
            <a:chExt cx="1670347" cy="1670347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E5ACDA3B-2418-D3D0-BC49-0F4AA24DDCF0}"/>
                </a:ext>
              </a:extLst>
            </p:cNvPr>
            <p:cNvSpPr/>
            <p:nvPr/>
          </p:nvSpPr>
          <p:spPr>
            <a:xfrm>
              <a:off x="363160" y="1435725"/>
              <a:ext cx="1670347" cy="1670347"/>
            </a:xfrm>
            <a:prstGeom prst="ellipse">
              <a:avLst/>
            </a:prstGeom>
            <a:noFill/>
            <a:ln w="1016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47305FF-2E61-3BCA-87C5-3F17B5E501FC}"/>
                </a:ext>
              </a:extLst>
            </p:cNvPr>
            <p:cNvSpPr txBox="1"/>
            <p:nvPr/>
          </p:nvSpPr>
          <p:spPr>
            <a:xfrm>
              <a:off x="1116517" y="1793002"/>
              <a:ext cx="716922" cy="2801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496182">
                <a:defRPr sz="6000">
                  <a:solidFill>
                    <a:schemeClr val="accent3"/>
                  </a:solidFill>
                </a:defRPr>
              </a:lvl1pPr>
            </a:lstStyle>
            <a:p>
              <a:pPr marL="0" marR="0" lvl="0" indent="0" algn="ctr" defTabSz="49618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053353"/>
                  </a:solidFill>
                  <a:latin typeface="Arial"/>
                </a:rPr>
                <a:t>50%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55AFD5DB-72BE-84FF-3759-FEC68CDD319A}"/>
              </a:ext>
            </a:extLst>
          </p:cNvPr>
          <p:cNvSpPr/>
          <p:nvPr/>
        </p:nvSpPr>
        <p:spPr>
          <a:xfrm>
            <a:off x="1606437" y="4836488"/>
            <a:ext cx="1752600" cy="1651348"/>
          </a:xfrm>
          <a:prstGeom prst="ellipse">
            <a:avLst/>
          </a:prstGeom>
          <a:noFill/>
          <a:ln w="1016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E437135-9C6F-3FE3-7F25-817AE5BB0482}"/>
              </a:ext>
            </a:extLst>
          </p:cNvPr>
          <p:cNvSpPr txBox="1"/>
          <p:nvPr/>
        </p:nvSpPr>
        <p:spPr>
          <a:xfrm>
            <a:off x="2012358" y="5575588"/>
            <a:ext cx="9407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defTabSz="496182">
              <a:defRPr sz="6000">
                <a:solidFill>
                  <a:schemeClr val="accent3"/>
                </a:solidFill>
              </a:defRPr>
            </a:lvl1pPr>
          </a:lstStyle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rPr>
              <a:t>Revenue</a:t>
            </a: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rPr>
              <a:t>Cross </a:t>
            </a:r>
            <a:r>
              <a:rPr lang="en-US" sz="1400" b="1" kern="0" dirty="0">
                <a:solidFill>
                  <a:srgbClr val="053353"/>
                </a:solidFill>
                <a:latin typeface="Arial"/>
              </a:rPr>
              <a:t>Sell </a:t>
            </a:r>
          </a:p>
          <a:p>
            <a:pPr algn="ctr">
              <a:defRPr/>
            </a:pPr>
            <a:r>
              <a:rPr lang="en-US" sz="1400" b="1" kern="0" dirty="0">
                <a:solidFill>
                  <a:srgbClr val="053353"/>
                </a:solidFill>
                <a:latin typeface="Arial"/>
              </a:rPr>
              <a:t>&amp;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rPr>
              <a:t>Up Sell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533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75C4D40-3F0D-60CB-64AD-1A3684D567B5}"/>
              </a:ext>
            </a:extLst>
          </p:cNvPr>
          <p:cNvSpPr txBox="1"/>
          <p:nvPr/>
        </p:nvSpPr>
        <p:spPr>
          <a:xfrm>
            <a:off x="2480504" y="5182567"/>
            <a:ext cx="640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defTabSz="496182">
              <a:defRPr sz="6000">
                <a:solidFill>
                  <a:schemeClr val="accent3"/>
                </a:solidFill>
              </a:defRPr>
            </a:lvl1pPr>
          </a:lstStyle>
          <a:p>
            <a:pPr marL="0" marR="0" lvl="0" indent="0" algn="ctr" defTabSz="4961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rgbClr val="053353"/>
                </a:solidFill>
                <a:latin typeface="Arial"/>
              </a:rPr>
              <a:t>40%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F2F3111-220C-8426-C9C7-8B31EC260DF0}"/>
              </a:ext>
            </a:extLst>
          </p:cNvPr>
          <p:cNvSpPr txBox="1"/>
          <p:nvPr/>
        </p:nvSpPr>
        <p:spPr>
          <a:xfrm>
            <a:off x="5266383" y="5575589"/>
            <a:ext cx="14741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defTabSz="496182">
              <a:defRPr sz="6000">
                <a:solidFill>
                  <a:schemeClr val="accent3"/>
                </a:solidFill>
              </a:defRPr>
            </a:lvl1pPr>
          </a:lstStyle>
          <a:p>
            <a:pPr marL="0" marR="0" lvl="0" indent="0" algn="ctr" defTabSz="4961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rPr>
              <a:t>FA Productivity</a:t>
            </a:r>
          </a:p>
          <a:p>
            <a:pPr marL="0" marR="0" lvl="0" indent="0" algn="ctr" defTabSz="4961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53353"/>
                </a:solidFill>
                <a:effectLst/>
                <a:uLnTx/>
                <a:uFillTx/>
                <a:latin typeface="Arial"/>
              </a:rPr>
              <a:t>Meeting Prioritization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533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AD60759-91D3-44C5-5D1E-806B0ACA313F}"/>
              </a:ext>
            </a:extLst>
          </p:cNvPr>
          <p:cNvSpPr txBox="1"/>
          <p:nvPr/>
        </p:nvSpPr>
        <p:spPr>
          <a:xfrm>
            <a:off x="9067007" y="5575589"/>
            <a:ext cx="13278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defTabSz="496182">
              <a:defRPr sz="6000">
                <a:solidFill>
                  <a:schemeClr val="accent3"/>
                </a:solidFill>
              </a:defRPr>
            </a:lvl1pPr>
          </a:lstStyle>
          <a:p>
            <a:pPr marL="0" marR="0" lvl="0" indent="0" algn="ctr" defTabSz="4961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053353"/>
                </a:solidFill>
                <a:latin typeface="Arial"/>
              </a:rPr>
              <a:t>CX &amp; Customer Retention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533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Arrow: Down 108">
            <a:extLst>
              <a:ext uri="{FF2B5EF4-FFF2-40B4-BE49-F238E27FC236}">
                <a16:creationId xmlns="" xmlns:a16="http://schemas.microsoft.com/office/drawing/2014/main" id="{E2AD5129-E335-B549-A137-5A29817760D4}"/>
              </a:ext>
            </a:extLst>
          </p:cNvPr>
          <p:cNvSpPr/>
          <p:nvPr/>
        </p:nvSpPr>
        <p:spPr>
          <a:xfrm rot="10800000">
            <a:off x="9248074" y="5093505"/>
            <a:ext cx="311088" cy="3487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Arrow: Down 108">
            <a:extLst>
              <a:ext uri="{FF2B5EF4-FFF2-40B4-BE49-F238E27FC236}">
                <a16:creationId xmlns="" xmlns:a16="http://schemas.microsoft.com/office/drawing/2014/main" id="{E2AD5129-E335-B549-A137-5A29817760D4}"/>
              </a:ext>
            </a:extLst>
          </p:cNvPr>
          <p:cNvSpPr/>
          <p:nvPr/>
        </p:nvSpPr>
        <p:spPr>
          <a:xfrm rot="10800000">
            <a:off x="5561806" y="5093505"/>
            <a:ext cx="311088" cy="3487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0" name="Arrow: Down 108">
            <a:extLst>
              <a:ext uri="{FF2B5EF4-FFF2-40B4-BE49-F238E27FC236}">
                <a16:creationId xmlns="" xmlns:a16="http://schemas.microsoft.com/office/drawing/2014/main" id="{E2AD5129-E335-B549-A137-5A29817760D4}"/>
              </a:ext>
            </a:extLst>
          </p:cNvPr>
          <p:cNvSpPr/>
          <p:nvPr/>
        </p:nvSpPr>
        <p:spPr>
          <a:xfrm rot="10800000">
            <a:off x="2012358" y="5093505"/>
            <a:ext cx="311088" cy="3487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421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35" y="1"/>
            <a:ext cx="6171407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34" y="1"/>
            <a:ext cx="3342735" cy="35224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Sneak Peek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73" y="2"/>
            <a:ext cx="6032740" cy="3657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34" y="3352802"/>
            <a:ext cx="6261339" cy="350519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05" y="3657600"/>
            <a:ext cx="594280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12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317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Solution Sneak Peek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Sinha</dc:creator>
  <cp:lastModifiedBy>ismail - [2010]</cp:lastModifiedBy>
  <cp:revision>10</cp:revision>
  <dcterms:created xsi:type="dcterms:W3CDTF">2006-08-16T00:00:00Z</dcterms:created>
  <dcterms:modified xsi:type="dcterms:W3CDTF">2023-05-31T13:44:15Z</dcterms:modified>
</cp:coreProperties>
</file>