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6" r:id="rId2"/>
  </p:sldMasterIdLst>
  <p:notesMasterIdLst>
    <p:notesMasterId r:id="rId19"/>
  </p:notesMasterIdLst>
  <p:sldIdLst>
    <p:sldId id="59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592" r:id="rId11"/>
    <p:sldId id="616" r:id="rId12"/>
    <p:sldId id="593" r:id="rId13"/>
    <p:sldId id="617" r:id="rId14"/>
    <p:sldId id="629" r:id="rId15"/>
    <p:sldId id="621" r:id="rId16"/>
    <p:sldId id="630" r:id="rId17"/>
    <p:sldId id="61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38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1E52D-2A0F-4B0E-B478-C447A479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2D107B-B9FC-40C9-A963-98227ECDE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7B282-45E6-4439-8ECC-5B42FCF9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501D6-9D57-4E61-BDE1-98106DFA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21158-D3DD-4279-AFC5-A935410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91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69DB8-E1ED-40B0-971B-F1E2573F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E0CF8-63E9-463D-A760-2EEC6E96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76B9C-1CAE-49A6-9351-CD7BF32C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6B297F-9DB7-46A6-88DD-92114A0C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C69FD-3AC8-4164-90DE-A1310028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7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C558C-5468-49DA-911E-676D5EC3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D2EC9C-18C9-4670-BBAF-B73FD264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D9206-C4F8-4DE9-A667-2244FAD8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22ECB-5B2C-4A09-8A02-30141071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153AB-D339-40F3-8381-2812425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63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8F887-5C04-4E65-985C-29ACA0D2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767A8-5CA0-49E5-A190-A2DF4417D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E5308F-F675-4AE7-8371-074A32EC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443DE-3258-4808-9629-5EC7BD69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7FEAE1-7CBD-4423-9382-D3A041BA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CD41FA-FAE6-41D4-BD9E-3DC59CBA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98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D71-5F30-472F-8F85-9253E5A0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523A3-3C1A-473D-B8B9-1602D567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2B55DA-6834-410B-81BF-5E0FC78C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387F51-6C84-4E27-A9D6-7672996E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E1A4CA-D1D4-49F3-BAE2-C670E928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20E839-1425-4B68-9B96-E51E9489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27DE50-4792-4505-9738-5A4106EF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3C1DDB-B66F-4926-9012-51296CC9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67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30AA6-FA7A-4D45-B3F9-ABFF6A47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9C51D3-F236-4C45-86D1-E3387A25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3502B0-1E23-4A92-8C6D-2AEAEAF6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37CEE-2BF3-4DD4-B30A-39A445BC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07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15C91F-0B30-4FDF-A9BC-ED92047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E4F29A-45BA-479A-96B9-0A897BAB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E66E33-D4AE-4A4A-9B05-39A88C5E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3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9E08B-99BC-4B65-B40F-F1D1D0F5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A58B6-D2DC-4A7F-955C-E14C41FD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88DFD9-D243-41A3-A1A0-F23F10AC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019018-6825-4203-B2A5-4FAA7E7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EEDF0-8E12-4B16-AF77-A016ACEE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3D498-A704-4EAA-8BCF-DCD3622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321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9ACFB-A6C5-402E-BD3D-55314CB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20193F-1BD3-4B04-A7B8-FE155A66F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9BCAD3-4A29-4B46-9F9B-B699C4B9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E5F66-5722-4F64-87A4-31DA7F58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70A7B-E723-4D87-A466-C4E93346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04B65D-66A7-471D-89F0-A34108ED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470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219A3-8DB1-4958-B137-82D22DF2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8DE75C-A350-487A-B76A-402A06C2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43C49-57D8-4E31-8D46-08D86319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C2F00-CF21-4CAD-A167-E7442F0D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12EA5-8871-4F94-8E5A-5F2371E9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9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70644C-9693-414C-B38A-7C3933D8B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784B88-A3BD-4413-8FC7-A9CDF04C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15B2A-2465-43C0-B7C6-D7DFA3CF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01682-47F1-4F99-BEC1-A4852438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EC422-758B-452A-80BA-6F0955AF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61" r:id="rId2"/>
    <p:sldLayoutId id="214748368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F9D12-F022-42DB-ACEF-5949CCB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9CCB1-0749-495C-9F2C-413C0387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7B1A63-E9BB-4E21-8794-170765E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FB7D-53BC-4D97-AF05-73AE036E878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D31E12-3E53-42BA-9F30-7F0B6758E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AD2A6C-2997-466A-830E-434383299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46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№2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 разрезе: механизмы и парадигмы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Переменные и объекты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Динамическая типизация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Структурная парадигма: инструкции, функции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Объектно-ориентированная парадигма: классы и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 определяется набором принимаемых аргументов и типом возвращаемого значения.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def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определения функции,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Привет, Мир!'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блок, принадлежащий функции,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тоже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Конец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вызов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ещё один вызов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формальные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f"output: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5 - это уже фактические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есть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аргументы со значением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по умолчанию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именованные аргументы можно передавать в любом порядке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 в списке аргументов можно передать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любое количество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f"a: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** в списке аргументов можно передать именованные аргументы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f"a: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f"b: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return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 для возврата значения из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pass - это заглушка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lambda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анонимная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явное указание (аннотация) типа аргумента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лучшего понимания кода и проверки кода линтерами – утилитами для статического анализа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3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7344295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решении задач высокоуровневой логики (автоматизация бизнес-процессов, игры и т.д.) гораздо удобнее оперировать готовыми блоками кода, не углублясь в детали их единожды отлаженной реализации.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Например, при проектировании автомобиля инженер не отвлекается на устройство дверей или других частей. Для него важны только способы крепления их к основе (кузову) и способы использования (открыть-закрыть).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Реализация тех же дверей – задача отдельной группы инженеров, которые уже будут оперировать другими блоками – более мелкими деталями.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Рассмотрим задачу посложнее, чем просто рисование отдельных деталей: создание приложения для игры в танки.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78FD41-0DE1-473E-94F9-7BE8FCC6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988321"/>
            <a:ext cx="3818587" cy="46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класс или тип? Проведем аналогию с реальным миром. Если мы возьмем конкретный автомобиль, то это объект, но не класс. А вот общее представление об автомобилях, их назначении – это класс. Ему принадлежат все реальные объекты автомобилей, какими бы они ни были. Класс автомобилей дает общую характеристику всем автомобилям в мире, он их обобщает.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целые числа в Python. Тип int – это класс целых чисел. Числа 5, 20344, -10 и т. д. – это конкретные объекты этого класса.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Любая программа работает с данными. Данные в языке Python представлены в форме объектов - встроенных, предоставляемых языком Python, или объектов, которые мы создаем с помощью других инструментов. По сути, </a:t>
            </a:r>
            <a:r>
              <a:rPr lang="ru-RU" sz="2000" u="sng" dirty="0">
                <a:solidFill>
                  <a:srgbClr val="002060"/>
                </a:solidFill>
                <a:latin typeface="+mn-lt"/>
              </a:rPr>
              <a:t>объекты – это области памяти со значениями и ассоциированными с ними наборами операций (которые и отождествляются с типом объекта).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85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Типы, предоставляемые самим языком (числа, строки, функции и т.д.) это самые мелкие детали, из которых разработчик может строить свои типы данных – классы. Эти классы, в свою очередь, могут использоваться в других классах. Это позволяет описывать средствами языка предметную область, сущностям которой как раз и соответствуют классы.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понимать: класс несет, в первую очередь, описательный смысл. Из него, как по шаблону конструируются объекты (или экземпляры), которые будут содержать конкретные значения атрибутов.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Для объявления класса используется ключевое слово </a:t>
            </a:r>
            <a:r>
              <a:rPr lang="en-US" sz="2000" dirty="0">
                <a:solidFill>
                  <a:srgbClr val="002060"/>
                </a:solidFill>
                <a:latin typeface="+mn-lt"/>
                <a:sym typeface="Arial"/>
              </a:rPr>
              <a:t>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oxima nova rg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class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Car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: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color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speed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def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move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self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x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y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):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print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f"Moving to {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}.{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}"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cs typeface="Arial"/>
                <a:sym typeface="Arial"/>
              </a:rPr>
              <a:t>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oxima nova rg"/>
              <a:cs typeface="Arial"/>
              <a:sym typeface="Arial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Для создания объектов (экземпляров) класса нужно указать имя класса и скобки.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с1 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Car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# 1-й автомобиль сходит с конвейера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c2 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Car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# 2-й автомобиль сходит с конвейера 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endParaRPr lang="ru-RU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Несложно заметить, что работа с классами очень похожа на работу с функциями. </a:t>
            </a:r>
            <a:endParaRPr lang="en-US" sz="2000" dirty="0">
              <a:solidFill>
                <a:srgbClr val="002060"/>
              </a:solidFill>
              <a:latin typeface="+mn-lt"/>
              <a:sym typeface="Arial"/>
            </a:endParaRPr>
          </a:p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Это неслучайно: в </a:t>
            </a:r>
            <a:r>
              <a:rPr lang="en-US" sz="2000" dirty="0">
                <a:solidFill>
                  <a:srgbClr val="002060"/>
                </a:solidFill>
                <a:latin typeface="+mn-lt"/>
                <a:sym typeface="Arial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все является объектом, даже реализации функций.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53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выводящую на экран большее из двух. 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возвращающую большее из двух.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Спроектировать классы (один или несколько) для игры в танки и создать экземпляры этих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Объекты в программах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Между программами и объектами выстроена целая иерархия (это справедливо как в Python, так и в других языках программирования):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Программы делятся на модули.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Модули содержат инструкции.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Инструкции состоят из выражений.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Выражения создают и обрабатывают объекты.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8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 на конкретный объект в данный момент.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переменная используется, ее имя замещается объектом, на который она указывает.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Неинициализированную переменную использовать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27205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ввести такую инструкцию: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интерпретатор Python выполнит эту инструкцию в три этапа (по крайней мере, концептуально): 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объект, представляющий число 3.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переменная a, если она еще отсутствует.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83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2" descr="Screenshot_from_2017-06-17_23-51-45">
            <a:extLst>
              <a:ext uri="{FF2B5EF4-FFF2-40B4-BE49-F238E27FC236}">
                <a16:creationId xmlns:a16="http://schemas.microsoft.com/office/drawing/2014/main" id="{7BA47884-A273-4EB8-9121-70A4A45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99" y="3092784"/>
            <a:ext cx="8343019" cy="23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0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Переменные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Ссылки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же.</a:t>
            </a:r>
          </a:p>
        </p:txBody>
      </p:sp>
    </p:spTree>
    <p:extLst>
      <p:ext uri="{BB962C8B-B14F-4D97-AF65-F5344CB8AC3E}">
        <p14:creationId xmlns:p14="http://schemas.microsoft.com/office/powerpoint/2010/main" val="22346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Управление памятью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понимать, что внутри у стандартного Python сишный код. Так, например, в базовом варианте выглядит любой объект: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_object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Py_ssize_t ob_refcnt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счетчик ссылок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_typeobject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ob_type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тип объекта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PyObject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Счётчик ссылок — это число, показывающее, сколько раз другие объекты ссылаются на данный объект, или сколько переменных хранят этот объект.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счетчик объекта увеличивается на три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память. Для удаления объектов, связанных циклическими ссылками используется сборщик мусора.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11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Сборка мусора (</a:t>
            </a:r>
            <a:r>
              <a:rPr lang="en-US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gc)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 использует два алгоритма автоматического освобождения памяти: подсчет ссылок и сборщик мусора (generational garbage collector - gc).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добавлении объекта в поколение счётчик увеличивается.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выбывании из поколения счётчик уменьшается.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Счетчик текущего поколения сбрасывается.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252777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Структурная парадигма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поставлена следующим образом: написать алгоритм отрисовки автомобиля. ОС предлагает ограниченный API (application programming interface): draw_pixel(x, y), где x, y – координаты закрашиваемого пикселя.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2492C48-CA10-49DA-A3A7-22DC55BEB3E7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39" y="2976714"/>
            <a:ext cx="4860540" cy="2273694"/>
            <a:chOff x="4475820" y="3065357"/>
            <a:chExt cx="3240360" cy="151579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9321E61-1D06-4C00-90FE-E13381D60247}"/>
                </a:ext>
              </a:extLst>
            </p:cNvPr>
            <p:cNvSpPr/>
            <p:nvPr/>
          </p:nvSpPr>
          <p:spPr>
            <a:xfrm>
              <a:off x="4939488" y="3715659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844FB280-2844-4E10-9585-6FBAB0952A24}"/>
                </a:ext>
              </a:extLst>
            </p:cNvPr>
            <p:cNvSpPr/>
            <p:nvPr/>
          </p:nvSpPr>
          <p:spPr>
            <a:xfrm>
              <a:off x="4475820" y="3569414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2DE9A52-7831-4EA4-B8AB-48A35CE17B47}"/>
                </a:ext>
              </a:extLst>
            </p:cNvPr>
            <p:cNvSpPr/>
            <p:nvPr/>
          </p:nvSpPr>
          <p:spPr>
            <a:xfrm>
              <a:off x="5459063" y="3065357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7E9B1C4-3E21-4C3A-9C45-DC496252ACF1}"/>
                </a:ext>
              </a:extLst>
            </p:cNvPr>
            <p:cNvSpPr/>
            <p:nvPr/>
          </p:nvSpPr>
          <p:spPr>
            <a:xfrm>
              <a:off x="6392183" y="3717057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11031</TotalTime>
  <Words>1761</Words>
  <Application>Microsoft Office PowerPoint</Application>
  <PresentationFormat>Широкоэкранный</PresentationFormat>
  <Paragraphs>173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proxima nova rg</vt:lpstr>
      <vt:lpstr>Times New Roman</vt:lpstr>
      <vt:lpstr>Verdana</vt:lpstr>
      <vt:lpstr>STM_template</vt:lpstr>
      <vt:lpstr>Специальное оформление</vt:lpstr>
      <vt:lpstr>Лекция №2</vt:lpstr>
      <vt:lpstr>Объекты в программах</vt:lpstr>
      <vt:lpstr>Переменные и объекты</vt:lpstr>
      <vt:lpstr>Переменные и объекты</vt:lpstr>
      <vt:lpstr>Динамическая типизация</vt:lpstr>
      <vt:lpstr>Динамическая типизация</vt:lpstr>
      <vt:lpstr>Управление памятью</vt:lpstr>
      <vt:lpstr>Сборка мусора (gc)</vt:lpstr>
      <vt:lpstr>Структурная парадигма</vt:lpstr>
      <vt:lpstr>Функции</vt:lpstr>
      <vt:lpstr>Функции</vt:lpstr>
      <vt:lpstr>Функции</vt:lpstr>
      <vt:lpstr>Объектно-ориентированное программирование (ООП)</vt:lpstr>
      <vt:lpstr>Классы и объекты</vt:lpstr>
      <vt:lpstr>Классы и объекты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433</cp:revision>
  <dcterms:created xsi:type="dcterms:W3CDTF">2021-04-07T09:08:54Z</dcterms:created>
  <dcterms:modified xsi:type="dcterms:W3CDTF">2022-01-12T14:50:27Z</dcterms:modified>
</cp:coreProperties>
</file>