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27"/>
  </p:notesMasterIdLst>
  <p:sldIdLst>
    <p:sldId id="591" r:id="rId2"/>
    <p:sldId id="701" r:id="rId3"/>
    <p:sldId id="616" r:id="rId4"/>
    <p:sldId id="684" r:id="rId5"/>
    <p:sldId id="685" r:id="rId6"/>
    <p:sldId id="686" r:id="rId7"/>
    <p:sldId id="687" r:id="rId8"/>
    <p:sldId id="618" r:id="rId9"/>
    <p:sldId id="619" r:id="rId10"/>
    <p:sldId id="620" r:id="rId11"/>
    <p:sldId id="688" r:id="rId12"/>
    <p:sldId id="689" r:id="rId13"/>
    <p:sldId id="690" r:id="rId14"/>
    <p:sldId id="691" r:id="rId15"/>
    <p:sldId id="692" r:id="rId16"/>
    <p:sldId id="693" r:id="rId17"/>
    <p:sldId id="694" r:id="rId18"/>
    <p:sldId id="695" r:id="rId19"/>
    <p:sldId id="696" r:id="rId20"/>
    <p:sldId id="697" r:id="rId21"/>
    <p:sldId id="698" r:id="rId22"/>
    <p:sldId id="699" r:id="rId23"/>
    <p:sldId id="700" r:id="rId24"/>
    <p:sldId id="615" r:id="rId25"/>
    <p:sldId id="683"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90" d="100"/>
          <a:sy n="90" d="100"/>
        </p:scale>
        <p:origin x="408" y="58"/>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28.12.2021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14</a:t>
            </a:fld>
            <a:endParaRPr lang="ru-RU"/>
          </a:p>
        </p:txBody>
      </p:sp>
    </p:spTree>
    <p:extLst>
      <p:ext uri="{BB962C8B-B14F-4D97-AF65-F5344CB8AC3E}">
        <p14:creationId xmlns:p14="http://schemas.microsoft.com/office/powerpoint/2010/main" val="976195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23</a:t>
            </a:fld>
            <a:endParaRPr lang="ru-RU"/>
          </a:p>
        </p:txBody>
      </p:sp>
    </p:spTree>
    <p:extLst>
      <p:ext uri="{BB962C8B-B14F-4D97-AF65-F5344CB8AC3E}">
        <p14:creationId xmlns:p14="http://schemas.microsoft.com/office/powerpoint/2010/main" val="411192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24</a:t>
            </a:fld>
            <a:endParaRPr lang="ru-RU"/>
          </a:p>
        </p:txBody>
      </p:sp>
    </p:spTree>
    <p:extLst>
      <p:ext uri="{BB962C8B-B14F-4D97-AF65-F5344CB8AC3E}">
        <p14:creationId xmlns:p14="http://schemas.microsoft.com/office/powerpoint/2010/main" val="2338851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25</a:t>
            </a:fld>
            <a:endParaRPr lang="ru-RU"/>
          </a:p>
        </p:txBody>
      </p:sp>
    </p:spTree>
    <p:extLst>
      <p:ext uri="{BB962C8B-B14F-4D97-AF65-F5344CB8AC3E}">
        <p14:creationId xmlns:p14="http://schemas.microsoft.com/office/powerpoint/2010/main" val="309292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15</a:t>
            </a:fld>
            <a:endParaRPr lang="ru-RU"/>
          </a:p>
        </p:txBody>
      </p:sp>
    </p:spTree>
    <p:extLst>
      <p:ext uri="{BB962C8B-B14F-4D97-AF65-F5344CB8AC3E}">
        <p14:creationId xmlns:p14="http://schemas.microsoft.com/office/powerpoint/2010/main" val="161603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16</a:t>
            </a:fld>
            <a:endParaRPr lang="ru-RU"/>
          </a:p>
        </p:txBody>
      </p:sp>
    </p:spTree>
    <p:extLst>
      <p:ext uri="{BB962C8B-B14F-4D97-AF65-F5344CB8AC3E}">
        <p14:creationId xmlns:p14="http://schemas.microsoft.com/office/powerpoint/2010/main" val="427757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17</a:t>
            </a:fld>
            <a:endParaRPr lang="ru-RU"/>
          </a:p>
        </p:txBody>
      </p:sp>
    </p:spTree>
    <p:extLst>
      <p:ext uri="{BB962C8B-B14F-4D97-AF65-F5344CB8AC3E}">
        <p14:creationId xmlns:p14="http://schemas.microsoft.com/office/powerpoint/2010/main" val="370351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18</a:t>
            </a:fld>
            <a:endParaRPr lang="ru-RU"/>
          </a:p>
        </p:txBody>
      </p:sp>
    </p:spTree>
    <p:extLst>
      <p:ext uri="{BB962C8B-B14F-4D97-AF65-F5344CB8AC3E}">
        <p14:creationId xmlns:p14="http://schemas.microsoft.com/office/powerpoint/2010/main" val="74766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19</a:t>
            </a:fld>
            <a:endParaRPr lang="ru-RU"/>
          </a:p>
        </p:txBody>
      </p:sp>
    </p:spTree>
    <p:extLst>
      <p:ext uri="{BB962C8B-B14F-4D97-AF65-F5344CB8AC3E}">
        <p14:creationId xmlns:p14="http://schemas.microsoft.com/office/powerpoint/2010/main" val="61887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20</a:t>
            </a:fld>
            <a:endParaRPr lang="ru-RU"/>
          </a:p>
        </p:txBody>
      </p:sp>
    </p:spTree>
    <p:extLst>
      <p:ext uri="{BB962C8B-B14F-4D97-AF65-F5344CB8AC3E}">
        <p14:creationId xmlns:p14="http://schemas.microsoft.com/office/powerpoint/2010/main" val="385602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21</a:t>
            </a:fld>
            <a:endParaRPr lang="ru-RU"/>
          </a:p>
        </p:txBody>
      </p:sp>
    </p:spTree>
    <p:extLst>
      <p:ext uri="{BB962C8B-B14F-4D97-AF65-F5344CB8AC3E}">
        <p14:creationId xmlns:p14="http://schemas.microsoft.com/office/powerpoint/2010/main" val="20221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22</a:t>
            </a:fld>
            <a:endParaRPr lang="ru-RU"/>
          </a:p>
        </p:txBody>
      </p:sp>
    </p:spTree>
    <p:extLst>
      <p:ext uri="{BB962C8B-B14F-4D97-AF65-F5344CB8AC3E}">
        <p14:creationId xmlns:p14="http://schemas.microsoft.com/office/powerpoint/2010/main" val="2469146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989273" y="5654572"/>
            <a:ext cx="1056396" cy="1055086"/>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4992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162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3468820614"/>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461167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310270244"/>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957257902"/>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2996880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510152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881729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1777348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7495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14996651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42571182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718569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561451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761450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875960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954449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3513151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76020184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29031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9970253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165947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47483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321892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66432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4052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51748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911921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chemeClr val="bg2">
                    <a:lumMod val="25000"/>
                  </a:schemeClr>
                </a:solidFill>
                <a:latin typeface="+mn-lt"/>
                <a:cs typeface="Times New Roman" panose="02020603050405020304" pitchFamily="18" charset="0"/>
              </a:rPr>
              <a:t>Лекция №5</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ООП в </a:t>
            </a:r>
            <a:r>
              <a:rPr lang="en-US" altLang="ru-RU" sz="3200" b="1" dirty="0">
                <a:solidFill>
                  <a:srgbClr val="002060"/>
                </a:solidFill>
                <a:latin typeface="+mn-lt"/>
              </a:rPr>
              <a:t>Python</a:t>
            </a:r>
            <a:endParaRPr lang="ru-RU" altLang="ru-RU" sz="3200" b="1"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 Пользовательские типы </a:t>
            </a:r>
            <a:r>
              <a:rPr lang="en-US" altLang="ru-RU" sz="2800" dirty="0">
                <a:solidFill>
                  <a:srgbClr val="002060"/>
                </a:solidFill>
                <a:latin typeface="+mn-lt"/>
              </a:rPr>
              <a:t>— </a:t>
            </a:r>
            <a:r>
              <a:rPr lang="ru-RU" altLang="ru-RU" sz="2800" dirty="0">
                <a:solidFill>
                  <a:srgbClr val="002060"/>
                </a:solidFill>
                <a:latin typeface="+mn-lt"/>
              </a:rPr>
              <a:t>классы</a:t>
            </a:r>
          </a:p>
          <a:p>
            <a:pPr marL="360000" indent="-360000" algn="just" eaLnBrk="1" hangingPunct="1">
              <a:spcBef>
                <a:spcPct val="0"/>
              </a:spcBef>
            </a:pPr>
            <a:r>
              <a:rPr lang="ru-RU" altLang="ru-RU" sz="2800" dirty="0">
                <a:solidFill>
                  <a:srgbClr val="002060"/>
                </a:solidFill>
                <a:latin typeface="+mn-lt"/>
              </a:rPr>
              <a:t> Атрибуты (поля и методы) класса</a:t>
            </a:r>
          </a:p>
          <a:p>
            <a:pPr marL="360000" indent="-360000" algn="just" eaLnBrk="1" hangingPunct="1">
              <a:spcBef>
                <a:spcPct val="0"/>
              </a:spcBef>
            </a:pPr>
            <a:r>
              <a:rPr lang="ru-RU" altLang="ru-RU" sz="2800" dirty="0">
                <a:solidFill>
                  <a:srgbClr val="002060"/>
                </a:solidFill>
                <a:latin typeface="+mn-lt"/>
              </a:rPr>
              <a:t> self</a:t>
            </a:r>
          </a:p>
          <a:p>
            <a:pPr marL="360000" indent="-360000" algn="just" eaLnBrk="1" hangingPunct="1">
              <a:spcBef>
                <a:spcPct val="0"/>
              </a:spcBef>
            </a:pPr>
            <a:r>
              <a:rPr lang="ru-RU" altLang="ru-RU" sz="2800" dirty="0">
                <a:solidFill>
                  <a:srgbClr val="002060"/>
                </a:solidFill>
                <a:latin typeface="+mn-lt"/>
              </a:rPr>
              <a:t> Принципы ООП в Python</a:t>
            </a:r>
          </a:p>
          <a:p>
            <a:pPr marL="360000" indent="-360000" algn="just" eaLnBrk="1" hangingPunct="1">
              <a:spcBef>
                <a:spcPct val="0"/>
              </a:spcBef>
            </a:pPr>
            <a:r>
              <a:rPr lang="ru-RU" altLang="ru-RU" sz="2800" dirty="0">
                <a:solidFill>
                  <a:srgbClr val="002060"/>
                </a:solidFill>
                <a:latin typeface="+mn-lt"/>
              </a:rPr>
              <a:t> Статические и классовые методы</a:t>
            </a:r>
          </a:p>
          <a:p>
            <a:pPr marL="360000" indent="-360000" algn="just" eaLnBrk="1" hangingPunct="1">
              <a:spcBef>
                <a:spcPct val="0"/>
              </a:spcBef>
            </a:pPr>
            <a:r>
              <a:rPr lang="ru-RU" altLang="ru-RU" sz="2800" dirty="0">
                <a:solidFill>
                  <a:srgbClr val="002060"/>
                </a:solidFill>
                <a:latin typeface="+mn-lt"/>
              </a:rPr>
              <a:t> Магические методы</a:t>
            </a:r>
          </a:p>
          <a:p>
            <a:pPr marL="360000" indent="-360000" algn="just" eaLnBrk="1" hangingPunct="1">
              <a:spcBef>
                <a:spcPct val="0"/>
              </a:spcBef>
            </a:pPr>
            <a:r>
              <a:rPr lang="ru-RU" altLang="ru-RU" sz="2800" dirty="0">
                <a:solidFill>
                  <a:srgbClr val="002060"/>
                </a:solidFill>
                <a:latin typeface="+mn-lt"/>
              </a:rPr>
              <a:t> Вычисляемые свойства (property)</a:t>
            </a:r>
          </a:p>
          <a:p>
            <a:pPr marL="360000" indent="-360000" algn="just" eaLnBrk="1" hangingPunct="1">
              <a:spcBef>
                <a:spcPct val="0"/>
              </a:spcBef>
            </a:pPr>
            <a:r>
              <a:rPr lang="ru-RU" altLang="ru-RU" sz="2800" dirty="0">
                <a:solidFill>
                  <a:srgbClr val="002060"/>
                </a:solidFill>
                <a:latin typeface="+mn-lt"/>
              </a:rPr>
              <a:t> Исключения</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Объектно-ориентированное программирование (ООП)</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457200" marR="0" lvl="0" indent="-457200" algn="just" fontAlgn="base">
              <a:lnSpc>
                <a:spcPct val="100000"/>
              </a:lnSpc>
              <a:spcBef>
                <a:spcPct val="0"/>
              </a:spcBef>
              <a:spcAft>
                <a:spcPct val="0"/>
              </a:spcAft>
              <a:buClrTx/>
              <a:buSzTx/>
              <a:buFontTx/>
              <a:buNone/>
              <a:tabLst/>
              <a:defRPr/>
            </a:pPr>
            <a:r>
              <a:rPr lang="ru-RU" sz="2000" dirty="0">
                <a:solidFill>
                  <a:srgbClr val="002060"/>
                </a:solidFill>
                <a:latin typeface="+mn-lt"/>
              </a:rPr>
              <a:t>Рассмотрим, как это работает, на примере следующей задачи.</a:t>
            </a:r>
          </a:p>
          <a:p>
            <a:pPr marL="457200" marR="0" lvl="0" indent="-45720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a:p>
            <a:pPr marL="457200" marR="0" lvl="0" indent="-457200" algn="just" fontAlgn="base">
              <a:lnSpc>
                <a:spcPct val="100000"/>
              </a:lnSpc>
              <a:spcBef>
                <a:spcPct val="0"/>
              </a:spcBef>
              <a:spcAft>
                <a:spcPct val="0"/>
              </a:spcAft>
              <a:buClrTx/>
              <a:buSzTx/>
              <a:buFontTx/>
              <a:buNone/>
              <a:tabLst/>
              <a:defRPr/>
            </a:pPr>
            <a:r>
              <a:rPr lang="ru-RU" sz="2000" dirty="0">
                <a:solidFill>
                  <a:srgbClr val="002060"/>
                </a:solidFill>
                <a:latin typeface="+mn-lt"/>
              </a:rPr>
              <a:t>Надо написать алгоритм приготовления пиццы. Основные шаги приготовления следующие: </a:t>
            </a:r>
          </a:p>
          <a:p>
            <a:pPr marL="360000" indent="-360000" algn="just" fontAlgn="base">
              <a:spcBef>
                <a:spcPct val="0"/>
              </a:spcBef>
              <a:spcAft>
                <a:spcPct val="0"/>
              </a:spcAft>
              <a:defRPr/>
            </a:pPr>
            <a:r>
              <a:rPr lang="ru-RU" sz="2000" dirty="0">
                <a:solidFill>
                  <a:srgbClr val="002060"/>
                </a:solidFill>
                <a:latin typeface="+mn-lt"/>
              </a:rPr>
              <a:t>подготовить тесто </a:t>
            </a:r>
          </a:p>
          <a:p>
            <a:pPr marL="360000" indent="-360000" algn="just" fontAlgn="base">
              <a:spcBef>
                <a:spcPct val="0"/>
              </a:spcBef>
              <a:spcAft>
                <a:spcPct val="0"/>
              </a:spcAft>
              <a:defRPr/>
            </a:pPr>
            <a:r>
              <a:rPr lang="ru-RU" sz="2000" dirty="0">
                <a:solidFill>
                  <a:srgbClr val="002060"/>
                </a:solidFill>
                <a:latin typeface="+mn-lt"/>
              </a:rPr>
              <a:t>добавить ингредиенты </a:t>
            </a:r>
          </a:p>
          <a:p>
            <a:pPr marL="360000" indent="-360000" algn="just" fontAlgn="base">
              <a:spcBef>
                <a:spcPct val="0"/>
              </a:spcBef>
              <a:spcAft>
                <a:spcPct val="0"/>
              </a:spcAft>
              <a:defRPr/>
            </a:pPr>
            <a:r>
              <a:rPr lang="ru-RU" sz="2000">
                <a:solidFill>
                  <a:srgbClr val="002060"/>
                </a:solidFill>
                <a:latin typeface="+mn-lt"/>
              </a:rPr>
              <a:t>испечь</a:t>
            </a:r>
            <a:endParaRPr lang="ru-RU" sz="2000" dirty="0">
              <a:solidFill>
                <a:srgbClr val="002060"/>
              </a:solidFill>
              <a:latin typeface="+mn-lt"/>
            </a:endParaRPr>
          </a:p>
          <a:p>
            <a:pPr marR="0" lvl="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a:p>
            <a:pPr marR="0" lvl="0" algn="just" fontAlgn="base">
              <a:lnSpc>
                <a:spcPct val="100000"/>
              </a:lnSpc>
              <a:spcBef>
                <a:spcPct val="0"/>
              </a:spcBef>
              <a:spcAft>
                <a:spcPct val="0"/>
              </a:spcAft>
              <a:buClrTx/>
              <a:buSzTx/>
              <a:buFontTx/>
              <a:buNone/>
              <a:tabLst/>
              <a:defRPr/>
            </a:pPr>
            <a:r>
              <a:rPr lang="ru-RU" sz="2000" dirty="0">
                <a:solidFill>
                  <a:srgbClr val="002060"/>
                </a:solidFill>
                <a:latin typeface="+mn-lt"/>
              </a:rPr>
              <a:t>За порядок шагов и за сами шаги должны отвечать разные объекты – принцип единственной обязанности. </a:t>
            </a:r>
          </a:p>
          <a:p>
            <a:pPr marR="0" lvl="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a:p>
            <a:pPr marR="0" lvl="0" algn="just" fontAlgn="base">
              <a:lnSpc>
                <a:spcPct val="100000"/>
              </a:lnSpc>
              <a:spcBef>
                <a:spcPct val="0"/>
              </a:spcBef>
              <a:spcAft>
                <a:spcPct val="0"/>
              </a:spcAft>
              <a:buClrTx/>
              <a:buSzTx/>
              <a:buFontTx/>
              <a:buNone/>
              <a:tabLst/>
              <a:defRPr/>
            </a:pPr>
            <a:r>
              <a:rPr lang="ru-RU" sz="2000" dirty="0">
                <a:solidFill>
                  <a:srgbClr val="002060"/>
                </a:solidFill>
                <a:latin typeface="+mn-lt"/>
              </a:rPr>
              <a:t>Пицца может быть разная: грибная, мясная, овощная. Тесто может готовиться одинаково, печься может одинаково, а вот ингредиенты могут добавляться и даже готовиться по-разному.</a:t>
            </a:r>
          </a:p>
        </p:txBody>
      </p:sp>
      <p:pic>
        <p:nvPicPr>
          <p:cNvPr id="6" name="Picture 4" descr="ÐÐ¾ÑÐ¾Ð¶ÐµÐµ Ð¸Ð·Ð¾Ð±ÑÐ°Ð¶ÐµÐ½Ð¸Ðµ">
            <a:extLst>
              <a:ext uri="{FF2B5EF4-FFF2-40B4-BE49-F238E27FC236}">
                <a16:creationId xmlns:a16="http://schemas.microsoft.com/office/drawing/2014/main" id="{2534116C-265F-4B8D-A3D2-7562A26678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966" y="4985285"/>
            <a:ext cx="2548635" cy="169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54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Принципы ООП в Python: Наследование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Наследование подразумевает то, что дочерний класс содержит все атрибуты родительского класса, при этом некоторые из них могут быть переопределены или добавлены в дочернем.</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Manager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super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get_employees_count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Manager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"Lu"</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get_employees_count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lmin</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86454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Принципы ООП в Python: Инкапсуляция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Инкапсуляция — ограничение доступа к составляющим объект компонентам (методам и переменным). Инкапсуляция делает некоторые из компонент доступными только внутри класса. Инкапсуляция в Python работает лишь на уровне соглашения между программистами о том, какие атрибуты являются общедоступными, а какие — внутренними.</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одинарное подчеркивание НЕ меняет имя атрибута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_protected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protected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двойное подчеркивание меняет имя атрибута (косвенная защита от доступа)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внутри класса метод доступен с указанным именем</a:t>
            </a: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__private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'This is private method'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Class1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_protected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метод доступен по указанному имени</a:t>
            </a: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__private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ошибка</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Class1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такого метода не существует</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_Class1__private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настоящее имя метода</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7115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Принципы ООП в Python: Полиморфизм</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Полиморфизм - разное поведение одного и того же метода в разных классах. Например, мы можем сложить два числа, и можем сложить две строки. При этом получим разный результат, так как числа и строки являются разными классами.</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raise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NotImplementedError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"Quack-quack"</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Cuckoo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"Cuckoo"</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Duck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Cuckoo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bird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birds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bird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Quack-quack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Cuckoo</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67835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Статические и классовые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self нужен для доступа к атрибутам объекта, но еще есть статические и классовые методы. </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'fruit'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FF00FF"/>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am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@staticmethod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like {} 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даже не обязательно создавать объект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'green'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'apple'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 можно и создать</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like green color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8379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Python позволяет делать почти все: перегружать операторы сложения и умножения в контексте класса, определять, как присваивать значение конкретному атрибуту, указывать, как объект класса должен вести себя при попытке пройтись по нему в цикле, задавать поведение объекта при его удалении. Для всего этого есть магические методы.</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__del__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поведение при удалении объекта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__del__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 deleted'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45 deleted</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774207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__contains__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вести себя,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если к объекту применяют оператор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__contains__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isinstance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'Yes!'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Yes!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12761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00"/>
                </a:solidFill>
                <a:latin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__repr__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отображать объект в тексте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with 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 Object with id 42</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83833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Другие примеры магических методов:</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lt__(self, other)</a:t>
            </a:r>
            <a:r>
              <a:rPr lang="en-US" sz="2000" dirty="0">
                <a:solidFill>
                  <a:srgbClr val="002060"/>
                </a:solidFill>
                <a:latin typeface="+mn-lt"/>
              </a:rPr>
              <a:t> —</a:t>
            </a:r>
            <a:r>
              <a:rPr lang="ru-RU" sz="2000" dirty="0">
                <a:solidFill>
                  <a:srgbClr val="002060"/>
                </a:solidFill>
                <a:latin typeface="+mn-lt"/>
              </a:rPr>
              <a:t> </a:t>
            </a:r>
            <a:r>
              <a:rPr lang="en-US" sz="2000" dirty="0">
                <a:solidFill>
                  <a:srgbClr val="002060"/>
                </a:solidFill>
                <a:latin typeface="+mn-lt"/>
              </a:rPr>
              <a:t>x &lt; y </a:t>
            </a:r>
            <a:r>
              <a:rPr lang="ru-RU" sz="2000" dirty="0">
                <a:solidFill>
                  <a:srgbClr val="002060"/>
                </a:solidFill>
                <a:latin typeface="+mn-lt"/>
              </a:rPr>
              <a:t>вызывает </a:t>
            </a:r>
            <a:r>
              <a:rPr lang="en-US" sz="2000" dirty="0">
                <a:solidFill>
                  <a:srgbClr val="002060"/>
                </a:solidFill>
                <a:latin typeface="+mn-lt"/>
              </a:rPr>
              <a:t>x.__lt__(y).</a:t>
            </a:r>
          </a:p>
          <a:p>
            <a:pPr marL="342900" indent="-342900" algn="just">
              <a:spcBef>
                <a:spcPct val="0"/>
              </a:spcBef>
              <a:spcAft>
                <a:spcPts val="600"/>
              </a:spcAft>
            </a:pPr>
            <a:r>
              <a:rPr lang="en-US" sz="2000" b="1" dirty="0">
                <a:solidFill>
                  <a:srgbClr val="002060"/>
                </a:solidFill>
                <a:latin typeface="+mn-lt"/>
              </a:rPr>
              <a:t>__ne__(self, other)</a:t>
            </a:r>
            <a:r>
              <a:rPr lang="en-US" sz="2000" dirty="0">
                <a:solidFill>
                  <a:srgbClr val="002060"/>
                </a:solidFill>
                <a:latin typeface="+mn-lt"/>
              </a:rPr>
              <a:t> — x != y </a:t>
            </a:r>
            <a:r>
              <a:rPr lang="ru-RU" sz="2000" dirty="0">
                <a:solidFill>
                  <a:srgbClr val="002060"/>
                </a:solidFill>
                <a:latin typeface="+mn-lt"/>
              </a:rPr>
              <a:t>вызывает </a:t>
            </a:r>
            <a:r>
              <a:rPr lang="en-US" sz="2000" dirty="0">
                <a:solidFill>
                  <a:srgbClr val="002060"/>
                </a:solidFill>
                <a:latin typeface="+mn-lt"/>
              </a:rPr>
              <a:t>x.__ne__(y)</a:t>
            </a:r>
          </a:p>
          <a:p>
            <a:pPr marL="342900" indent="-342900" algn="just">
              <a:spcBef>
                <a:spcPct val="0"/>
              </a:spcBef>
              <a:spcAft>
                <a:spcPts val="600"/>
              </a:spcAft>
            </a:pPr>
            <a:r>
              <a:rPr lang="en-US" sz="2000" b="1" dirty="0">
                <a:solidFill>
                  <a:srgbClr val="002060"/>
                </a:solidFill>
                <a:latin typeface="+mn-lt"/>
              </a:rPr>
              <a:t>__bool__(self)</a:t>
            </a:r>
            <a:r>
              <a:rPr lang="en-US" sz="2000" dirty="0">
                <a:solidFill>
                  <a:srgbClr val="002060"/>
                </a:solidFill>
                <a:latin typeface="+mn-lt"/>
              </a:rPr>
              <a:t> — </a:t>
            </a:r>
            <a:r>
              <a:rPr lang="ru-RU" sz="2000" dirty="0">
                <a:solidFill>
                  <a:srgbClr val="002060"/>
                </a:solidFill>
                <a:latin typeface="+mn-lt"/>
              </a:rPr>
              <a:t>вызывается при проверке истинности. Если этот метод не определён, вызывается метод __</a:t>
            </a:r>
            <a:r>
              <a:rPr lang="en-US" sz="2000" dirty="0">
                <a:solidFill>
                  <a:srgbClr val="002060"/>
                </a:solidFill>
                <a:latin typeface="+mn-lt"/>
              </a:rPr>
              <a:t>len__ (</a:t>
            </a:r>
            <a:r>
              <a:rPr lang="ru-RU" sz="2000" dirty="0">
                <a:solidFill>
                  <a:srgbClr val="002060"/>
                </a:solidFill>
                <a:latin typeface="+mn-lt"/>
              </a:rPr>
              <a:t>объекты, имеющие ненулевую длину, считаются истинными).</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getitem__(self, key)</a:t>
            </a:r>
            <a:r>
              <a:rPr lang="en-US" sz="2000" dirty="0">
                <a:solidFill>
                  <a:srgbClr val="002060"/>
                </a:solidFill>
                <a:latin typeface="+mn-lt"/>
              </a:rPr>
              <a:t> — </a:t>
            </a:r>
            <a:r>
              <a:rPr lang="ru-RU" sz="2000" dirty="0">
                <a:solidFill>
                  <a:srgbClr val="002060"/>
                </a:solidFill>
                <a:latin typeface="+mn-lt"/>
              </a:rPr>
              <a:t>доступ по индексу (или ключу).</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sub__(self, other)</a:t>
            </a:r>
            <a:r>
              <a:rPr lang="en-US" sz="2000" dirty="0">
                <a:solidFill>
                  <a:srgbClr val="002060"/>
                </a:solidFill>
                <a:latin typeface="+mn-lt"/>
              </a:rPr>
              <a:t> — </a:t>
            </a:r>
            <a:r>
              <a:rPr lang="ru-RU" sz="2000" dirty="0">
                <a:solidFill>
                  <a:srgbClr val="002060"/>
                </a:solidFill>
                <a:latin typeface="+mn-lt"/>
              </a:rPr>
              <a:t>вычитание (</a:t>
            </a:r>
            <a:r>
              <a:rPr lang="en-US" sz="2000" dirty="0">
                <a:solidFill>
                  <a:srgbClr val="002060"/>
                </a:solidFill>
                <a:latin typeface="+mn-lt"/>
              </a:rPr>
              <a:t>x - y).</a:t>
            </a:r>
          </a:p>
          <a:p>
            <a:pPr marL="342900" indent="-342900" algn="just">
              <a:spcBef>
                <a:spcPct val="0"/>
              </a:spcBef>
              <a:spcAft>
                <a:spcPts val="600"/>
              </a:spcAft>
            </a:pPr>
            <a:r>
              <a:rPr lang="en-US" sz="2000" b="1" dirty="0">
                <a:solidFill>
                  <a:srgbClr val="002060"/>
                </a:solidFill>
                <a:latin typeface="+mn-lt"/>
              </a:rPr>
              <a:t>__float__(self)</a:t>
            </a:r>
            <a:r>
              <a:rPr lang="en-US" sz="2000" dirty="0">
                <a:solidFill>
                  <a:srgbClr val="002060"/>
                </a:solidFill>
                <a:latin typeface="+mn-lt"/>
              </a:rPr>
              <a:t> — </a:t>
            </a:r>
            <a:r>
              <a:rPr lang="ru-RU" sz="2000" dirty="0">
                <a:solidFill>
                  <a:srgbClr val="002060"/>
                </a:solidFill>
                <a:latin typeface="+mn-lt"/>
              </a:rPr>
              <a:t>приведение к </a:t>
            </a:r>
            <a:r>
              <a:rPr lang="en-US" sz="2000" dirty="0">
                <a:solidFill>
                  <a:srgbClr val="002060"/>
                </a:solidFill>
                <a:latin typeface="+mn-lt"/>
              </a:rPr>
              <a:t>float.</a:t>
            </a:r>
          </a:p>
        </p:txBody>
      </p:sp>
    </p:spTree>
    <p:extLst>
      <p:ext uri="{BB962C8B-B14F-4D97-AF65-F5344CB8AC3E}">
        <p14:creationId xmlns:p14="http://schemas.microsoft.com/office/powerpoint/2010/main" val="354443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Property - </a:t>
            </a:r>
            <a:r>
              <a:rPr lang="ru-RU" altLang="ru-RU" dirty="0">
                <a:solidFill>
                  <a:srgbClr val="002060"/>
                </a:solidFill>
                <a:latin typeface="+mn-lt"/>
                <a:cs typeface="Times New Roman" panose="02020603050405020304" pitchFamily="18" charset="0"/>
              </a:rPr>
              <a:t>вычисляемое свойство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Используется, если необходимо задать поведение отдельного атрибута.</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This is a property of x</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@x.setter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@x.deleter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more'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 Test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more</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20046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Разминка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eaLnBrk="1" hangingPunct="1">
              <a:spcBef>
                <a:spcPct val="0"/>
              </a:spcBef>
              <a:buFont typeface="+mj-lt"/>
              <a:buAutoNum type="arabicPeriod"/>
            </a:pPr>
            <a:r>
              <a:rPr lang="ru-RU" altLang="ru-RU" sz="2000" dirty="0">
                <a:solidFill>
                  <a:srgbClr val="002060"/>
                </a:solidFill>
                <a:latin typeface="+mn-lt"/>
              </a:rPr>
              <a:t>Написать собственную реализацию встроенной функции mаx. Она принимает любое количество аргументов и возвращает максимальный аргумент:</a:t>
            </a:r>
          </a:p>
          <a:p>
            <a:pPr algn="just" eaLnBrk="1" hangingPunct="1">
              <a:spcBef>
                <a:spcPct val="0"/>
              </a:spcBef>
              <a:buFontTx/>
              <a:buNone/>
            </a:pPr>
            <a:endParaRPr lang="ru-RU" altLang="ru-RU" dirty="0">
              <a:solidFill>
                <a:srgbClr val="002060"/>
              </a:solidFill>
              <a:latin typeface="+mn-lt"/>
            </a:endParaRP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10</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27</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42</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36</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max_value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max</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a</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print</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max_value</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42</a:t>
            </a:r>
            <a:endParaRPr kumimoji="0" lang="ru-RU" sz="1200" b="0" i="0" u="none" strike="noStrike" kern="0" cap="none" spc="0" normalizeH="0" baseline="0" noProof="0" dirty="0">
              <a:ln>
                <a:noFill/>
              </a:ln>
              <a:solidFill>
                <a:srgbClr val="002060"/>
              </a:solidFill>
              <a:effectLst/>
              <a:uLnTx/>
              <a:uFillTx/>
              <a:latin typeface="Courier New" panose="02070309020205020404" pitchFamily="49" charset="0"/>
              <a:cs typeface="Courier New" panose="02070309020205020404" pitchFamily="49"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ru-RU" sz="2000" kern="0" dirty="0">
              <a:solidFill>
                <a:srgbClr val="002060"/>
              </a:solidFill>
              <a:latin typeface="+mn-lt"/>
              <a:cs typeface="Arial"/>
              <a:sym typeface="Arial"/>
            </a:endParaRPr>
          </a:p>
          <a:p>
            <a:pPr marL="360000" marR="0" lvl="0" indent="-360000" algn="just" defTabSz="914400" rtl="0" eaLnBrk="1" fontAlgn="auto" latinLnBrk="0" hangingPunct="1">
              <a:lnSpc>
                <a:spcPct val="100000"/>
              </a:lnSpc>
              <a:spcBef>
                <a:spcPct val="0"/>
              </a:spcBef>
              <a:spcAft>
                <a:spcPts val="0"/>
              </a:spcAft>
              <a:buClr>
                <a:srgbClr val="002060"/>
              </a:buClr>
              <a:buSzTx/>
              <a:buFont typeface="+mj-lt"/>
              <a:buAutoNum type="arabicPeriod" startAt="2"/>
              <a:tabLst/>
              <a:defRPr/>
            </a:pPr>
            <a:r>
              <a:rPr lang="ru-RU" sz="2000" dirty="0">
                <a:solidFill>
                  <a:srgbClr val="002060"/>
                </a:solidFill>
                <a:latin typeface="+mn-lt"/>
                <a:sym typeface="Arial"/>
              </a:rPr>
              <a:t>Написать собственную реализацию встроенной функции enumerate(). Она применяется для итерируемых коллекций (строки, списки, словари и др.) и создает объект, который генерирует кортежи, состоящие из двух элементов - индекса элемента и самого элемента:</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100" b="0" i="0" u="none" strike="noStrike" kern="0" cap="none" spc="0" normalizeH="0" baseline="0" noProof="0" dirty="0">
              <a:ln>
                <a:noFill/>
              </a:ln>
              <a:solidFill>
                <a:srgbClr val="000000"/>
              </a:solidFill>
              <a:effectLst/>
              <a:uLnTx/>
              <a:uFillTx/>
              <a:latin typeface="proxima nova rg"/>
              <a:cs typeface="Arial"/>
              <a:sym typeface="Arial"/>
            </a:endParaRP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 </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&gt;&gt;&gt;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for</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i </a:t>
            </a:r>
            <a:r>
              <a:rPr kumimoji="0" lang="it-IT"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in</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enumerate</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a</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print</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i</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1</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2</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360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3</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it-IT"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40</a:t>
            </a:r>
            <a:r>
              <a:rPr kumimoji="0" lang="it-IT"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endParaRPr kumimoji="0" lang="it-IT"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100" b="0" i="0" u="none" strike="noStrike" kern="0" cap="none" spc="0" normalizeH="0" baseline="0" noProof="0" dirty="0">
              <a:ln>
                <a:noFill/>
              </a:ln>
              <a:solidFill>
                <a:srgbClr val="000000"/>
              </a:solidFill>
              <a:effectLst/>
              <a:uLnTx/>
              <a:uFillTx/>
              <a:latin typeface="proxima nova rg"/>
              <a:cs typeface="Arial"/>
              <a:sym typeface="Arial"/>
            </a:endParaRPr>
          </a:p>
        </p:txBody>
      </p:sp>
    </p:spTree>
    <p:extLst>
      <p:ext uri="{BB962C8B-B14F-4D97-AF65-F5344CB8AC3E}">
        <p14:creationId xmlns:p14="http://schemas.microsoft.com/office/powerpoint/2010/main" val="745840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В первую очередь исключения нужны для обработки ошибок и уведомления о произошедшей ошибке вышестоящего кода в тех местах кода, откуда нельзя вернуть значение (конструкторы, деструкторы). Также они позволяют эффективно разделять нормальную логику программы и логику обработки ошибок и исключительных ситуаций.</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hi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"&lt;input&gt;"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'Print'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defined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"&lt;input&gt;"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SyntaxError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invalid syntax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"&lt;input&gt;"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ZeroDivisionError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division by zero</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53431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При выбрасывании исключения стек программы начинает «раскручиваться» с удалением его содержимого, пока не будет найден обработчик исключения (если он есть). Если обработчик не найден – программа аварийно закрывается.</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исключения можно ловить и обрабатывать</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except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ZeroDivisionError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указать,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какой тип исключений</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ловить</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"Don't divide by zero!"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except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Exception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ловить все остальн</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ы</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е</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типы исключений</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"Some unexpected error: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если исключения не возникли</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exceptions raised. Result: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finally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выполняется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любом случае</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"In any case show this message"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046402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Don't divide by zero!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 any case show this message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'future 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 unexpected 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unsupported operand type(s) for /: 'int' and 'str' In any case show this message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proc_int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 exceptions raised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Result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1.0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 any case show this message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96322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Исключения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Исключения можно не только отлавливать и обрабатывать, но и задавать, и выбрасывать, поскольку это такие же классы и объекты.</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задаем свой класс исключений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обязательно должен наследоваться от встроенного класса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Exception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NonStringError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Exception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как правило, тело класса исключения остается пустым</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proccess_string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isinstance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raise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NonStringError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выбрасываем свое исключение, если нужно</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999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proccess_string</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except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NonStringError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обрабатываем только свой тип исключений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'Trying to process non-string object'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302525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Man, который принимает имя в конструкторе. Имеет метод solve_task, который просто выводит "I'm not ready yet".</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Pupil, у которого переопределен метод solve_task. На этот раз он будет думать от 3 до 6 секунд (c помощью метода sleep библиотеки time и randint библиотеки random).</a:t>
            </a:r>
          </a:p>
          <a:p>
            <a:pPr marL="360000" marR="0" lvl="0" indent="-360000" algn="just"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54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здесь инициализируется атрибут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filepath,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он содержит путь до файла-хранилища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property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чтения из файла, в случае успеха возвращаем содержимое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 случае неудачи возвращаем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 doesn't exist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content.setter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записи в файл указанного содержимого</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content.deleter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os.remove(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имя_файла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R="0" lvl="0" algn="l" defTabSz="914400" rtl="0" eaLnBrk="0" fontAlgn="base" latinLnBrk="0" hangingPunct="0">
              <a:lnSpc>
                <a:spcPct val="100000"/>
              </a:lnSpc>
              <a:spcBef>
                <a:spcPct val="0"/>
              </a:spcBef>
              <a:spcAft>
                <a:spcPts val="600"/>
              </a:spcAft>
              <a:buClrTx/>
              <a:buSzTx/>
              <a:buNone/>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R="0" lvl="0" algn="l" defTabSz="914400" rtl="0" eaLnBrk="0" fontAlgn="base" latinLnBrk="0" hangingPunct="0">
              <a:lnSpc>
                <a:spcPct val="100000"/>
              </a:lnSpc>
              <a:spcBef>
                <a:spcPct val="0"/>
              </a:spcBef>
              <a:spcAft>
                <a:spcPts val="600"/>
              </a:spcAft>
              <a:buClrTx/>
              <a:buSzTx/>
              <a:buNone/>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File doesn't exist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 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test_str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'text 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text 2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после этого файла не существует</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98930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Пользовательские типы </a:t>
            </a:r>
            <a:r>
              <a:rPr lang="en-US" altLang="ru-RU" sz="3200" dirty="0">
                <a:solidFill>
                  <a:srgbClr val="002060"/>
                </a:solidFill>
                <a:latin typeface="+mn-lt"/>
              </a:rPr>
              <a:t>—</a:t>
            </a:r>
            <a:r>
              <a:rPr lang="ru-RU" altLang="ru-RU" dirty="0">
                <a:solidFill>
                  <a:srgbClr val="002060"/>
                </a:solidFill>
                <a:latin typeface="+mn-lt"/>
                <a:cs typeface="Times New Roman" panose="02020603050405020304" pitchFamily="18" charset="0"/>
              </a:rPr>
              <a:t> классы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Писать через функции </a:t>
            </a:r>
            <a:r>
              <a:rPr lang="en-US" altLang="ru-RU" sz="2000" dirty="0">
                <a:solidFill>
                  <a:srgbClr val="002060"/>
                </a:solidFill>
                <a:latin typeface="+mn-lt"/>
              </a:rPr>
              <a:t>—</a:t>
            </a:r>
            <a:r>
              <a:rPr lang="ru-RU" altLang="ru-RU" sz="2000" dirty="0">
                <a:solidFill>
                  <a:srgbClr val="002060"/>
                </a:solidFill>
                <a:latin typeface="+mn-lt"/>
              </a:rPr>
              <a:t> это процедурно-ориентированное программирование. Через классы и объекты </a:t>
            </a:r>
            <a:r>
              <a:rPr lang="en-US" altLang="ru-RU" sz="2000" dirty="0">
                <a:solidFill>
                  <a:srgbClr val="002060"/>
                </a:solidFill>
                <a:latin typeface="+mn-lt"/>
              </a:rPr>
              <a:t>—</a:t>
            </a:r>
            <a:r>
              <a:rPr lang="ru-RU" altLang="ru-RU" sz="2000" dirty="0">
                <a:solidFill>
                  <a:srgbClr val="002060"/>
                </a:solidFill>
                <a:latin typeface="+mn-lt"/>
              </a:rPr>
              <a:t> объектно-ориентированное.</a:t>
            </a:r>
          </a:p>
          <a:p>
            <a:pPr algn="just" eaLnBrk="1" hangingPunct="1">
              <a:spcBef>
                <a:spcPct val="0"/>
              </a:spcBef>
              <a:buFontTx/>
              <a:buNone/>
            </a:pPr>
            <a:r>
              <a:rPr lang="ru-RU" altLang="ru-RU" sz="2000" dirty="0">
                <a:solidFill>
                  <a:srgbClr val="002060"/>
                </a:solidFill>
                <a:latin typeface="+mn-lt"/>
              </a:rPr>
              <a:t>В языке программирования Python объекты принято называть также экземплярами. Это связано с тем, что в нем все классы сами являются объектами класса type.  Поэтому во избежание путаницы объекты, созданные на основе обычных классов, называют экземплярами (но часто и объектами тоже).</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создание экземпляра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(поля и методы) класса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Работник"""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поля</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метод</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@staticmethod</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статический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"Employee"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объект класса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Employee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записываем ссылку на него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переменную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обращаться к полям и методам объекта и класса нужно через точку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 Unknown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Employee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
        <p:nvSpPr>
          <p:cNvPr id="6" name="Text Box 10">
            <a:extLst>
              <a:ext uri="{FF2B5EF4-FFF2-40B4-BE49-F238E27FC236}">
                <a16:creationId xmlns:a16="http://schemas.microsoft.com/office/drawing/2014/main" id="{978F115B-EFEB-4FBA-BF01-581397EFEB0F}"/>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08833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Методы класса имеют одно отличие от обычных функций: они должны иметь обязательный дополнительный параметр, добавляемый к началу списка параметров. Однако, при вызове метода никакого значения этому параметру присваивать не нужно – его укажет сам Python. Этот параметр указывает на сам экземпляр класса и называется self. self в Python эквивалентен указателю this в C++.</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__init__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конструктор класса, аналогично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Java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lower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word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say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word</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436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Выполнение следующего кода завершится ошибкой:</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попробуйте, почему ошибка?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Traceback (most recent call last):</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arid</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File "C:/PythonCourseForSTM/MySuperPro/myfile.py", line 17, in &lt;module&gt;</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e2 = Employee()  # </a:t>
            </a:r>
            <a:r>
              <a:rPr lang="ru-RU" sz="1400" dirty="0">
                <a:solidFill>
                  <a:srgbClr val="000000"/>
                </a:solidFill>
                <a:latin typeface="Courier New" panose="02070309020205020404" pitchFamily="49" charset="0"/>
                <a:cs typeface="Courier New" panose="02070309020205020404" pitchFamily="49" charset="0"/>
              </a:rPr>
              <a:t>попробуйте, почему ошибка?</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TypeError: __init__() missing 2 required positional arguments: 'first_name' and 'last_name'</a:t>
            </a:r>
            <a:endParaRPr lang="ru-RU" altLang="ru-RU"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858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Исправляем и снова запускаем:</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 'Ivanov'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исправляем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&lt;__main__.Employee2 instance at 0x025DD620&gt; say hi!</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002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Объектно-ориентированное программирование (ООП)</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400" dirty="0">
                <a:solidFill>
                  <a:srgbClr val="002060"/>
                </a:solidFill>
                <a:latin typeface="+mn-lt"/>
              </a:rPr>
              <a:t>Принципы ООП:</a:t>
            </a:r>
          </a:p>
          <a:p>
            <a:pPr marL="360000" indent="-360000" algn="just" eaLnBrk="1" hangingPunct="1">
              <a:spcBef>
                <a:spcPct val="0"/>
              </a:spcBef>
              <a:buFont typeface="+mj-lt"/>
              <a:buAutoNum type="arabicPeriod"/>
            </a:pPr>
            <a:r>
              <a:rPr lang="ru-RU" altLang="ru-RU" sz="2400" b="1" dirty="0">
                <a:solidFill>
                  <a:srgbClr val="002060"/>
                </a:solidFill>
                <a:latin typeface="+mn-lt"/>
              </a:rPr>
              <a:t>Абстрагирование</a:t>
            </a:r>
            <a:r>
              <a:rPr lang="ru-RU" altLang="ru-RU" sz="2400" dirty="0">
                <a:solidFill>
                  <a:srgbClr val="002060"/>
                </a:solidFill>
                <a:latin typeface="+mn-lt"/>
              </a:rPr>
              <a:t> (создаем модель реального объекта, исключая его характеристики, не требуемые для решения поставленной задачи).  </a:t>
            </a:r>
          </a:p>
          <a:p>
            <a:pPr marL="360000" indent="-360000" algn="just" eaLnBrk="1" hangingPunct="1">
              <a:spcBef>
                <a:spcPct val="0"/>
              </a:spcBef>
              <a:buFont typeface="+mj-lt"/>
              <a:buAutoNum type="arabicPeriod"/>
            </a:pPr>
            <a:r>
              <a:rPr lang="ru-RU" altLang="ru-RU" sz="2400" b="1" dirty="0">
                <a:solidFill>
                  <a:srgbClr val="002060"/>
                </a:solidFill>
                <a:latin typeface="+mn-lt"/>
              </a:rPr>
              <a:t>Инкапсуляция</a:t>
            </a:r>
            <a:r>
              <a:rPr lang="ru-RU" altLang="ru-RU" sz="2400" dirty="0">
                <a:solidFill>
                  <a:srgbClr val="002060"/>
                </a:solidFill>
                <a:latin typeface="+mn-lt"/>
              </a:rPr>
              <a:t> (модель – это «черный ящик»: пользователям известны допустимые входные данные, известно, что ожидать на выходе, но устройство и реализация их волновать не должны).</a:t>
            </a:r>
          </a:p>
          <a:p>
            <a:pPr marL="360000" indent="-360000" algn="just" eaLnBrk="1" hangingPunct="1">
              <a:spcBef>
                <a:spcPct val="0"/>
              </a:spcBef>
              <a:buFont typeface="+mj-lt"/>
              <a:buAutoNum type="arabicPeriod"/>
            </a:pPr>
            <a:r>
              <a:rPr lang="ru-RU" altLang="ru-RU" sz="2400" b="1" dirty="0">
                <a:solidFill>
                  <a:srgbClr val="002060"/>
                </a:solidFill>
                <a:latin typeface="+mn-lt"/>
              </a:rPr>
              <a:t>Наследование</a:t>
            </a:r>
            <a:r>
              <a:rPr lang="ru-RU" altLang="ru-RU" sz="2400" dirty="0">
                <a:solidFill>
                  <a:srgbClr val="002060"/>
                </a:solidFill>
                <a:latin typeface="+mn-lt"/>
              </a:rPr>
              <a:t> (если модели имеют одинаковые функциональности, выносим эти функциональности в общую родительскую модель).</a:t>
            </a:r>
          </a:p>
          <a:p>
            <a:pPr marL="360000" indent="-360000" algn="just" eaLnBrk="1" hangingPunct="1">
              <a:spcBef>
                <a:spcPct val="0"/>
              </a:spcBef>
              <a:buFont typeface="+mj-lt"/>
              <a:buAutoNum type="arabicPeriod"/>
            </a:pPr>
            <a:r>
              <a:rPr lang="ru-RU" altLang="ru-RU" sz="2400" b="1" dirty="0">
                <a:solidFill>
                  <a:srgbClr val="002060"/>
                </a:solidFill>
                <a:latin typeface="+mn-lt"/>
              </a:rPr>
              <a:t>Полиморфизм</a:t>
            </a:r>
            <a:r>
              <a:rPr lang="ru-RU" altLang="ru-RU" sz="2400" dirty="0">
                <a:solidFill>
                  <a:srgbClr val="002060"/>
                </a:solidFill>
                <a:latin typeface="+mn-lt"/>
              </a:rPr>
              <a:t> (алгоритм, умеющий работать с родительской моделью, будет работать и с дочерними).</a:t>
            </a:r>
          </a:p>
          <a:p>
            <a:pPr algn="just" eaLnBrk="1" hangingPunct="1">
              <a:spcBef>
                <a:spcPct val="0"/>
              </a:spcBef>
              <a:buFontTx/>
              <a:buNone/>
            </a:pPr>
            <a:r>
              <a:rPr lang="ru-RU" altLang="ru-RU" sz="2400" dirty="0">
                <a:solidFill>
                  <a:srgbClr val="002060"/>
                </a:solidFill>
                <a:latin typeface="+mn-lt"/>
              </a:rPr>
              <a:t>и многие другие (см. SOLID – «single responsibility, open-closed, Liskov substitution, interface segregation и dependency inversion»).</a:t>
            </a:r>
          </a:p>
          <a:p>
            <a:pPr algn="just" eaLnBrk="1" hangingPunct="1">
              <a:spcBef>
                <a:spcPct val="0"/>
              </a:spcBef>
              <a:buFontTx/>
              <a:buNone/>
            </a:pPr>
            <a:endParaRPr lang="ru-RU" altLang="ru-RU" sz="2400" dirty="0">
              <a:solidFill>
                <a:srgbClr val="002060"/>
              </a:solidFill>
              <a:latin typeface="+mn-lt"/>
            </a:endParaRPr>
          </a:p>
        </p:txBody>
      </p:sp>
    </p:spTree>
    <p:extLst>
      <p:ext uri="{BB962C8B-B14F-4D97-AF65-F5344CB8AC3E}">
        <p14:creationId xmlns:p14="http://schemas.microsoft.com/office/powerpoint/2010/main" val="81449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Объектно-ориентированное программирование (ООП)</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457200" marR="0" lvl="0" indent="-457200" algn="just" fontAlgn="base">
              <a:lnSpc>
                <a:spcPct val="100000"/>
              </a:lnSpc>
              <a:spcBef>
                <a:spcPct val="0"/>
              </a:spcBef>
              <a:spcAft>
                <a:spcPct val="0"/>
              </a:spcAft>
              <a:buClrTx/>
              <a:buSzTx/>
              <a:buFontTx/>
              <a:buNone/>
              <a:tabLst/>
              <a:defRPr/>
            </a:pPr>
            <a:r>
              <a:rPr lang="ru-RU" sz="2000" dirty="0">
                <a:solidFill>
                  <a:srgbClr val="002060"/>
                </a:solidFill>
                <a:latin typeface="+mn-lt"/>
              </a:rPr>
              <a:t>Как происходит проектирование программы с использованием принципов ООП? </a:t>
            </a:r>
          </a:p>
          <a:p>
            <a:pPr marL="252000" marR="0" lvl="0" indent="-252000" algn="just" defTabSz="914400" rtl="0" eaLnBrk="1" fontAlgn="base" latinLnBrk="0" hangingPunct="1">
              <a:lnSpc>
                <a:spcPct val="100000"/>
              </a:lnSpc>
              <a:spcBef>
                <a:spcPct val="0"/>
              </a:spcBef>
              <a:buClrTx/>
              <a:buSzTx/>
              <a:buFontTx/>
              <a:buAutoNum type="arabicPeriod"/>
              <a:tabLst/>
              <a:defRPr/>
            </a:pPr>
            <a:r>
              <a:rPr lang="ru-RU" sz="2000" dirty="0">
                <a:solidFill>
                  <a:srgbClr val="002060"/>
                </a:solidFill>
                <a:latin typeface="+mn-lt"/>
              </a:rPr>
              <a:t>Анализируем предметную область, выделяя объекты, т.е. сущности с определенным состоянием и поведением. Используя принцип абстрагирования, определяем важные для решения задачи аспекты объекта, выделяя их в классы, идем от частного к общему, по примеру определяем формулу. </a:t>
            </a:r>
          </a:p>
          <a:p>
            <a:pPr marL="252000" marR="0" lvl="0" indent="-252000" algn="just" defTabSz="914400" rtl="0" eaLnBrk="1" fontAlgn="base" latinLnBrk="0" hangingPunct="1">
              <a:lnSpc>
                <a:spcPct val="100000"/>
              </a:lnSpc>
              <a:spcBef>
                <a:spcPct val="0"/>
              </a:spcBef>
              <a:buClrTx/>
              <a:buSzTx/>
              <a:buFontTx/>
              <a:buAutoNum type="arabicPeriod"/>
              <a:tabLst/>
              <a:defRPr/>
            </a:pPr>
            <a:r>
              <a:rPr lang="ru-RU" sz="2000" dirty="0">
                <a:solidFill>
                  <a:srgbClr val="002060"/>
                </a:solidFill>
                <a:latin typeface="+mn-lt"/>
              </a:rPr>
              <a:t>По принципу инкапсуляции делаем классы максимально независимыми и изолированными друг от друга, ослабляем зависимости между классами (правило «разделяй и властвуй»). </a:t>
            </a:r>
          </a:p>
          <a:p>
            <a:pPr marL="252000" indent="-252000" algn="just" eaLnBrk="1" hangingPunct="1">
              <a:spcBef>
                <a:spcPct val="0"/>
              </a:spcBef>
              <a:buFont typeface="+mj-lt"/>
              <a:buAutoNum type="arabicPeriod" startAt="3"/>
            </a:pPr>
            <a:r>
              <a:rPr lang="ru-RU" sz="2000" dirty="0">
                <a:solidFill>
                  <a:srgbClr val="002060"/>
                </a:solidFill>
                <a:latin typeface="+mn-lt"/>
              </a:rPr>
              <a:t>Из родственных классов, чтоб избежать дублирования в их содержании и поведении, организуем иерархию, применяя принцип наследования, например, для двух классов: автомобиль и мотоцикл, - вместо указания в описании каждого марки, модели, максимальной скорости переносим эти общие характеристики в третий класс – транспорт, объявляя его родительским для классов автомобиля и мотоцикла. Последние теперь будут содержать только исключительно им присущие характеристики. </a:t>
            </a:r>
          </a:p>
          <a:p>
            <a:pPr marL="252000" indent="-252000" algn="just" eaLnBrk="1" hangingPunct="1">
              <a:spcBef>
                <a:spcPct val="0"/>
              </a:spcBef>
              <a:buFont typeface="+mj-lt"/>
              <a:buAutoNum type="arabicPeriod" startAt="3"/>
            </a:pPr>
            <a:r>
              <a:rPr lang="ru-RU" sz="2000" dirty="0">
                <a:solidFill>
                  <a:srgbClr val="002060"/>
                </a:solidFill>
                <a:latin typeface="+mn-lt"/>
              </a:rPr>
              <a:t>Ну и наконец, для того, чтоб алгоритмы, работающие с данными классами, минимально зависели от конкретики этих классов, применяем принцип полиморфизма, позволяя программе уже в момент исполнения переходить от общего к частному. Т.е. алгоритм, написанный для работы с классом транспорт, сможет работать и с классами автомобиль и мотоцикл, и при этом, если необходимо, задействовать специфические функциональности этих классов.</a:t>
            </a:r>
            <a:endParaRPr lang="ru-RU" altLang="ru-RU" sz="2000" dirty="0">
              <a:solidFill>
                <a:srgbClr val="002060"/>
              </a:solidFill>
              <a:latin typeface="+mn-lt"/>
            </a:endParaRPr>
          </a:p>
          <a:p>
            <a:pPr marL="457200" marR="0" lvl="0" indent="-457200" algn="just" defTabSz="914400" rtl="0" eaLnBrk="1" fontAlgn="base" latinLnBrk="0" hangingPunct="1">
              <a:lnSpc>
                <a:spcPct val="100000"/>
              </a:lnSpc>
              <a:spcBef>
                <a:spcPct val="0"/>
              </a:spcBef>
              <a:spcAft>
                <a:spcPct val="0"/>
              </a:spcAft>
              <a:buClrTx/>
              <a:buSzTx/>
              <a:buFontTx/>
              <a:buAutoNum type="arabicPeriod"/>
              <a:tabLst/>
              <a:defRPr/>
            </a:pPr>
            <a:endParaRPr kumimoji="0" lang="ru-RU"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580575189"/>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11431</TotalTime>
  <Words>3045</Words>
  <Application>Microsoft Office PowerPoint</Application>
  <PresentationFormat>Широкоэкранный</PresentationFormat>
  <Paragraphs>416</Paragraphs>
  <Slides>25</Slides>
  <Notes>12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25</vt:i4>
      </vt:variant>
    </vt:vector>
  </HeadingPairs>
  <TitlesOfParts>
    <vt:vector size="32" baseType="lpstr">
      <vt:lpstr>Arial</vt:lpstr>
      <vt:lpstr>Calibri</vt:lpstr>
      <vt:lpstr>Courier New</vt:lpstr>
      <vt:lpstr>proxima nova rg</vt:lpstr>
      <vt:lpstr>Times New Roman</vt:lpstr>
      <vt:lpstr>Verdana</vt:lpstr>
      <vt:lpstr>1_STM_template</vt:lpstr>
      <vt:lpstr>Лекция №5</vt:lpstr>
      <vt:lpstr>Разминка</vt:lpstr>
      <vt:lpstr>Пользовательские типы — классы</vt:lpstr>
      <vt:lpstr>Атрибуты (поля и методы) класса</vt:lpstr>
      <vt:lpstr>self</vt:lpstr>
      <vt:lpstr>self</vt:lpstr>
      <vt:lpstr>self</vt:lpstr>
      <vt:lpstr>Объектно-ориентированное программирование (ООП)</vt:lpstr>
      <vt:lpstr>Объектно-ориентированное программирование (ООП)</vt:lpstr>
      <vt:lpstr>Объектно-ориентированное программирование (ООП)</vt:lpstr>
      <vt:lpstr>Принципы ООП в Python: Наследование</vt:lpstr>
      <vt:lpstr>Принципы ООП в Python: Инкапсуляция</vt:lpstr>
      <vt:lpstr>Принципы ООП в Python: Полиморфизм</vt:lpstr>
      <vt:lpstr>Статические и классовые методы</vt:lpstr>
      <vt:lpstr>Магические методы</vt:lpstr>
      <vt:lpstr>Магические методы</vt:lpstr>
      <vt:lpstr>Магические методы</vt:lpstr>
      <vt:lpstr>Магические методы</vt:lpstr>
      <vt:lpstr>Property - вычисляемое свойство</vt:lpstr>
      <vt:lpstr>Исключения</vt:lpstr>
      <vt:lpstr>Исключения</vt:lpstr>
      <vt:lpstr>Исключения</vt:lpstr>
      <vt:lpstr>Исключения</vt:lpstr>
      <vt:lpstr>Практика</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512</cp:revision>
  <dcterms:created xsi:type="dcterms:W3CDTF">2021-04-07T09:08:54Z</dcterms:created>
  <dcterms:modified xsi:type="dcterms:W3CDTF">2021-12-28T17:44:59Z</dcterms:modified>
</cp:coreProperties>
</file>