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5"/>
  </p:notesMasterIdLst>
  <p:sldIdLst>
    <p:sldId id="591" r:id="rId2"/>
    <p:sldId id="592" r:id="rId3"/>
    <p:sldId id="629" r:id="rId4"/>
    <p:sldId id="631" r:id="rId5"/>
    <p:sldId id="632" r:id="rId6"/>
    <p:sldId id="633" r:id="rId7"/>
    <p:sldId id="616" r:id="rId8"/>
    <p:sldId id="634" r:id="rId9"/>
    <p:sldId id="636" r:id="rId10"/>
    <p:sldId id="635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1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7" d="100"/>
          <a:sy n="77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1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799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0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7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61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2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23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6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4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94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16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86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79761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64097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42141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161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868822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414336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29805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273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991351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89292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9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664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692928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73692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48351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08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92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3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068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7384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49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5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Основы программирования на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(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часть 1)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Операторы Python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Простые типы данных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Операторы условия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работы с числами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Примеры для практики: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150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1427247692705959881058285969449495136382746624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5.89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round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5.89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round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5.89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3.1415926535897931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1.0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32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String)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Фактически строка состоит из отдельных символов, но в Python нет понятия символа (это тоже строка только из одного элемента).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Доступ к элементам строки или подстрокам осуществляется по индексам или путем указания среза: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World!'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"Python Programming!"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"s1[0]: 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"s2[1:5]: 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ytho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является неизменяемой (immutable) последовательностью. Т.е. нельзя, к примеру, заменить какой-либо элемент в строке: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'str'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 does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support item assignment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4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со строками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Зато можно создать новую строку с использованием старой: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s3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Hallo World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Обычные строки хранятся из расчета 8 бит на символ. Это достаточно для кодирования всех символов таблицы ASCII. Для использования спецсимволов и различных языков мира это недостаточно. Для этого были добавлены unicode строки, в которых под символ отводится 16 бит.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Unicode строка задается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u'Hello World’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Преобразование обычной строки в Unicode строку выполняется так: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Преобразование из другого типа в строку выполняется так: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World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76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Строковые операторы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'Python'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389B9058-928F-4DFF-8291-E5EF8CCF6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80221"/>
              </p:ext>
            </p:extLst>
          </p:nvPr>
        </p:nvGraphicFramePr>
        <p:xfrm>
          <a:off x="381964" y="1484784"/>
          <a:ext cx="11343395" cy="4171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468">
                  <a:extLst>
                    <a:ext uri="{9D8B030D-6E8A-4147-A177-3AD203B41FA5}">
                      <a16:colId xmlns:a16="http://schemas.microsoft.com/office/drawing/2014/main" val="3355852416"/>
                    </a:ext>
                  </a:extLst>
                </a:gridCol>
                <a:gridCol w="6928901">
                  <a:extLst>
                    <a:ext uri="{9D8B030D-6E8A-4147-A177-3AD203B41FA5}">
                      <a16:colId xmlns:a16="http://schemas.microsoft.com/office/drawing/2014/main" val="1163367198"/>
                    </a:ext>
                  </a:extLst>
                </a:gridCol>
                <a:gridCol w="3593026">
                  <a:extLst>
                    <a:ext uri="{9D8B030D-6E8A-4147-A177-3AD203B41FA5}">
                      <a16:colId xmlns:a16="http://schemas.microsoft.com/office/drawing/2014/main" val="3837568818"/>
                    </a:ext>
                  </a:extLst>
                </a:gridCol>
              </a:tblGrid>
              <a:tr h="57777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Оператор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66230"/>
                  </a:ext>
                </a:extLst>
              </a:tr>
              <a:tr h="379960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Конкатенация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Соединяет две строки в третью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 b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HelloPython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738096"/>
                  </a:ext>
                </a:extLst>
              </a:tr>
              <a:tr h="368927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Повторение. Новая строка получается повторением исходной заданное количество раз.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a*2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HelloHello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259098"/>
                  </a:ext>
                </a:extLst>
              </a:tr>
              <a:tr h="379469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[]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символ строки по индексу (начиная с 0).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096469"/>
                  </a:ext>
                </a:extLst>
              </a:tr>
              <a:tr h="577774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[:]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Срез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Позволяет получить подстроку с начального индекса по конечный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(можно указать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шаг)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a[1:4]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ell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486329"/>
                  </a:ext>
                </a:extLst>
              </a:tr>
              <a:tr h="398335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Включение. Возвращает Истину, если указанный символ присутствует в строке.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015982"/>
                  </a:ext>
                </a:extLst>
              </a:tr>
              <a:tr h="450534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not in 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включение. Возвращает истину, если указанный символ отсутствует в строке.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 not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64304"/>
                  </a:ext>
                </a:extLst>
              </a:tr>
              <a:tr h="597447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r/R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Сырая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»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Подавляет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-символы. Обозначается добавлением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перед открывающейся кавычкой.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print r'\n'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and print R'\n'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01216"/>
                  </a:ext>
                </a:extLst>
              </a:tr>
              <a:tr h="441328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Форматирование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Выполняет форматирование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"%s %s" % (a, b)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даст "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Hello Python"</a:t>
                      </a: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3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9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A7FF836-59B2-44FC-91E3-3B0345CF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87322"/>
              </p:ext>
            </p:extLst>
          </p:nvPr>
        </p:nvGraphicFramePr>
        <p:xfrm>
          <a:off x="379964" y="988321"/>
          <a:ext cx="11417686" cy="466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3402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358776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.capitalize()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Делает заглавной первую букву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.center(width, fillchar)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Центрирует строку по указанной ширине, 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.count(str, beg= 0,end=len(string))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Считает,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сколько раз подстрока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встречается в строке, начиная с индекса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индекс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.decode(encoding='UTF-8',errors='strict')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указанной кодировки в кодировку по умолчанию.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655784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.encode(encoding='UTF-8',errors='strict')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 кодировки по умолчанию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 указанную кодировку.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7419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.endswith(suffix, beg=0,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заканчивается ли строка (или подстрока, если заданы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заданным суффиксом.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32691"/>
                  </a:ext>
                </a:extLst>
              </a:tr>
              <a:tr h="351618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.expandtabs(tabsize=8)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Заменяет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символы табуляции на указанное число пробелов.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696750"/>
                  </a:ext>
                </a:extLst>
              </a:tr>
              <a:tr h="527014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.find(str, beg=0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0">
                        <a:buFont typeface="+mj-lt"/>
                        <a:buNone/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Определяет, встречается ли подстрока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строке (или подстроке, если заданы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начальный индекс найденной подстроки, либо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если ничего не найдено.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217832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.index(str, beg=0,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Так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же как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find(),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но выбрасывает исключение, 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str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найдена.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62628"/>
                  </a:ext>
                </a:extLst>
              </a:tr>
              <a:tr h="482456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.isalnum()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либо цифры, либо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58739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C83B7922-D88A-4A0D-9059-83D2B264F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019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66FDEE-D1B8-4F71-B89A-3C3B0CB21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12022"/>
              </p:ext>
            </p:extLst>
          </p:nvPr>
        </p:nvGraphicFramePr>
        <p:xfrm>
          <a:off x="381966" y="988322"/>
          <a:ext cx="11428068" cy="465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86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10012201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459727">
                <a:tc>
                  <a:txBody>
                    <a:bodyPr/>
                    <a:lstStyle/>
                    <a:p>
                      <a:pPr marL="180000"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функции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.isalpha()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29906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.isdigit()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строке - цифры.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246806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.islower()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строчные (в нижнем регистре).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128523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.isnumeric()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численные.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58359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.isspace()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 содержит только пробелы.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43919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.istitle()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слова в строке начинаются с заглавной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5756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.isupper()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символ, который можно привести к верхнему и нижнему регистру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прописные (в верхнем регистре).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713912"/>
                  </a:ext>
                </a:extLst>
              </a:tr>
              <a:tr h="25567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.join(seq)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Формирует строку из элементов последовательности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seq,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разделителем является строка, чей метод вызван.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5034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len(string)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длину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48877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.ljust(width[, fillchar])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левому краю, до ширины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465436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.lower()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все прописные буквы в строке в строчные.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5257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.lstrip()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Удаляет все пробелы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из начала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8079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.maketrans()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таблицу преобразования для использования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функции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translate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66098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max(string)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максимальный по алфавитному порядку символ в строке.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29945"/>
                  </a:ext>
                </a:extLst>
              </a:tr>
            </a:tbl>
          </a:graphicData>
        </a:graphic>
      </p:graphicFrame>
      <p:sp>
        <p:nvSpPr>
          <p:cNvPr id="6" name="Text Box 10">
            <a:extLst>
              <a:ext uri="{FF2B5EF4-FFF2-40B4-BE49-F238E27FC236}">
                <a16:creationId xmlns:a16="http://schemas.microsoft.com/office/drawing/2014/main" id="{EA91BF05-17DE-4CEB-9A2E-4BDEDCEE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552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11A7358-1DD8-4357-8856-10513560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47219"/>
              </p:ext>
            </p:extLst>
          </p:nvPr>
        </p:nvGraphicFramePr>
        <p:xfrm>
          <a:off x="381966" y="1000901"/>
          <a:ext cx="11417686" cy="4617579"/>
        </p:xfrm>
        <a:graphic>
          <a:graphicData uri="http://schemas.openxmlformats.org/drawingml/2006/table">
            <a:tbl>
              <a:tblPr/>
              <a:tblGrid>
                <a:gridCol w="3262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59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min(string)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минимальный по алфавитному порядку символ в строке.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.replace(old, new [, max])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Замещает все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либо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не больше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max,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задан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подстроки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old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 строке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на подстроку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new.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.rfind(str, beg=0,end=len(string))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Так же как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find(),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.rindex(str, beg=0, 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Также как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.rjust(width,[, fillchar])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правому краю, до ширины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35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.rstrip()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все пробелы в конце строки.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.split(str="", num=string.count(str))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str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 умолчанию, пробел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 возвращает список подстрок.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подстрок.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11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.splitlines(num=string.count('\n'))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перевода строки (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 и возвращает список подстрок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уже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без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подстрок.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.startswith(str, beg=0,end=len(string))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начинается ли строка (или подстрока, если заданы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с подстроки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.strip([chars])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Выполняет сразу 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lstrip()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rstrip()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над строкой.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202E197F-2C07-45FC-8544-B8FEC6FD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52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8CC24A5-4396-4B43-B75F-D9ABC1C1D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54396"/>
              </p:ext>
            </p:extLst>
          </p:nvPr>
        </p:nvGraphicFramePr>
        <p:xfrm>
          <a:off x="381966" y="988321"/>
          <a:ext cx="11417686" cy="2701810"/>
        </p:xfrm>
        <a:graphic>
          <a:graphicData uri="http://schemas.openxmlformats.org/drawingml/2006/table">
            <a:tbl>
              <a:tblPr/>
              <a:tblGrid>
                <a:gridCol w="3262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606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.swapcase()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Инвертирует регистр для всех букв в строке.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.title()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строку, в которой все слова начинаются с заглавной буквы.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55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.translate(table, deletechars="")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Преобразует строку в соответствии с таблицей преобразования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удаляя символы в списке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deletechars.</a:t>
                      </a: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.upper()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Преобразует строчные буквы в строке в заглавные.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937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.zfill(width)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Заполняет строку нулями с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начала до ширины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width.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845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.isdecimal()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цифры.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F76FBCDC-E429-4409-9636-F7EEF8E5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37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условия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IF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остальные блоки не выполнялись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остальные блоки не выполнялись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1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условия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IF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number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'Введите целое число : 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number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'Поздравляю, вы угадали'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Здесь начинается и заканчивается новый блок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number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'Нет, загаданное число немного больше этого.'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Ещё один блок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'Нет, загаданное число немного меньше этого.'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чтобы попасть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guess должно быть больше, чем number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'Завершено'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последнее выражение выполняется всегда после выполнения оператора 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Нет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загаданное число немного меньше этого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22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Нет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загаданное число немного больше этого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Поздравляю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вы угадали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99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Арифметические операторы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77A60AE-1995-4FD9-AD92-EA03AF304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1207"/>
              </p:ext>
            </p:extLst>
          </p:nvPr>
        </p:nvGraphicFramePr>
        <p:xfrm>
          <a:off x="381966" y="988321"/>
          <a:ext cx="11417686" cy="4652207"/>
        </p:xfrm>
        <a:graphic>
          <a:graphicData uri="http://schemas.openxmlformats.org/drawingml/2006/table">
            <a:tbl>
              <a:tblPr firstRow="1" firstCol="1" bandRow="1"/>
              <a:tblGrid>
                <a:gridCol w="114405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2037686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4218855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17092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17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583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Сложение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Суммирует два объекта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+ 5 даст 8; 'a' + 'b' даст 'ab'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79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разность двух чисел; если первый операнд отсутствует, он считается равным нулю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-5.2 даст отрицательное число, а 50 - 24 даст 26.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6353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Умножение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произведение двух чисел или возвращает строку, повторённую заданное число раз.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* 3 даст 6. 'la' * 3 даст 'lalala'.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Возведение в степень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 х, возведенное в степень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** 4 даст 81 (т.е. 3 * 3 * 3 * 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628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частное от деления x на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 3 даст 1.3333333333333333.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Целочисленное деление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неполное частное от деления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// 3 даст 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 по модулю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остаток от деления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8 % 3 даст 2. -25.5 % 2.25 даст1.5.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60743"/>
                  </a:ext>
                </a:extLst>
              </a:tr>
            </a:tbl>
          </a:graphicData>
        </a:graphic>
      </p:graphicFrame>
      <p:sp>
        <p:nvSpPr>
          <p:cNvPr id="15" name="Text Box 10">
            <a:extLst>
              <a:ext uri="{FF2B5EF4-FFF2-40B4-BE49-F238E27FC236}">
                <a16:creationId xmlns:a16="http://schemas.microsoft.com/office/drawing/2014/main" id="{FE36C83C-F7C5-4081-8D53-37600A66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WHILE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тело цикла не выполнилось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break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61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WHILE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Цикл дошел до конца!'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Цикл дошел до конца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continue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91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элемент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последовательность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611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цикл, формирующий число из вводимых пользователем символов, пока не будет введено слово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“Stop”, 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Если пользователь ввел не числовой символ, вывести предупреждение и запросить новый символ.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Написать и вызвать функцию, проверяющую, что слово является палиндромом (примеры: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Топот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Довод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).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приложение, загадывающее целое число из заданного пользователем диапазона и предлагающее пользователю это число угадать. Отгадывание числа должно быть реализовано в цикле: пока пользователь не угадает, или не введет нечисловой символ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продолжать опрос. Если пользователь вводит неправильное число, вывести подсказку: больше оно или меньше загаданного.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Побитовые операторы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9FFFE45-D66C-4CEC-A092-C0BCDEA24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1687"/>
              </p:ext>
            </p:extLst>
          </p:nvPr>
        </p:nvGraphicFramePr>
        <p:xfrm>
          <a:off x="381966" y="988321"/>
          <a:ext cx="11417686" cy="4508877"/>
        </p:xfrm>
        <a:graphic>
          <a:graphicData uri="http://schemas.openxmlformats.org/drawingml/2006/table">
            <a:tbl>
              <a:tblPr firstRow="1" firstCol="1" bandRow="1"/>
              <a:tblGrid>
                <a:gridCol w="114405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2037688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745653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490292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560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678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&lt;&lt;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влево на заданное количество позиций.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&lt;&lt; 2 даст 8. В двоичном виде 2 - 10. Сдвиг влево на 2 бита даст 1000, в десятичном виде 8.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80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&gt;&gt;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вправо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вправо на заданное число позиций.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11 &gt;&gt; 1 даст 5. В двоичном виде 11 - 1011, что будучи смещённым на 1 бит вправо, даст 101, а это десятичное 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691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&amp; 3 даст 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712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ИЛИ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| 3 даст 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678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^ 3 даст 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712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НЕ для числа x соответствует -(x+1)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~5 даст -6.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  <p:sp>
        <p:nvSpPr>
          <p:cNvPr id="9" name="Text Box 10">
            <a:extLst>
              <a:ext uri="{FF2B5EF4-FFF2-40B4-BE49-F238E27FC236}">
                <a16:creationId xmlns:a16="http://schemas.microsoft.com/office/drawing/2014/main" id="{8D3B6C32-FE01-4A0A-BA69-A9DB9817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892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сравнения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336848-1AD1-4F5E-AAC1-6E832917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34430"/>
              </p:ext>
            </p:extLst>
          </p:nvPr>
        </p:nvGraphicFramePr>
        <p:xfrm>
          <a:off x="381966" y="988321"/>
          <a:ext cx="11417685" cy="4583945"/>
        </p:xfrm>
        <a:graphic>
          <a:graphicData uri="http://schemas.openxmlformats.org/drawingml/2006/table">
            <a:tbl>
              <a:tblPr firstRow="1" firstCol="1" bandRow="1"/>
              <a:tblGrid>
                <a:gridCol w="114405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6794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3103908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490291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4753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2825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 y. Все операторы сравнения возвращают True или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&lt; 3 даст False,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143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Можно составлять произвольные цепочки сравнений: 3 &lt; 5 &lt; 7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8432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&gt; 3 даст True. Если оба операнда - числа, то оба преобразуются к одинаковому типу. 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5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87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3; y = 6; x &lt;= y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812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4; y = 3; x &gt;= 3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736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Равны ли объекты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2; y = 2; x == y даст True.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’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y = ’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x == y 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  <p:sp>
        <p:nvSpPr>
          <p:cNvPr id="5" name="Text Box 10">
            <a:extLst>
              <a:ext uri="{FF2B5EF4-FFF2-40B4-BE49-F238E27FC236}">
                <a16:creationId xmlns:a16="http://schemas.microsoft.com/office/drawing/2014/main" id="{4634FC4D-E010-4890-AD22-4732709C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58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Логические операторы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6A341B-FA04-4385-A2E1-664F86A9B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99880"/>
              </p:ext>
            </p:extLst>
          </p:nvPr>
        </p:nvGraphicFramePr>
        <p:xfrm>
          <a:off x="381966" y="988321"/>
          <a:ext cx="11417685" cy="4305039"/>
        </p:xfrm>
        <a:graphic>
          <a:graphicData uri="http://schemas.openxmlformats.org/drawingml/2006/table">
            <a:tbl>
              <a:tblPr firstRow="1" firstCol="1" bandRow="1"/>
              <a:tblGrid>
                <a:gridCol w="114405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625060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3444995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203576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587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1742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вернется False. Если  x равно False, получим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not x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False.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263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y даст False, если x равно False , в противном случае возвращает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0; y = 1; x and y возвращает 0, поскольку x равно 0.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1280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 результате получим True, в противном случае получим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y = False; 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y даст True. Здесь также может производиться укороченная оценка выражений.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6EA76497-F367-4B2A-BD6C-D018AA1F0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228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идентичности и включения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D8EEF95-38DA-424E-BF91-7A9B19D2A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08966"/>
              </p:ext>
            </p:extLst>
          </p:nvPr>
        </p:nvGraphicFramePr>
        <p:xfrm>
          <a:off x="381966" y="988321"/>
          <a:ext cx="11417686" cy="4626238"/>
        </p:xfrm>
        <a:graphic>
          <a:graphicData uri="http://schemas.openxmlformats.org/drawingml/2006/table">
            <a:tbl>
              <a:tblPr firstRow="1" firstCol="1" bandRow="1"/>
              <a:tblGrid>
                <a:gridCol w="1144055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867419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770107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636105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513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015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is y даст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e, если x и y - это один и тот же объект, а не просто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имеют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одинаковые значения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 y вернет True, при x = [1,2,3], y = [1,2,3] будет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032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is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y даст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если x и y - это один и тот же объект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y вернет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при x = [1,2,3], y = [1,2,3] будет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1032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наличие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in y даст True, если x присутствует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in y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9931"/>
                  </a:ext>
                </a:extLst>
              </a:tr>
              <a:tr h="1032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отсутствие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 y даст True, если x отсутствует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not in y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27650"/>
                  </a:ext>
                </a:extLst>
              </a:tr>
            </a:tbl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0AB95F88-5AC0-428D-A101-401ED76A0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131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Типы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Python всего 2 простых типа данных: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число (256)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(“256”)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Остальные типы: кортеж, список, множество, словарь, - являются составными, т.е. представляют собой набор значений простых типов, упорядоченных определенным образом.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Python включает в себя специальные типы: None (для обозначения неинициализированных переменных), NotImplemented (для информирования об определенных ошибках) и Ellipsis (то же, что ‘…’ - в срезах массивов, в качестве заглушек в функциях).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есть тип File для работы с файлами и все пользовательские типы, обозначаемые ключевым словом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lass – классы.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Число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Number)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Обычные целые числа: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int('5'), 1, 5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Восьмеричные числа(тоже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int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): 0o20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Шестнадцатеричные числа: 0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xA, 0xa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Числа с плавающей точкой: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float('1.4'), 1.4, 1e7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Комплексные числа: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complex(1, 2), 5j, 5J, 3+4j, z.real, z.imag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Логический (булев) тип: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True, False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Логический тип в Python не выделяется в отдельный тип, т.к. считается одним из представлений типа Число. Логические выражения, имеющие значение True, считаются равными 1. Логические выражения, имеющие значение False, считаются равными 0.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Ноль, пустая строка (‘’), специальное значение ‘None’ считаются Ложью (False). Все остальное – Истина (True).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759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для работы с числами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 числами связаны следующие операции, кроме перечисленных ранее: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int(x [,base]) - преобразует x к целочисленному типу, base - основание системы счисления, если x - строка.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float(x) - преобразует x к числу с плавающей точкой (вещественному числу).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complex(real [,imag]) – создает комплексное число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ord(x) – преобразует отдельный символ к целому числу согласно таблице ASCII.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hex(x) – преобразует число к 16-ричному виду в строковом представлении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oct(x) – преобразует число к 8-ричному виду в строковом представлении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round(n[, ndigits]) – округляет вещественное число до указанного разряда после запятой (по умолчанию до нулевого, т.е. до целой части).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95731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11211</TotalTime>
  <Words>3276</Words>
  <Application>Microsoft Office PowerPoint</Application>
  <PresentationFormat>Широкоэкранный</PresentationFormat>
  <Paragraphs>477</Paragraphs>
  <Slides>23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Verdana</vt:lpstr>
      <vt:lpstr>1_STM_template</vt:lpstr>
      <vt:lpstr>Лекция №3</vt:lpstr>
      <vt:lpstr>Арифметические операторы</vt:lpstr>
      <vt:lpstr>Побитовые операторы</vt:lpstr>
      <vt:lpstr>Операторы сравнения</vt:lpstr>
      <vt:lpstr>Логические операторы</vt:lpstr>
      <vt:lpstr>Операторы идентичности и включения</vt:lpstr>
      <vt:lpstr>Типы данных</vt:lpstr>
      <vt:lpstr>Число (Number) - Immutable</vt:lpstr>
      <vt:lpstr>Функции для работы с числами</vt:lpstr>
      <vt:lpstr>Примеры работы с числами</vt:lpstr>
      <vt:lpstr>Строка (String) - Immutable</vt:lpstr>
      <vt:lpstr>Работа со строками</vt:lpstr>
      <vt:lpstr>Строковые операторы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Оператор условия IF</vt:lpstr>
      <vt:lpstr>Оператор условия IF</vt:lpstr>
      <vt:lpstr>Оператор цикла WHILE</vt:lpstr>
      <vt:lpstr>Оператор цикла WHILE</vt:lpstr>
      <vt:lpstr>Оператор цикла FOR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462</cp:revision>
  <dcterms:created xsi:type="dcterms:W3CDTF">2021-04-07T09:08:54Z</dcterms:created>
  <dcterms:modified xsi:type="dcterms:W3CDTF">2021-12-22T09:36:46Z</dcterms:modified>
</cp:coreProperties>
</file>