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p:scale>
          <a:sx n="55" d="100"/>
          <a:sy n="55" d="100"/>
        </p:scale>
        <p:origin x="-1254" y="-27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091E019B-DFBB-4666-9BE3-0796A1723EF5}" type="datetimeFigureOut">
              <a:rPr lang="en-US" smtClean="0"/>
              <a:pPr/>
              <a:t>4/21/2024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5CABC616-E81D-4A1F-A128-A6372F020AF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ABC616-E81D-4A1F-A128-A6372F020AF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124200" y="685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800600" y="838200"/>
            <a:ext cx="4876800" cy="6544099"/>
          </a:xfrm>
          <a:prstGeom prst="rect">
            <a:avLst/>
          </a:prstGeom>
        </p:spPr>
        <p:txBody>
          <a:bodyPr vert="horz" wrap="square" lIns="0" tIns="16510" rIns="0" bIns="0" rtlCol="0">
            <a:spAutoFit/>
          </a:bodyPr>
          <a:lstStyle/>
          <a:p>
            <a:pPr marL="12700">
              <a:lnSpc>
                <a:spcPct val="150000"/>
              </a:lnSpc>
              <a:spcBef>
                <a:spcPts val="130"/>
              </a:spcBef>
            </a:pPr>
            <a:r>
              <a:rPr sz="3200" spc="-114" dirty="0" smtClean="0">
                <a:latin typeface="Trebuchet MS"/>
                <a:cs typeface="Trebuchet MS"/>
              </a:rPr>
              <a:t> </a:t>
            </a:r>
            <a:r>
              <a:rPr sz="3200" spc="-20" dirty="0" smtClean="0">
                <a:solidFill>
                  <a:schemeClr val="accent1"/>
                </a:solidFill>
                <a:latin typeface="Trebuchet MS"/>
                <a:cs typeface="Trebuchet MS"/>
              </a:rPr>
              <a:t>Name</a:t>
            </a:r>
            <a:r>
              <a:rPr lang="en-US" sz="3200" spc="-20" dirty="0" smtClean="0">
                <a:solidFill>
                  <a:schemeClr val="accent1"/>
                </a:solidFill>
                <a:latin typeface="Trebuchet MS"/>
                <a:cs typeface="Trebuchet MS"/>
              </a:rPr>
              <a:t> </a:t>
            </a:r>
            <a:r>
              <a:rPr lang="en-US" sz="3200" spc="-20" dirty="0" smtClean="0">
                <a:latin typeface="Trebuchet MS"/>
                <a:cs typeface="Trebuchet MS"/>
              </a:rPr>
              <a:t>           :  </a:t>
            </a:r>
            <a:r>
              <a:rPr lang="en-US" sz="2800" spc="-20" dirty="0" smtClean="0">
                <a:latin typeface="Trebuchet MS"/>
                <a:cs typeface="Trebuchet MS"/>
              </a:rPr>
              <a:t>YASMIN P</a:t>
            </a:r>
          </a:p>
          <a:p>
            <a:pPr marL="12700">
              <a:lnSpc>
                <a:spcPct val="150000"/>
              </a:lnSpc>
              <a:spcBef>
                <a:spcPts val="130"/>
              </a:spcBef>
            </a:pPr>
            <a:r>
              <a:rPr lang="en-US" sz="2800" spc="-20" dirty="0">
                <a:latin typeface="Trebuchet MS"/>
                <a:cs typeface="Trebuchet MS"/>
              </a:rPr>
              <a:t> </a:t>
            </a:r>
            <a:r>
              <a:rPr lang="en-US" sz="3200" spc="-20" dirty="0" smtClean="0">
                <a:solidFill>
                  <a:schemeClr val="accent1"/>
                </a:solidFill>
                <a:latin typeface="Trebuchet MS"/>
                <a:cs typeface="Trebuchet MS"/>
              </a:rPr>
              <a:t>Department</a:t>
            </a:r>
            <a:r>
              <a:rPr lang="en-US" sz="3200" spc="-20" dirty="0" smtClean="0">
                <a:latin typeface="Trebuchet MS"/>
                <a:cs typeface="Trebuchet MS"/>
              </a:rPr>
              <a:t>   :  </a:t>
            </a:r>
            <a:r>
              <a:rPr lang="en-US" sz="2800" spc="-20" dirty="0" smtClean="0">
                <a:latin typeface="Trebuchet MS"/>
                <a:cs typeface="Trebuchet MS"/>
              </a:rPr>
              <a:t>COMPUTER      SCIENCE  AND ENGGINERING</a:t>
            </a:r>
          </a:p>
          <a:p>
            <a:pPr marL="12700">
              <a:lnSpc>
                <a:spcPct val="150000"/>
              </a:lnSpc>
              <a:spcBef>
                <a:spcPts val="130"/>
              </a:spcBef>
            </a:pPr>
            <a:r>
              <a:rPr lang="en-US" sz="3200" spc="-20" dirty="0" smtClean="0">
                <a:solidFill>
                  <a:schemeClr val="accent1"/>
                </a:solidFill>
                <a:latin typeface="Trebuchet MS"/>
                <a:cs typeface="Trebuchet MS"/>
              </a:rPr>
              <a:t>Instituition</a:t>
            </a:r>
            <a:r>
              <a:rPr lang="en-US" sz="3200" spc="-20" dirty="0" smtClean="0">
                <a:latin typeface="Trebuchet MS"/>
                <a:cs typeface="Trebuchet MS"/>
              </a:rPr>
              <a:t>      :  </a:t>
            </a:r>
            <a:r>
              <a:rPr lang="en-US" sz="2800" spc="-20" dirty="0" smtClean="0">
                <a:latin typeface="Trebuchet MS"/>
                <a:cs typeface="Trebuchet MS"/>
              </a:rPr>
              <a:t>ANNA UNIVERSITY REGIONAL CAMPUS TIRUNELVELI</a:t>
            </a:r>
          </a:p>
          <a:p>
            <a:pPr marL="12700">
              <a:lnSpc>
                <a:spcPct val="150000"/>
              </a:lnSpc>
              <a:spcBef>
                <a:spcPts val="130"/>
              </a:spcBef>
            </a:pPr>
            <a:r>
              <a:rPr lang="en-US" sz="2800" spc="-20" dirty="0" smtClean="0">
                <a:solidFill>
                  <a:schemeClr val="accent1"/>
                </a:solidFill>
                <a:latin typeface="Trebuchet MS"/>
                <a:cs typeface="Trebuchet MS"/>
              </a:rPr>
              <a:t>Project Title       </a:t>
            </a:r>
            <a:r>
              <a:rPr lang="en-US" sz="2800" spc="-20" dirty="0" smtClean="0">
                <a:solidFill>
                  <a:schemeClr val="tx1"/>
                </a:solidFill>
                <a:latin typeface="Trebuchet MS"/>
                <a:cs typeface="Trebuchet MS"/>
              </a:rPr>
              <a:t>:  IMAGE GENERATOR</a:t>
            </a:r>
          </a:p>
          <a:p>
            <a:pPr marL="12700">
              <a:lnSpc>
                <a:spcPct val="100000"/>
              </a:lnSpc>
              <a:spcBef>
                <a:spcPts val="130"/>
              </a:spcBef>
            </a:pPr>
            <a:endParaRPr lang="en-US" sz="2800" spc="-20" dirty="0" smtClean="0">
              <a:latin typeface="Trebuchet MS"/>
              <a:cs typeface="Trebuchet MS"/>
            </a:endParaRPr>
          </a:p>
          <a:p>
            <a:pPr marL="12700">
              <a:lnSpc>
                <a:spcPct val="100000"/>
              </a:lnSpc>
              <a:spcBef>
                <a:spcPts val="130"/>
              </a:spcBef>
            </a:pP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525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2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72600"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1" y="533400"/>
            <a:ext cx="7848600"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5800" y="1676400"/>
            <a:ext cx="3505200" cy="3192990"/>
          </a:xfrm>
          <a:prstGeom prst="rect">
            <a:avLst/>
          </a:prstGeom>
        </p:spPr>
        <p:txBody>
          <a:bodyPr vert="horz" wrap="square" lIns="0" tIns="16510" rIns="0" bIns="0" rtlCol="0">
            <a:spAutoFit/>
          </a:bodyPr>
          <a:lstStyle/>
          <a:p>
            <a:pPr marL="12700">
              <a:lnSpc>
                <a:spcPct val="150000"/>
              </a:lnSpc>
              <a:spcBef>
                <a:spcPts val="130"/>
              </a:spcBef>
            </a:pPr>
            <a:r>
              <a:rPr lang="en-US" sz="2000" dirty="0" smtClean="0">
                <a:solidFill>
                  <a:schemeClr val="tx1"/>
                </a:solidFill>
                <a:uFill>
                  <a:solidFill>
                    <a:srgbClr val="006FC0"/>
                  </a:solidFill>
                </a:uFill>
                <a:latin typeface="Times New Roman" pitchFamily="18" charset="0"/>
                <a:cs typeface="Times New Roman" pitchFamily="18" charset="0"/>
              </a:rPr>
              <a:t>The project demonstrates  the effectiveness of GAN in generating realistic images  and provides insights into the challenges and opportunities in training and deploying generative models . </a:t>
            </a:r>
            <a:endParaRPr sz="20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4495800" y="1600200"/>
            <a:ext cx="4762500" cy="3705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2296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8600" y="1"/>
            <a:ext cx="7924800" cy="5531963"/>
          </a:xfrm>
          <a:prstGeom prst="rect">
            <a:avLst/>
          </a:prstGeom>
        </p:spPr>
        <p:txBody>
          <a:bodyPr vert="horz" wrap="square" lIns="0" tIns="460692" rIns="0" bIns="0" rtlCol="0">
            <a:spAutoFit/>
          </a:bodyPr>
          <a:lstStyle/>
          <a:p>
            <a:pPr fontAlgn="ctr">
              <a:lnSpc>
                <a:spcPct val="150000"/>
              </a:lnSpc>
            </a:pPr>
            <a:r>
              <a:rPr sz="3200" dirty="0"/>
              <a:t>PROJECT</a:t>
            </a:r>
            <a:r>
              <a:rPr sz="3200" spc="-90" dirty="0"/>
              <a:t> </a:t>
            </a:r>
            <a:r>
              <a:rPr sz="3200" spc="-10" dirty="0" smtClean="0"/>
              <a:t>TITLE</a:t>
            </a:r>
            <a:r>
              <a:rPr lang="en-US" sz="3200" spc="-10" dirty="0" smtClean="0"/>
              <a:t/>
            </a:r>
            <a:br>
              <a:rPr lang="en-US" sz="3200" spc="-10" dirty="0" smtClean="0"/>
            </a:br>
            <a:r>
              <a:rPr lang="en-US" sz="4250" spc="-10" dirty="0" smtClean="0"/>
              <a:t/>
            </a:r>
            <a:br>
              <a:rPr lang="en-US" sz="4250" spc="-10" dirty="0" smtClean="0"/>
            </a:br>
            <a:r>
              <a:rPr lang="en-US" sz="4250" u="sng" spc="-10" dirty="0" smtClean="0">
                <a:ln>
                  <a:solidFill>
                    <a:srgbClr val="00B050"/>
                  </a:solidFill>
                </a:ln>
              </a:rPr>
              <a:t/>
            </a:r>
            <a:br>
              <a:rPr lang="en-US" sz="4250" u="sng" spc="-10" dirty="0" smtClean="0">
                <a:ln>
                  <a:solidFill>
                    <a:srgbClr val="00B050"/>
                  </a:solidFill>
                </a:ln>
              </a:rPr>
            </a:br>
            <a:r>
              <a:rPr lang="en-US" sz="4250" u="sng" spc="-10" dirty="0" smtClean="0">
                <a:ln>
                  <a:solidFill>
                    <a:srgbClr val="00B050"/>
                  </a:solidFill>
                </a:ln>
              </a:rPr>
              <a:t/>
            </a:r>
            <a:br>
              <a:rPr lang="en-US" sz="4250" u="sng" spc="-10" dirty="0" smtClean="0">
                <a:ln>
                  <a:solidFill>
                    <a:srgbClr val="00B050"/>
                  </a:solidFill>
                </a:ln>
              </a:rPr>
            </a:br>
            <a:r>
              <a:rPr lang="en-GB" sz="2000" b="0" dirty="0" smtClean="0"/>
              <a:t/>
            </a:r>
            <a:br>
              <a:rPr lang="en-GB" sz="2000" b="0" dirty="0" smtClean="0"/>
            </a:br>
            <a:r>
              <a:rPr lang="en-GB" sz="2000" b="0" dirty="0" smtClean="0"/>
              <a:t/>
            </a:r>
            <a:br>
              <a:rPr lang="en-GB" sz="2000" b="0" dirty="0" smtClean="0"/>
            </a:br>
            <a:endParaRPr sz="2000" b="0" u="sng"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5" name="Right Arrow 24"/>
          <p:cNvSpPr/>
          <p:nvPr/>
        </p:nvSpPr>
        <p:spPr>
          <a:xfrm>
            <a:off x="609600" y="29718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685800" y="38862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57200" y="2667000"/>
            <a:ext cx="8839200" cy="2400657"/>
          </a:xfrm>
          <a:prstGeom prst="rect">
            <a:avLst/>
          </a:prstGeom>
          <a:noFill/>
        </p:spPr>
        <p:txBody>
          <a:bodyPr wrap="square" rtlCol="0">
            <a:spAutoFit/>
          </a:bodyPr>
          <a:lstStyle/>
          <a:p>
            <a:pPr>
              <a:lnSpc>
                <a:spcPct val="150000"/>
              </a:lnSpc>
            </a:pPr>
            <a:r>
              <a:rPr lang="en-GB" b="0" dirty="0" smtClean="0">
                <a:latin typeface="Times New Roman" pitchFamily="18" charset="0"/>
                <a:cs typeface="Times New Roman" pitchFamily="18" charset="0"/>
              </a:rPr>
              <a:t>         </a:t>
            </a:r>
            <a:r>
              <a:rPr lang="en-GB" sz="2000" b="0" dirty="0" smtClean="0">
                <a:latin typeface="Times New Roman" pitchFamily="18" charset="0"/>
                <a:cs typeface="Times New Roman" pitchFamily="18" charset="0"/>
              </a:rPr>
              <a:t>An image generator uses artificial intelligence (AI) techniques to create images from text   prompts</a:t>
            </a:r>
            <a:r>
              <a:rPr lang="en-US" sz="2000" b="0" u="sng" spc="-10" dirty="0" smtClean="0">
                <a:ln>
                  <a:solidFill>
                    <a:srgbClr val="00B050"/>
                  </a:solidFill>
                </a:ln>
                <a:latin typeface="Times New Roman" pitchFamily="18" charset="0"/>
                <a:cs typeface="Times New Roman" pitchFamily="18" charset="0"/>
              </a:rPr>
              <a:t>  </a:t>
            </a:r>
            <a:br>
              <a:rPr lang="en-US" sz="2000" b="0" u="sng" spc="-10" dirty="0" smtClean="0">
                <a:ln>
                  <a:solidFill>
                    <a:srgbClr val="00B050"/>
                  </a:solidFill>
                </a:ln>
                <a:latin typeface="Times New Roman" pitchFamily="18" charset="0"/>
                <a:cs typeface="Times New Roman" pitchFamily="18" charset="0"/>
              </a:rPr>
            </a:br>
            <a:r>
              <a:rPr lang="en-US" sz="2000" b="0" spc="-10" dirty="0" smtClean="0">
                <a:ln>
                  <a:solidFill>
                    <a:srgbClr val="00B050"/>
                  </a:solidFill>
                </a:ln>
                <a:latin typeface="Times New Roman" pitchFamily="18" charset="0"/>
                <a:cs typeface="Times New Roman" pitchFamily="18" charset="0"/>
              </a:rPr>
              <a:t>         </a:t>
            </a:r>
            <a:r>
              <a:rPr lang="en-GB" sz="2000" b="0" dirty="0" smtClean="0">
                <a:latin typeface="Times New Roman" pitchFamily="18" charset="0"/>
                <a:cs typeface="Times New Roman" pitchFamily="18" charset="0"/>
              </a:rPr>
              <a:t>Image generators use trained neural networks to create images from scratch. They use a process that translates textual data into a machine-friendly language, initiated by a Natural Language Processing (NLP) model. </a:t>
            </a:r>
            <a:endParaRPr lang="en-US" sz="2000" dirty="0"/>
          </a:p>
        </p:txBody>
      </p:sp>
      <p:sp>
        <p:nvSpPr>
          <p:cNvPr id="30" name="Rectangle 29"/>
          <p:cNvSpPr/>
          <p:nvPr/>
        </p:nvSpPr>
        <p:spPr>
          <a:xfrm>
            <a:off x="98756" y="1676400"/>
            <a:ext cx="4299575"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a:t>
            </a:r>
            <a:r>
              <a:rPr lang="en-US"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MAGE</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G</a:t>
            </a:r>
            <a:r>
              <a:rPr lang="en-US"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ENERATOR </a:t>
            </a:r>
            <a:endParaRPr 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3600" y="0"/>
            <a:ext cx="124206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lnSpc>
                <a:spcPct val="150000"/>
              </a:lnSpc>
              <a:buFont typeface="Arial" pitchFamily="34" charset="0"/>
              <a:buChar char="•"/>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PROBLEM  STATEMENT</a:t>
            </a:r>
          </a:p>
          <a:p>
            <a:pPr>
              <a:lnSpc>
                <a:spcPct val="150000"/>
              </a:lnSpc>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PROJECT OVERVIEW</a:t>
            </a:r>
          </a:p>
          <a:p>
            <a:pPr>
              <a:lnSpc>
                <a:spcPct val="150000"/>
              </a:lnSpc>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END USERS DESCRIPTION </a:t>
            </a:r>
          </a:p>
          <a:p>
            <a:pPr>
              <a:lnSpc>
                <a:spcPct val="150000"/>
              </a:lnSpc>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PROPOSED SOLUTION</a:t>
            </a:r>
          </a:p>
          <a:p>
            <a:pPr>
              <a:lnSpc>
                <a:spcPct val="150000"/>
              </a:lnSpc>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VALUE PROPOSITION </a:t>
            </a:r>
          </a:p>
          <a:p>
            <a:pPr>
              <a:lnSpc>
                <a:spcPct val="150000"/>
              </a:lnSpc>
              <a:buFont typeface="Arial" pitchFamily="34" charset="0"/>
              <a:buChar char="•"/>
            </a:pPr>
            <a:r>
              <a:rPr lang="en-US" sz="2400" dirty="0" smtClean="0">
                <a:latin typeface="Times New Roman" pitchFamily="18" charset="0"/>
                <a:cs typeface="Times New Roman" pitchFamily="18" charset="0"/>
              </a:rPr>
              <a:t>  ALGORITHM AND DEPLOYMENT</a:t>
            </a:r>
          </a:p>
          <a:p>
            <a:pPr>
              <a:lnSpc>
                <a:spcPct val="150000"/>
              </a:lnSpc>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MODELLING</a:t>
            </a:r>
          </a:p>
          <a:p>
            <a:pPr>
              <a:lnSpc>
                <a:spcPct val="150000"/>
              </a:lnSpc>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RESULTS</a:t>
            </a:r>
          </a:p>
          <a:p>
            <a:pPr>
              <a:lnSpc>
                <a:spcPct val="150000"/>
              </a:lnSpc>
            </a:pPr>
            <a:endParaRPr lang="en-US" sz="2400" dirty="0" smtClean="0">
              <a:latin typeface="Times New Roman" pitchFamily="18" charset="0"/>
              <a:cs typeface="Times New Roman" pitchFamily="18" charset="0"/>
            </a:endParaRPr>
          </a:p>
          <a:p>
            <a:pPr>
              <a:buFont typeface="Arial" pitchFamily="34" charset="0"/>
              <a:buChar char="•"/>
            </a:pPr>
            <a:endParaRPr lang="en-US" sz="2400" dirty="0" smtClean="0">
              <a:latin typeface="Times New Roman" pitchFamily="18" charset="0"/>
              <a:cs typeface="Times New Roman" pitchFamily="18" charset="0"/>
            </a:endParaRPr>
          </a:p>
          <a:p>
            <a:pPr>
              <a:lnSpc>
                <a:spcPct val="200000"/>
              </a:lnSpc>
              <a:buFont typeface="Arial" pitchFamily="34" charset="0"/>
              <a:buChar char="•"/>
            </a:pPr>
            <a:endParaRPr lang="en-US" dirty="0">
              <a:latin typeface="Times New Roman" pitchFamily="18" charset="0"/>
              <a:cs typeface="Times New Roman" pitchFamily="18" charset="0"/>
            </a:endParaRPr>
          </a:p>
          <a:p>
            <a:pPr>
              <a:lnSpc>
                <a:spcPct val="200000"/>
              </a:lnSpc>
              <a:buFont typeface="Arial" pitchFamily="34" charset="0"/>
              <a:buChar char="•"/>
            </a:pPr>
            <a:endParaRPr lang="en-US" dirty="0" smtClean="0">
              <a:latin typeface="Times New Roman" pitchFamily="18" charset="0"/>
              <a:cs typeface="Times New Roman" pitchFamily="18" charset="0"/>
            </a:endParaRPr>
          </a:p>
          <a:p>
            <a:pPr>
              <a:lnSpc>
                <a:spcPct val="200000"/>
              </a:lnSpc>
            </a:pPr>
            <a:endParaRPr lang="en-US" dirty="0" smtClean="0">
              <a:latin typeface="Times New Roman" pitchFamily="18" charset="0"/>
              <a:cs typeface="Times New Roman" pitchFamily="18" charset="0"/>
            </a:endParaRPr>
          </a:p>
          <a:p>
            <a:pPr>
              <a:lnSpc>
                <a:spcPct val="200000"/>
              </a:lnSpc>
              <a:buFont typeface="Arial" pitchFamily="34" charset="0"/>
              <a:buChar char="•"/>
            </a:pPr>
            <a:endParaRPr lang="en-US" dirty="0" smtClean="0">
              <a:latin typeface="Times New Roman" pitchFamily="18" charset="0"/>
              <a:cs typeface="Times New Roman" pitchFamily="18" charset="0"/>
            </a:endParaRPr>
          </a:p>
          <a:p>
            <a:pPr>
              <a:lnSpc>
                <a:spcPct val="200000"/>
              </a:lnSpc>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239000" y="0"/>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5240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685800"/>
            <a:ext cx="8915399" cy="689548"/>
          </a:xfrm>
          <a:prstGeom prst="rect">
            <a:avLst/>
          </a:prstGeom>
        </p:spPr>
        <p:txBody>
          <a:bodyPr vert="horz" wrap="square" lIns="0" tIns="73279" rIns="0" bIns="0" rtlCol="0" anchor="ctr">
            <a:spAutoFit/>
          </a:bodyPr>
          <a:lstStyle/>
          <a:p>
            <a:pPr marL="193675" algn="l">
              <a:spcBef>
                <a:spcPts val="105"/>
              </a:spcBef>
            </a:pPr>
            <a:r>
              <a:rPr lang="en-US" sz="4000" b="0" spc="-10" dirty="0" smtClean="0"/>
              <a:t>AGENDA</a:t>
            </a:r>
            <a:endParaRPr sz="40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543800" y="3048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6709728" cy="3250442"/>
          </a:xfrm>
          <a:prstGeom prst="rect">
            <a:avLst/>
          </a:prstGeom>
        </p:spPr>
        <p:txBody>
          <a:bodyPr vert="horz" wrap="square" lIns="0" tIns="16510" rIns="0" bIns="0" rtlCol="0">
            <a:spAutoFit/>
          </a:bodyPr>
          <a:lstStyle/>
          <a:p>
            <a:pPr marL="12700">
              <a:lnSpc>
                <a:spcPct val="150000"/>
              </a:lnSpc>
              <a:spcBef>
                <a:spcPts val="130"/>
              </a:spcBef>
              <a:tabLst>
                <a:tab pos="2727960" algn="l"/>
              </a:tabLst>
            </a:pPr>
            <a:r>
              <a:rPr sz="4250" spc="-10" dirty="0"/>
              <a:t>PROBLEM</a:t>
            </a:r>
            <a:r>
              <a:rPr sz="4250" dirty="0"/>
              <a:t>	</a:t>
            </a:r>
            <a:r>
              <a:rPr sz="4250" spc="-75" dirty="0" smtClean="0"/>
              <a:t>STATEMENT</a:t>
            </a:r>
            <a:r>
              <a:rPr lang="en-US" sz="4250" spc="-75" dirty="0" smtClean="0"/>
              <a:t/>
            </a:r>
            <a:br>
              <a:rPr lang="en-US" sz="4250" spc="-75" dirty="0" smtClean="0"/>
            </a:br>
            <a:r>
              <a:rPr lang="en-US" sz="2000" b="0" spc="-75" dirty="0" smtClean="0">
                <a:latin typeface="Times New Roman" pitchFamily="18" charset="0"/>
                <a:cs typeface="Times New Roman" pitchFamily="18" charset="0"/>
              </a:rPr>
              <a:t>The  project aims to develop a Generative Adversial Network (GAN) capable of generating Image by using trained model and dataset.  The Keras dataset consists of  loaded images and it is trained with the required datas .The objective is to  create a GAN that can produce synthetic images resembling these images  </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458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81001"/>
            <a:ext cx="7543800" cy="1978747"/>
          </a:xfrm>
          <a:prstGeom prst="rect">
            <a:avLst/>
          </a:prstGeom>
        </p:spPr>
        <p:txBody>
          <a:bodyPr vert="horz" wrap="square" lIns="0" tIns="16510" rIns="0" bIns="0" rtlCol="0">
            <a:spAutoFit/>
          </a:bodyPr>
          <a:lstStyle/>
          <a:p>
            <a:pPr marL="12700">
              <a:lnSpc>
                <a:spcPct val="150000"/>
              </a:lnSpc>
              <a:spcBef>
                <a:spcPts val="130"/>
              </a:spcBef>
              <a:tabLst>
                <a:tab pos="2643505" algn="l"/>
              </a:tabLst>
            </a:pPr>
            <a:r>
              <a:rPr sz="4250" spc="-10" dirty="0"/>
              <a:t>PROJECT</a:t>
            </a:r>
            <a:r>
              <a:rPr sz="4250" dirty="0"/>
              <a:t>	</a:t>
            </a:r>
            <a:r>
              <a:rPr sz="4250" spc="-10" dirty="0" smtClean="0"/>
              <a:t>OVERVIEW</a:t>
            </a:r>
            <a:r>
              <a:rPr lang="en-US" sz="4250" spc="-10" dirty="0" smtClean="0"/>
              <a:t/>
            </a:r>
            <a:br>
              <a:rPr lang="en-US"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p:cNvSpPr txBox="1"/>
          <p:nvPr/>
        </p:nvSpPr>
        <p:spPr>
          <a:xfrm>
            <a:off x="457200" y="2057400"/>
            <a:ext cx="8382000" cy="2862322"/>
          </a:xfrm>
          <a:prstGeom prst="rect">
            <a:avLst/>
          </a:prstGeom>
          <a:noFill/>
        </p:spPr>
        <p:txBody>
          <a:bodyPr wrap="square" rtlCol="0">
            <a:spAutoFit/>
          </a:bodyPr>
          <a:lstStyle/>
          <a:p>
            <a:pPr>
              <a:lnSpc>
                <a:spcPct val="150000"/>
              </a:lnSpc>
            </a:pPr>
            <a:r>
              <a:rPr lang="en-GB" sz="2000" dirty="0" smtClean="0">
                <a:latin typeface="Times New Roman" pitchFamily="18" charset="0"/>
                <a:cs typeface="Times New Roman" pitchFamily="18" charset="0"/>
              </a:rPr>
              <a:t>This project </a:t>
            </a:r>
            <a:r>
              <a:rPr lang="en-GB" sz="2000" dirty="0">
                <a:latin typeface="Times New Roman" pitchFamily="18" charset="0"/>
                <a:cs typeface="Times New Roman" pitchFamily="18" charset="0"/>
              </a:rPr>
              <a:t>focused on generating CIFAR-10-like images using Generative Adversarial Networks (GANs</a:t>
            </a:r>
            <a:r>
              <a:rPr lang="en-GB" sz="2000" dirty="0" smtClean="0">
                <a:latin typeface="Times New Roman" pitchFamily="18" charset="0"/>
                <a:cs typeface="Times New Roman" pitchFamily="18" charset="0"/>
              </a:rPr>
              <a:t>)</a:t>
            </a:r>
            <a:r>
              <a:rPr lang="en-GB" sz="2000" dirty="0" smtClean="0"/>
              <a:t>.</a:t>
            </a: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The custom GAN model consists of a Generator and a Discriminator, trained to produce realistic images and differentiate between real and generated ones</a:t>
            </a:r>
            <a:r>
              <a:rPr lang="en-GB" sz="2000" dirty="0"/>
              <a:t>. </a:t>
            </a:r>
            <a:r>
              <a:rPr lang="en-GB" sz="2000" b="0" dirty="0" smtClean="0">
                <a:latin typeface="Times New Roman" pitchFamily="18" charset="0"/>
                <a:cs typeface="Times New Roman" pitchFamily="18" charset="0"/>
              </a:rPr>
              <a:t>These innovative tools utilize deep learning algorithms to create images that can be used for a variety of purposes, from personal art projects to marketing campaigns.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533400" y="1595021"/>
            <a:ext cx="7924800" cy="5262979"/>
          </a:xfrm>
          <a:prstGeom prst="rect">
            <a:avLst/>
          </a:prstGeom>
          <a:noFill/>
        </p:spPr>
        <p:txBody>
          <a:bodyPr wrap="square" rtlCol="0">
            <a:spAutoFit/>
          </a:bodyPr>
          <a:lstStyle/>
          <a:p>
            <a:pPr>
              <a:lnSpc>
                <a:spcPct val="150000"/>
              </a:lnSpc>
            </a:pPr>
            <a:r>
              <a:rPr lang="en-GB" sz="2000" dirty="0">
                <a:latin typeface="Times New Roman" pitchFamily="18" charset="0"/>
                <a:cs typeface="Times New Roman" pitchFamily="18" charset="0"/>
              </a:rPr>
              <a:t>In an image generator project, the end users could vary depending on the purpose and scope of </a:t>
            </a:r>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project. Here are some potential end </a:t>
            </a:r>
            <a:r>
              <a:rPr lang="en-GB" sz="2000" dirty="0" smtClean="0">
                <a:latin typeface="Times New Roman" pitchFamily="18" charset="0"/>
                <a:cs typeface="Times New Roman" pitchFamily="18" charset="0"/>
              </a:rPr>
              <a:t>users that I have added </a:t>
            </a:r>
            <a:r>
              <a:rPr lang="en-GB" sz="2000" dirty="0" smtClean="0"/>
              <a:t>: </a:t>
            </a:r>
          </a:p>
          <a:p>
            <a:pPr>
              <a:lnSpc>
                <a:spcPct val="150000"/>
              </a:lnSpc>
            </a:pPr>
            <a:r>
              <a:rPr lang="en-GB" sz="2000" b="1" u="sng" dirty="0" smtClean="0">
                <a:latin typeface="Times New Roman" pitchFamily="18" charset="0"/>
                <a:cs typeface="Times New Roman" pitchFamily="18" charset="0"/>
              </a:rPr>
              <a:t>General Users </a:t>
            </a: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Anyone who needs to create images for personal or non-commercial use could also be </a:t>
            </a:r>
            <a:r>
              <a:rPr lang="en-GB" sz="2000" dirty="0" smtClean="0">
                <a:latin typeface="Times New Roman" pitchFamily="18" charset="0"/>
                <a:cs typeface="Times New Roman" pitchFamily="18" charset="0"/>
              </a:rPr>
              <a:t>the end </a:t>
            </a:r>
            <a:r>
              <a:rPr lang="en-GB" sz="2000" dirty="0">
                <a:latin typeface="Times New Roman" pitchFamily="18" charset="0"/>
                <a:cs typeface="Times New Roman" pitchFamily="18" charset="0"/>
              </a:rPr>
              <a:t>users. This could include individuals creating greeting cards, invitations, or social media graphics for personal use</a:t>
            </a:r>
            <a:r>
              <a:rPr lang="en-GB" sz="2000" dirty="0" smtClean="0">
                <a:latin typeface="Times New Roman" pitchFamily="18" charset="0"/>
                <a:cs typeface="Times New Roman" pitchFamily="18" charset="0"/>
              </a:rPr>
              <a:t>.</a:t>
            </a:r>
          </a:p>
          <a:p>
            <a:pPr>
              <a:lnSpc>
                <a:spcPct val="150000"/>
              </a:lnSpc>
            </a:pPr>
            <a:r>
              <a:rPr lang="en-GB" sz="2000" b="1" u="sng" dirty="0" smtClean="0">
                <a:latin typeface="Times New Roman" pitchFamily="18" charset="0"/>
                <a:cs typeface="Times New Roman" pitchFamily="18" charset="0"/>
              </a:rPr>
              <a:t>Educators </a:t>
            </a: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Teachers, instructors, and educational institutions could use </a:t>
            </a:r>
            <a:r>
              <a:rPr lang="en-GB" sz="2000" dirty="0" smtClean="0">
                <a:latin typeface="Times New Roman" pitchFamily="18" charset="0"/>
                <a:cs typeface="Times New Roman" pitchFamily="18" charset="0"/>
              </a:rPr>
              <a:t>this  </a:t>
            </a:r>
            <a:r>
              <a:rPr lang="en-GB" sz="2000" dirty="0">
                <a:latin typeface="Times New Roman" pitchFamily="18" charset="0"/>
                <a:cs typeface="Times New Roman" pitchFamily="18" charset="0"/>
              </a:rPr>
              <a:t>image generator to create visual aids, diagrams, or illustrations for educational purposes.</a:t>
            </a:r>
          </a:p>
          <a:p>
            <a:endParaRPr lang="en-GB"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0" y="-304800"/>
            <a:ext cx="11887199"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228600" y="917912"/>
            <a:ext cx="11963400" cy="5940088"/>
          </a:xfrm>
          <a:prstGeom prst="rect">
            <a:avLst/>
          </a:prstGeom>
          <a:noFill/>
        </p:spPr>
        <p:txBody>
          <a:bodyPr wrap="square" rtlCol="0">
            <a:spAutoFit/>
          </a:bodyPr>
          <a:lstStyle/>
          <a:p>
            <a:pPr>
              <a:lnSpc>
                <a:spcPct val="150000"/>
              </a:lnSpc>
            </a:pPr>
            <a:r>
              <a:rPr lang="en-US" sz="2000" b="1" dirty="0" smtClean="0">
                <a:solidFill>
                  <a:schemeClr val="accent1">
                    <a:lumMod val="75000"/>
                  </a:schemeClr>
                </a:solidFill>
                <a:latin typeface="Times New Roman" pitchFamily="18" charset="0"/>
                <a:cs typeface="Times New Roman" pitchFamily="18" charset="0"/>
              </a:rPr>
              <a:t>GAN Architecture Design </a:t>
            </a:r>
            <a:r>
              <a:rPr lang="en-US" dirty="0" smtClean="0"/>
              <a:t>:</a:t>
            </a:r>
          </a:p>
          <a:p>
            <a:pPr>
              <a:lnSpc>
                <a:spcPct val="150000"/>
              </a:lnSpc>
              <a:buFont typeface="Wingdings" pitchFamily="2" charset="2"/>
              <a:buChar char="Ø"/>
            </a:pPr>
            <a:r>
              <a:rPr lang="en-US" sz="2000" dirty="0" smtClean="0">
                <a:latin typeface="Times New Roman" pitchFamily="18" charset="0"/>
                <a:cs typeface="Times New Roman" pitchFamily="18" charset="0"/>
              </a:rPr>
              <a:t>  Design architecture consisting of a generator and a discriminator network using Tensor Flow/ Keras </a:t>
            </a:r>
            <a:r>
              <a:rPr lang="en-US" dirty="0" smtClean="0"/>
              <a:t>.</a:t>
            </a:r>
          </a:p>
          <a:p>
            <a:pPr>
              <a:lnSpc>
                <a:spcPct val="150000"/>
              </a:lnSpc>
            </a:pPr>
            <a:r>
              <a:rPr lang="en-US" sz="2000" b="1" dirty="0" smtClean="0">
                <a:solidFill>
                  <a:schemeClr val="accent1">
                    <a:lumMod val="75000"/>
                  </a:schemeClr>
                </a:solidFill>
                <a:latin typeface="Times New Roman" pitchFamily="18" charset="0"/>
                <a:cs typeface="Times New Roman" pitchFamily="18" charset="0"/>
              </a:rPr>
              <a:t>Generator :</a:t>
            </a:r>
          </a:p>
          <a:p>
            <a:pPr>
              <a:lnSpc>
                <a:spcPct val="150000"/>
              </a:lnSpc>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Implement a neural network with multiple layers of fully connected (Dense) and activation layers.</a:t>
            </a:r>
          </a:p>
          <a:p>
            <a:pPr>
              <a:lnSpc>
                <a:spcPct val="150000"/>
              </a:lnSpc>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Experiment with variations in network depth ,layer sizes , and normalization techniques like Batch Normalization .</a:t>
            </a:r>
          </a:p>
          <a:p>
            <a:pPr>
              <a:lnSpc>
                <a:spcPct val="150000"/>
              </a:lnSpc>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goal of the generator is to produce realistic-looking images</a:t>
            </a:r>
            <a:endParaRPr lang="en-US" sz="2000" dirty="0" smtClean="0">
              <a:latin typeface="Times New Roman" pitchFamily="18" charset="0"/>
              <a:cs typeface="Times New Roman" pitchFamily="18" charset="0"/>
            </a:endParaRPr>
          </a:p>
          <a:p>
            <a:pPr>
              <a:lnSpc>
                <a:spcPct val="150000"/>
              </a:lnSpc>
            </a:pPr>
            <a:r>
              <a:rPr lang="en-US" sz="2000" b="1" dirty="0" smtClean="0">
                <a:solidFill>
                  <a:schemeClr val="accent1">
                    <a:lumMod val="75000"/>
                  </a:schemeClr>
                </a:solidFill>
                <a:latin typeface="Times New Roman" pitchFamily="18" charset="0"/>
                <a:cs typeface="Times New Roman" pitchFamily="18" charset="0"/>
              </a:rPr>
              <a:t>Discriminator :</a:t>
            </a:r>
          </a:p>
          <a:p>
            <a:pPr>
              <a:lnSpc>
                <a:spcPct val="150000"/>
              </a:lnSpc>
              <a:buFont typeface="Wingdings" pitchFamily="2" charset="2"/>
              <a:buChar char="Ø"/>
            </a:pPr>
            <a:r>
              <a:rPr lang="en-GB" sz="2000" dirty="0" smtClean="0">
                <a:latin typeface="Times New Roman" pitchFamily="18" charset="0"/>
                <a:cs typeface="Times New Roman" pitchFamily="18" charset="0"/>
              </a:rPr>
              <a:t>  The </a:t>
            </a:r>
            <a:r>
              <a:rPr lang="en-GB" sz="2000" dirty="0">
                <a:latin typeface="Times New Roman" pitchFamily="18" charset="0"/>
                <a:cs typeface="Times New Roman" pitchFamily="18" charset="0"/>
              </a:rPr>
              <a:t>discriminator, </a:t>
            </a:r>
            <a:r>
              <a:rPr lang="en-GB" sz="2000" dirty="0" smtClean="0">
                <a:latin typeface="Times New Roman" pitchFamily="18" charset="0"/>
                <a:cs typeface="Times New Roman" pitchFamily="18" charset="0"/>
              </a:rPr>
              <a:t>is </a:t>
            </a:r>
            <a:r>
              <a:rPr lang="en-GB" sz="2000" dirty="0">
                <a:latin typeface="Times New Roman" pitchFamily="18" charset="0"/>
                <a:cs typeface="Times New Roman" pitchFamily="18" charset="0"/>
              </a:rPr>
              <a:t>another neural network model that evaluates images and determines whether they are real (from the training dataset) or fake (generated by the generator</a:t>
            </a:r>
            <a:r>
              <a:rPr lang="en-GB" sz="2000" dirty="0" smtClean="0">
                <a:latin typeface="Times New Roman" pitchFamily="18" charset="0"/>
                <a:cs typeface="Times New Roman" pitchFamily="18" charset="0"/>
              </a:rPr>
              <a:t>).</a:t>
            </a:r>
          </a:p>
          <a:p>
            <a:pPr>
              <a:lnSpc>
                <a:spcPct val="150000"/>
              </a:lnSpc>
              <a:buFont typeface="Wingdings" pitchFamily="2" charset="2"/>
              <a:buChar char="Ø"/>
            </a:pP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It essentially acts as a binary classifier, assigning a probability to each input image indicating the likelihood of it being real</a:t>
            </a:r>
            <a:endParaRPr lang="en-US" sz="2000" b="1" u="sng" dirty="0" smtClean="0">
              <a:latin typeface="Times New Roman" pitchFamily="18" charset="0"/>
              <a:cs typeface="Times New Roman" pitchFamily="18" charset="0"/>
            </a:endParaRPr>
          </a:p>
          <a:p>
            <a:pPr>
              <a:buFont typeface="Courier New" pitchFamily="49" charset="0"/>
              <a:buChar char="o"/>
            </a:pPr>
            <a:endParaRPr lang="en-US" sz="2000" b="1" u="sng"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860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28600" y="6248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438525"/>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990600" y="1600200"/>
            <a:ext cx="8077200" cy="4832092"/>
          </a:xfrm>
          <a:prstGeom prst="rect">
            <a:avLst/>
          </a:prstGeom>
          <a:noFill/>
        </p:spPr>
        <p:txBody>
          <a:bodyPr wrap="square" rtlCol="0">
            <a:spAutoFit/>
          </a:bodyPr>
          <a:lstStyle/>
          <a:p>
            <a:pPr>
              <a:lnSpc>
                <a:spcPct val="150000"/>
              </a:lnSpc>
            </a:pPr>
            <a:r>
              <a:rPr lang="en-GB" sz="2000" b="1" dirty="0">
                <a:solidFill>
                  <a:schemeClr val="accent1">
                    <a:lumMod val="75000"/>
                  </a:schemeClr>
                </a:solidFill>
                <a:latin typeface="Times New Roman" pitchFamily="18" charset="0"/>
                <a:cs typeface="Times New Roman" pitchFamily="18" charset="0"/>
              </a:rPr>
              <a:t>Interactive User Experience:</a:t>
            </a:r>
          </a:p>
          <a:p>
            <a:pPr>
              <a:lnSpc>
                <a:spcPct val="150000"/>
              </a:lnSpc>
            </a:pPr>
            <a:r>
              <a:rPr lang="en-GB" sz="2000" dirty="0">
                <a:latin typeface="Times New Roman" pitchFamily="18" charset="0"/>
                <a:cs typeface="Times New Roman" pitchFamily="18" charset="0"/>
              </a:rPr>
              <a:t>Create an interactive and immersive user experience that goes beyond simply generating images. Implement features such as real-time previews, </a:t>
            </a:r>
            <a:r>
              <a:rPr lang="en-GB" sz="2000" dirty="0" smtClean="0">
                <a:latin typeface="Times New Roman" pitchFamily="18" charset="0"/>
                <a:cs typeface="Times New Roman" pitchFamily="18" charset="0"/>
              </a:rPr>
              <a:t>to </a:t>
            </a:r>
            <a:r>
              <a:rPr lang="en-GB" sz="2000" dirty="0">
                <a:latin typeface="Times New Roman" pitchFamily="18" charset="0"/>
                <a:cs typeface="Times New Roman" pitchFamily="18" charset="0"/>
              </a:rPr>
              <a:t>engage users and make the image generation process feel intuitive and enjoyable</a:t>
            </a:r>
            <a:r>
              <a:rPr lang="en-GB" sz="2000" dirty="0" smtClean="0">
                <a:latin typeface="Times New Roman" pitchFamily="18" charset="0"/>
                <a:cs typeface="Times New Roman" pitchFamily="18" charset="0"/>
              </a:rPr>
              <a:t>.</a:t>
            </a:r>
          </a:p>
          <a:p>
            <a:pPr>
              <a:lnSpc>
                <a:spcPct val="150000"/>
              </a:lnSpc>
            </a:pPr>
            <a:r>
              <a:rPr lang="en-GB" sz="2000" b="1" dirty="0">
                <a:solidFill>
                  <a:schemeClr val="accent1">
                    <a:lumMod val="75000"/>
                  </a:schemeClr>
                </a:solidFill>
                <a:latin typeface="Times New Roman" pitchFamily="18" charset="0"/>
                <a:cs typeface="Times New Roman" pitchFamily="18" charset="0"/>
              </a:rPr>
              <a:t>Stunning Visual Outputs:</a:t>
            </a:r>
          </a:p>
          <a:p>
            <a:pPr>
              <a:lnSpc>
                <a:spcPct val="150000"/>
              </a:lnSpc>
            </a:pPr>
            <a:r>
              <a:rPr lang="en-GB" sz="2000" dirty="0">
                <a:latin typeface="Times New Roman" pitchFamily="18" charset="0"/>
                <a:cs typeface="Times New Roman" pitchFamily="18" charset="0"/>
              </a:rPr>
              <a:t>Focus on delivering visually stunning outputs that leave a lasting impression on users. </a:t>
            </a:r>
            <a:r>
              <a:rPr lang="en-GB" sz="2000" dirty="0" smtClean="0">
                <a:latin typeface="Times New Roman" pitchFamily="18" charset="0"/>
                <a:cs typeface="Times New Roman" pitchFamily="18" charset="0"/>
              </a:rPr>
              <a:t>Invest in realistic </a:t>
            </a:r>
            <a:r>
              <a:rPr lang="en-GB" sz="2000" dirty="0">
                <a:latin typeface="Times New Roman" pitchFamily="18" charset="0"/>
                <a:cs typeface="Times New Roman" pitchFamily="18" charset="0"/>
              </a:rPr>
              <a:t>textures, and attention to detail to ensure that the generated images captivate and inspire viewers, eliciting that "wow" reaction with every creation.</a:t>
            </a:r>
          </a:p>
          <a:p>
            <a:endParaRPr lang="en-GB" sz="2000" dirty="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26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15600" y="5181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533400" y="907653"/>
            <a:ext cx="9296400" cy="6399188"/>
          </a:xfrm>
          <a:prstGeom prst="rect">
            <a:avLst/>
          </a:prstGeom>
        </p:spPr>
        <p:txBody>
          <a:bodyPr vert="horz" wrap="square" lIns="0" tIns="12700" rIns="0" bIns="0" rtlCol="0">
            <a:spAutoFit/>
          </a:bodyPr>
          <a:lstStyle/>
          <a:p>
            <a:pPr marL="12700">
              <a:lnSpc>
                <a:spcPct val="150000"/>
              </a:lnSpc>
              <a:spcBef>
                <a:spcPts val="100"/>
              </a:spcBef>
            </a:pPr>
            <a:r>
              <a:rPr lang="en-US" sz="2000" b="1" spc="-30" dirty="0" smtClean="0">
                <a:solidFill>
                  <a:schemeClr val="accent1">
                    <a:lumMod val="75000"/>
                  </a:schemeClr>
                </a:solidFill>
                <a:latin typeface="Times New Roman" pitchFamily="18" charset="0"/>
                <a:cs typeface="Times New Roman" pitchFamily="18" charset="0"/>
              </a:rPr>
              <a:t>Data Preparation </a:t>
            </a:r>
            <a:r>
              <a:rPr lang="en-US" sz="1800" spc="-30" dirty="0" smtClean="0">
                <a:latin typeface="Trebuchet MS"/>
                <a:cs typeface="Trebuchet MS"/>
              </a:rPr>
              <a:t>:</a:t>
            </a:r>
          </a:p>
          <a:p>
            <a:pPr marL="12700">
              <a:lnSpc>
                <a:spcPct val="150000"/>
              </a:lnSpc>
              <a:spcBef>
                <a:spcPts val="100"/>
              </a:spcBef>
              <a:buFont typeface="Wingdings" pitchFamily="2" charset="2"/>
              <a:buChar char="q"/>
            </a:pPr>
            <a:r>
              <a:rPr lang="en-US" spc="-30" dirty="0">
                <a:latin typeface="Trebuchet MS"/>
                <a:cs typeface="Times New Roman" pitchFamily="18" charset="0"/>
              </a:rPr>
              <a:t> </a:t>
            </a:r>
            <a:r>
              <a:rPr lang="en-US" spc="-30" dirty="0" smtClean="0">
                <a:latin typeface="Trebuchet MS"/>
                <a:cs typeface="Times New Roman" pitchFamily="18" charset="0"/>
              </a:rPr>
              <a:t> </a:t>
            </a:r>
            <a:r>
              <a:rPr lang="en-US" sz="2000" spc="-30" dirty="0" smtClean="0">
                <a:latin typeface="Times New Roman" pitchFamily="18" charset="0"/>
                <a:cs typeface="Times New Roman" pitchFamily="18" charset="0"/>
              </a:rPr>
              <a:t>Download the </a:t>
            </a:r>
            <a:r>
              <a:rPr lang="en-US" sz="2000" dirty="0">
                <a:latin typeface="Times New Roman" pitchFamily="18" charset="0"/>
                <a:cs typeface="Times New Roman" pitchFamily="18" charset="0"/>
              </a:rPr>
              <a:t>CIFAR-10 </a:t>
            </a:r>
            <a:r>
              <a:rPr lang="en-US" sz="2000" dirty="0" smtClean="0">
                <a:latin typeface="Times New Roman" pitchFamily="18" charset="0"/>
                <a:cs typeface="Times New Roman" pitchFamily="18" charset="0"/>
              </a:rPr>
              <a:t>dataset</a:t>
            </a:r>
          </a:p>
          <a:p>
            <a:pPr marL="12700">
              <a:lnSpc>
                <a:spcPct val="150000"/>
              </a:lnSpc>
              <a:spcBef>
                <a:spcPts val="100"/>
              </a:spcBef>
              <a:buFont typeface="Wingdings" pitchFamily="2" charset="2"/>
              <a:buChar char="q"/>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Preprocessed the images  by normalizing pixel values  to the range [-1 ,1]</a:t>
            </a:r>
          </a:p>
          <a:p>
            <a:pPr marL="12700">
              <a:lnSpc>
                <a:spcPct val="150000"/>
              </a:lnSpc>
              <a:spcBef>
                <a:spcPts val="100"/>
              </a:spcBef>
            </a:pPr>
            <a:r>
              <a:rPr lang="en-US" sz="2000" b="1" dirty="0" smtClean="0">
                <a:solidFill>
                  <a:schemeClr val="accent1">
                    <a:lumMod val="75000"/>
                  </a:schemeClr>
                </a:solidFill>
                <a:latin typeface="Times New Roman" pitchFamily="18" charset="0"/>
                <a:cs typeface="Times New Roman" pitchFamily="18" charset="0"/>
              </a:rPr>
              <a:t>Generator Network :</a:t>
            </a:r>
          </a:p>
          <a:p>
            <a:pPr marL="12700">
              <a:lnSpc>
                <a:spcPct val="150000"/>
              </a:lnSpc>
              <a:spcBef>
                <a:spcPts val="100"/>
              </a:spcBef>
              <a:buFont typeface="Wingdings" pitchFamily="2" charset="2"/>
              <a:buChar char="q"/>
            </a:pP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Define the generator network architecture using </a:t>
            </a:r>
            <a:r>
              <a:rPr lang="en-US" sz="2000" dirty="0" err="1" smtClean="0">
                <a:solidFill>
                  <a:schemeClr val="tx1"/>
                </a:solidFill>
                <a:latin typeface="Times New Roman" pitchFamily="18" charset="0"/>
                <a:cs typeface="Times New Roman" pitchFamily="18" charset="0"/>
              </a:rPr>
              <a:t>TensorFlow</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Keras.</a:t>
            </a:r>
            <a:endParaRPr lang="en-US" sz="2000" b="1" dirty="0">
              <a:solidFill>
                <a:schemeClr val="accent1">
                  <a:lumMod val="75000"/>
                </a:schemeClr>
              </a:solidFill>
              <a:latin typeface="Times New Roman" pitchFamily="18" charset="0"/>
              <a:cs typeface="Times New Roman" pitchFamily="18" charset="0"/>
            </a:endParaRPr>
          </a:p>
          <a:p>
            <a:pPr marL="12700">
              <a:lnSpc>
                <a:spcPct val="150000"/>
              </a:lnSpc>
              <a:spcBef>
                <a:spcPts val="100"/>
              </a:spcBef>
              <a:buFont typeface="Wingdings" pitchFamily="2" charset="2"/>
              <a:buChar char="q"/>
            </a:pPr>
            <a:r>
              <a:rPr lang="en-US" sz="2000" dirty="0" smtClean="0">
                <a:latin typeface="Times New Roman" pitchFamily="18" charset="0"/>
                <a:cs typeface="Times New Roman" pitchFamily="18" charset="0"/>
              </a:rPr>
              <a:t> Implement a neural network with multiple layers of fully connected (Dense) and activation layers. and normalization techniques like Batch Normalization .</a:t>
            </a:r>
          </a:p>
          <a:p>
            <a:pPr>
              <a:lnSpc>
                <a:spcPct val="150000"/>
              </a:lnSpc>
            </a:pPr>
            <a:r>
              <a:rPr lang="en-US" sz="2000" b="1" dirty="0" smtClean="0">
                <a:solidFill>
                  <a:schemeClr val="accent1">
                    <a:lumMod val="75000"/>
                  </a:schemeClr>
                </a:solidFill>
                <a:latin typeface="Times New Roman" pitchFamily="18" charset="0"/>
                <a:cs typeface="Times New Roman" pitchFamily="18" charset="0"/>
              </a:rPr>
              <a:t>Discriminator :</a:t>
            </a:r>
          </a:p>
          <a:p>
            <a:pPr>
              <a:lnSpc>
                <a:spcPct val="150000"/>
              </a:lnSpc>
              <a:buFont typeface="Wingdings"/>
              <a:buChar char="à"/>
            </a:pPr>
            <a:r>
              <a:rPr lang="en-GB" sz="2000" dirty="0" smtClean="0">
                <a:latin typeface="Times New Roman" pitchFamily="18" charset="0"/>
                <a:cs typeface="Times New Roman" pitchFamily="18" charset="0"/>
              </a:rPr>
              <a:t> The discriminator, is another neural network model that evaluates images and determines whether they are real (from the training dataset) or fake (generated by the generator).</a:t>
            </a:r>
          </a:p>
          <a:p>
            <a:pPr>
              <a:lnSpc>
                <a:spcPct val="150000"/>
              </a:lnSpc>
              <a:buFont typeface="Wingdings"/>
              <a:buChar char="à"/>
            </a:pPr>
            <a:r>
              <a:rPr lang="en-GB" sz="2000" dirty="0" smtClean="0">
                <a:latin typeface="Times New Roman" pitchFamily="18" charset="0"/>
                <a:cs typeface="Times New Roman" pitchFamily="18" charset="0"/>
              </a:rPr>
              <a:t> It essentially acts as a binary classifier, assigning a probability to each input image indicating the likelihood of it being real</a:t>
            </a:r>
            <a:endParaRPr lang="en-US" sz="2000" b="1" u="sng" dirty="0" smtClean="0">
              <a:latin typeface="Times New Roman" pitchFamily="18" charset="0"/>
              <a:cs typeface="Times New Roman" pitchFamily="18" charset="0"/>
            </a:endParaRPr>
          </a:p>
          <a:p>
            <a:pPr marL="12700">
              <a:lnSpc>
                <a:spcPct val="100000"/>
              </a:lnSpc>
              <a:spcBef>
                <a:spcPts val="100"/>
              </a:spcBef>
              <a:buFont typeface="Wingdings" pitchFamily="2" charset="2"/>
              <a:buChar char="q"/>
            </a:pPr>
            <a:endParaRPr sz="2000" dirty="0">
              <a:solidFill>
                <a:schemeClr val="tx1"/>
              </a:solidFill>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533400" y="22860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TotalTime>
  <Words>609</Words>
  <Application>Microsoft Office PowerPoint</Application>
  <PresentationFormat>Custom</PresentationFormat>
  <Paragraphs>78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      </vt:lpstr>
      <vt:lpstr>AGENDA</vt:lpstr>
      <vt:lpstr>PROBLEM STATEMENT The  project aims to develop a Generative Adversial Network (GAN) capable of generating Image by using trained model and dataset.  The Keras dataset consists of  loaded images and it is trained with the required datas .The objective is to  create a GAN that can produce synthetic images resembling these images  </vt:lpstr>
      <vt:lpstr>PROJECT OVERVIEW </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DELL2</dc:creator>
  <cp:lastModifiedBy>DELL2</cp:lastModifiedBy>
  <cp:revision>33</cp:revision>
  <dcterms:created xsi:type="dcterms:W3CDTF">2024-04-20T17:14:29Z</dcterms:created>
  <dcterms:modified xsi:type="dcterms:W3CDTF">2024-04-21T11:28:41Z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2024-04-20T00:00:00Z</vt:filetime>
  </property>
</Properties>
</file>