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428203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4247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2401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193141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007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321684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2948290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417138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123156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0F4FC5-C883-4C96-846F-20C1B60AC495}"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297636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0F4FC5-C883-4C96-846F-20C1B60AC495}"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265661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0F4FC5-C883-4C96-846F-20C1B60AC495}"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139206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0F4FC5-C883-4C96-846F-20C1B60AC495}"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611632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0F4FC5-C883-4C96-846F-20C1B60AC495}"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276257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0F4FC5-C883-4C96-846F-20C1B60AC495}"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577382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0F4FC5-C883-4C96-846F-20C1B60AC495}"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720500-48BC-4EF4-A9B2-C05044B90E03}" type="slidenum">
              <a:rPr lang="en-IN" smtClean="0"/>
              <a:t>‹#›</a:t>
            </a:fld>
            <a:endParaRPr lang="en-IN"/>
          </a:p>
        </p:txBody>
      </p:sp>
    </p:spTree>
    <p:extLst>
      <p:ext uri="{BB962C8B-B14F-4D97-AF65-F5344CB8AC3E}">
        <p14:creationId xmlns:p14="http://schemas.microsoft.com/office/powerpoint/2010/main" val="370757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0F4FC5-C883-4C96-846F-20C1B60AC495}" type="datetimeFigureOut">
              <a:rPr lang="en-IN" smtClean="0"/>
              <a:t>08-10-2024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7720500-48BC-4EF4-A9B2-C05044B90E03}" type="slidenum">
              <a:rPr lang="en-IN" smtClean="0"/>
              <a:t>‹#›</a:t>
            </a:fld>
            <a:endParaRPr lang="en-IN"/>
          </a:p>
        </p:txBody>
      </p:sp>
    </p:spTree>
    <p:extLst>
      <p:ext uri="{BB962C8B-B14F-4D97-AF65-F5344CB8AC3E}">
        <p14:creationId xmlns:p14="http://schemas.microsoft.com/office/powerpoint/2010/main" val="2097280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F1AB-3668-4E61-44A8-FD7A35D179AD}"/>
              </a:ext>
            </a:extLst>
          </p:cNvPr>
          <p:cNvSpPr>
            <a:spLocks noGrp="1"/>
          </p:cNvSpPr>
          <p:nvPr>
            <p:ph type="ctrTitle"/>
          </p:nvPr>
        </p:nvSpPr>
        <p:spPr>
          <a:xfrm>
            <a:off x="1824308" y="2605849"/>
            <a:ext cx="7766936" cy="1646302"/>
          </a:xfrm>
        </p:spPr>
        <p:txBody>
          <a:bodyPr/>
          <a:lstStyle/>
          <a:p>
            <a:r>
              <a:rPr lang="en-IN" dirty="0"/>
              <a:t>Plant Language Translator</a:t>
            </a:r>
          </a:p>
        </p:txBody>
      </p:sp>
      <p:sp>
        <p:nvSpPr>
          <p:cNvPr id="3" name="Subtitle 2">
            <a:extLst>
              <a:ext uri="{FF2B5EF4-FFF2-40B4-BE49-F238E27FC236}">
                <a16:creationId xmlns:a16="http://schemas.microsoft.com/office/drawing/2014/main" id="{E8D020E7-397A-8A76-56C8-FC520A32BCD6}"/>
              </a:ext>
            </a:extLst>
          </p:cNvPr>
          <p:cNvSpPr>
            <a:spLocks noGrp="1"/>
          </p:cNvSpPr>
          <p:nvPr>
            <p:ph type="subTitle" idx="1"/>
          </p:nvPr>
        </p:nvSpPr>
        <p:spPr>
          <a:xfrm>
            <a:off x="1507066" y="3755571"/>
            <a:ext cx="7766936" cy="2340084"/>
          </a:xfrm>
        </p:spPr>
        <p:txBody>
          <a:bodyPr>
            <a:normAutofit/>
          </a:bodyPr>
          <a:lstStyle/>
          <a:p>
            <a:endParaRPr lang="en-IN" dirty="0"/>
          </a:p>
          <a:p>
            <a:endParaRPr lang="en-IN" dirty="0"/>
          </a:p>
          <a:p>
            <a:r>
              <a:rPr lang="en-IN" dirty="0"/>
              <a:t>IOE Lab Project</a:t>
            </a:r>
          </a:p>
          <a:p>
            <a:r>
              <a:rPr lang="en-IN" dirty="0"/>
              <a:t>Supervisor Prof. V. E. Pawar.</a:t>
            </a:r>
          </a:p>
          <a:p>
            <a:r>
              <a:rPr lang="en-IN" dirty="0"/>
              <a:t>.</a:t>
            </a:r>
          </a:p>
        </p:txBody>
      </p:sp>
      <p:pic>
        <p:nvPicPr>
          <p:cNvPr id="4" name="Image 3">
            <a:extLst>
              <a:ext uri="{FF2B5EF4-FFF2-40B4-BE49-F238E27FC236}">
                <a16:creationId xmlns:a16="http://schemas.microsoft.com/office/drawing/2014/main" id="{7ABA5968-7598-7F98-63E7-C1D6A1B2AFD0}"/>
              </a:ext>
            </a:extLst>
          </p:cNvPr>
          <p:cNvPicPr>
            <a:picLocks/>
          </p:cNvPicPr>
          <p:nvPr/>
        </p:nvPicPr>
        <p:blipFill>
          <a:blip r:embed="rId2" cstate="print"/>
          <a:stretch>
            <a:fillRect/>
          </a:stretch>
        </p:blipFill>
        <p:spPr>
          <a:xfrm>
            <a:off x="3572928" y="433320"/>
            <a:ext cx="3635213" cy="1646301"/>
          </a:xfrm>
          <a:prstGeom prst="rect">
            <a:avLst/>
          </a:prstGeom>
        </p:spPr>
      </p:pic>
      <p:pic>
        <p:nvPicPr>
          <p:cNvPr id="1026" name="Picture 2">
            <a:extLst>
              <a:ext uri="{FF2B5EF4-FFF2-40B4-BE49-F238E27FC236}">
                <a16:creationId xmlns:a16="http://schemas.microsoft.com/office/drawing/2014/main" id="{330FD4BC-E58C-5768-799F-46580C808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657" y="3102429"/>
            <a:ext cx="2173280" cy="217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9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F460-4FB7-28C1-BC05-C157F7BB720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6EFD53D-10A1-A66F-8509-F16062842ACC}"/>
              </a:ext>
            </a:extLst>
          </p:cNvPr>
          <p:cNvSpPr>
            <a:spLocks noGrp="1"/>
          </p:cNvSpPr>
          <p:nvPr>
            <p:ph idx="1"/>
          </p:nvPr>
        </p:nvSpPr>
        <p:spPr/>
        <p:txBody>
          <a:bodyPr/>
          <a:lstStyle/>
          <a:p>
            <a:pPr>
              <a:lnSpc>
                <a:spcPct val="200000"/>
              </a:lnSpc>
            </a:pPr>
            <a:r>
              <a:rPr lang="en-US" dirty="0"/>
              <a:t>By deciphering the language of plants, we can gain valuable insights into their needs, stressors, and interactions with the environment, enabling us to respond more effectively to challenges such as climate change, biodiversity loss, and food security.</a:t>
            </a:r>
            <a:endParaRPr lang="en-IN" dirty="0"/>
          </a:p>
        </p:txBody>
      </p:sp>
    </p:spTree>
    <p:extLst>
      <p:ext uri="{BB962C8B-B14F-4D97-AF65-F5344CB8AC3E}">
        <p14:creationId xmlns:p14="http://schemas.microsoft.com/office/powerpoint/2010/main" val="356646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7018-1DD5-FD59-4D00-3F2D432FFA5F}"/>
              </a:ext>
            </a:extLst>
          </p:cNvPr>
          <p:cNvSpPr>
            <a:spLocks noGrp="1"/>
          </p:cNvSpPr>
          <p:nvPr>
            <p:ph type="title"/>
          </p:nvPr>
        </p:nvSpPr>
        <p:spPr>
          <a:xfrm>
            <a:off x="677333" y="2593910"/>
            <a:ext cx="8671939" cy="2920482"/>
          </a:xfrm>
        </p:spPr>
        <p:txBody>
          <a:bodyPr>
            <a:normAutofit/>
          </a:bodyPr>
          <a:lstStyle/>
          <a:p>
            <a:pPr algn="ctr"/>
            <a:r>
              <a:rPr lang="en-IN" sz="10300" dirty="0"/>
              <a:t>Thank You !</a:t>
            </a:r>
          </a:p>
        </p:txBody>
      </p:sp>
    </p:spTree>
    <p:extLst>
      <p:ext uri="{BB962C8B-B14F-4D97-AF65-F5344CB8AC3E}">
        <p14:creationId xmlns:p14="http://schemas.microsoft.com/office/powerpoint/2010/main" val="4221429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1958-5196-6C6A-FE04-8DDAD225A154}"/>
              </a:ext>
            </a:extLst>
          </p:cNvPr>
          <p:cNvSpPr>
            <a:spLocks noGrp="1"/>
          </p:cNvSpPr>
          <p:nvPr>
            <p:ph type="title"/>
          </p:nvPr>
        </p:nvSpPr>
        <p:spPr/>
        <p:txBody>
          <a:bodyPr>
            <a:normAutofit/>
          </a:bodyPr>
          <a:lstStyle/>
          <a:p>
            <a:r>
              <a:rPr lang="en-IN" sz="4800" dirty="0"/>
              <a:t>Team Members</a:t>
            </a:r>
          </a:p>
        </p:txBody>
      </p:sp>
      <p:sp>
        <p:nvSpPr>
          <p:cNvPr id="3" name="Content Placeholder 2">
            <a:extLst>
              <a:ext uri="{FF2B5EF4-FFF2-40B4-BE49-F238E27FC236}">
                <a16:creationId xmlns:a16="http://schemas.microsoft.com/office/drawing/2014/main" id="{F0BE95A8-33E7-B00E-0B6D-211CC9B3DAB3}"/>
              </a:ext>
            </a:extLst>
          </p:cNvPr>
          <p:cNvSpPr>
            <a:spLocks noGrp="1"/>
          </p:cNvSpPr>
          <p:nvPr>
            <p:ph idx="1"/>
          </p:nvPr>
        </p:nvSpPr>
        <p:spPr>
          <a:xfrm>
            <a:off x="3458242" y="2499954"/>
            <a:ext cx="4073775" cy="2241729"/>
          </a:xfrm>
        </p:spPr>
        <p:txBody>
          <a:bodyPr>
            <a:normAutofit/>
          </a:bodyPr>
          <a:lstStyle/>
          <a:p>
            <a:pPr marL="0" indent="0" algn="just">
              <a:buNone/>
            </a:pPr>
            <a:r>
              <a:rPr lang="en-IN" sz="2400" dirty="0"/>
              <a:t>08 Yash Prashant Bodhe</a:t>
            </a:r>
          </a:p>
          <a:p>
            <a:pPr marL="0" indent="0" algn="just">
              <a:buNone/>
            </a:pPr>
            <a:r>
              <a:rPr lang="en-IN" sz="2400" dirty="0"/>
              <a:t>10 Arpita Ananda Chavan</a:t>
            </a:r>
          </a:p>
          <a:p>
            <a:pPr marL="0" indent="0" algn="just">
              <a:buNone/>
            </a:pPr>
            <a:r>
              <a:rPr lang="en-IN" sz="2400" dirty="0"/>
              <a:t>12 </a:t>
            </a:r>
            <a:r>
              <a:rPr lang="en-IN" sz="2400" dirty="0" err="1"/>
              <a:t>Pushkraj</a:t>
            </a:r>
            <a:r>
              <a:rPr lang="en-IN" sz="2400" dirty="0"/>
              <a:t> Nitin </a:t>
            </a:r>
            <a:r>
              <a:rPr lang="en-IN" sz="2400" dirty="0" err="1"/>
              <a:t>Dhamale</a:t>
            </a:r>
            <a:endParaRPr lang="en-IN" sz="2400" dirty="0"/>
          </a:p>
          <a:p>
            <a:pPr marL="0" indent="0" algn="just">
              <a:buNone/>
            </a:pPr>
            <a:r>
              <a:rPr lang="en-IN" sz="2400" dirty="0"/>
              <a:t>19 Rohit Ramesh Gupta</a:t>
            </a:r>
          </a:p>
          <a:p>
            <a:pPr marL="0" indent="0" algn="just">
              <a:buNone/>
            </a:pPr>
            <a:endParaRPr lang="en-IN" sz="2400" dirty="0"/>
          </a:p>
          <a:p>
            <a:pPr marL="0" indent="0" algn="just">
              <a:buNone/>
            </a:pPr>
            <a:endParaRPr lang="en-IN" sz="2400" dirty="0"/>
          </a:p>
        </p:txBody>
      </p:sp>
    </p:spTree>
    <p:extLst>
      <p:ext uri="{BB962C8B-B14F-4D97-AF65-F5344CB8AC3E}">
        <p14:creationId xmlns:p14="http://schemas.microsoft.com/office/powerpoint/2010/main" val="275368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595B-45E8-2A9A-598F-256F91BB83D3}"/>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5FC4027-52BE-FB9A-722E-FD0733C88264}"/>
              </a:ext>
            </a:extLst>
          </p:cNvPr>
          <p:cNvSpPr>
            <a:spLocks noGrp="1"/>
          </p:cNvSpPr>
          <p:nvPr>
            <p:ph idx="1"/>
          </p:nvPr>
        </p:nvSpPr>
        <p:spPr>
          <a:xfrm>
            <a:off x="677334" y="1483567"/>
            <a:ext cx="8596668" cy="4557795"/>
          </a:xfrm>
        </p:spPr>
        <p:txBody>
          <a:bodyPr>
            <a:normAutofit lnSpcReduction="10000"/>
          </a:bodyPr>
          <a:lstStyle/>
          <a:p>
            <a:pPr>
              <a:lnSpc>
                <a:spcPct val="150000"/>
              </a:lnSpc>
            </a:pPr>
            <a:r>
              <a:rPr lang="en-US" dirty="0"/>
              <a:t>The "Plant Language Translator" project is an ambitious undertaking that seeks to merge the realms of science, technology, and nature by harnessing the power of Arduino Uno microcontrollers, environmental sensors, and a Python-based graphical user interface. </a:t>
            </a:r>
          </a:p>
          <a:p>
            <a:pPr>
              <a:lnSpc>
                <a:spcPct val="150000"/>
              </a:lnSpc>
            </a:pPr>
            <a:endParaRPr lang="en-US" dirty="0"/>
          </a:p>
          <a:p>
            <a:pPr>
              <a:lnSpc>
                <a:spcPct val="150000"/>
              </a:lnSpc>
            </a:pPr>
            <a:r>
              <a:rPr lang="en-US" dirty="0"/>
              <a:t>The "Plant Language Translator" project takes on the challenge of deciphering these signals and translating them into human-readable messages.</a:t>
            </a:r>
          </a:p>
          <a:p>
            <a:pPr>
              <a:lnSpc>
                <a:spcPct val="150000"/>
              </a:lnSpc>
            </a:pPr>
            <a:endParaRPr lang="en-US" dirty="0"/>
          </a:p>
          <a:p>
            <a:pPr>
              <a:lnSpc>
                <a:spcPct val="150000"/>
              </a:lnSpc>
            </a:pPr>
            <a:r>
              <a:rPr lang="en-US" dirty="0"/>
              <a:t>This amalgamation of technology and nature facilitates more informed care for our green companions, transcending traditional care practices.</a:t>
            </a:r>
            <a:endParaRPr lang="en-IN" dirty="0"/>
          </a:p>
        </p:txBody>
      </p:sp>
    </p:spTree>
    <p:extLst>
      <p:ext uri="{BB962C8B-B14F-4D97-AF65-F5344CB8AC3E}">
        <p14:creationId xmlns:p14="http://schemas.microsoft.com/office/powerpoint/2010/main" val="1230632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DA0D-E32D-087E-3B28-52509ECBA93E}"/>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580714C8-71BF-8ED3-D1CD-ECFD94DD5A65}"/>
              </a:ext>
            </a:extLst>
          </p:cNvPr>
          <p:cNvSpPr>
            <a:spLocks noGrp="1"/>
          </p:cNvSpPr>
          <p:nvPr>
            <p:ph idx="1"/>
          </p:nvPr>
        </p:nvSpPr>
        <p:spPr>
          <a:xfrm>
            <a:off x="677334" y="1755920"/>
            <a:ext cx="8596668" cy="4492480"/>
          </a:xfrm>
        </p:spPr>
        <p:txBody>
          <a:bodyPr/>
          <a:lstStyle/>
          <a:p>
            <a:pPr>
              <a:lnSpc>
                <a:spcPct val="150000"/>
              </a:lnSpc>
            </a:pPr>
            <a:r>
              <a:rPr lang="en-IN" dirty="0"/>
              <a:t>1) "Worldwide Auto-</a:t>
            </a:r>
            <a:r>
              <a:rPr lang="en-IN" dirty="0" err="1"/>
              <a:t>mobi</a:t>
            </a:r>
            <a:r>
              <a:rPr lang="en-IN" dirty="0"/>
              <a:t>: Arduino IoT Home Automation System for IR Devices" by Ayad </a:t>
            </a:r>
            <a:r>
              <a:rPr lang="en-IN" dirty="0" err="1"/>
              <a:t>Ghany</a:t>
            </a:r>
            <a:r>
              <a:rPr lang="en-IN" dirty="0"/>
              <a:t> Ismaeel and Mohammed Qasim Kamal </a:t>
            </a:r>
          </a:p>
          <a:p>
            <a:pPr>
              <a:lnSpc>
                <a:spcPct val="150000"/>
              </a:lnSpc>
            </a:pPr>
            <a:r>
              <a:rPr lang="en-US" dirty="0"/>
              <a:t>2) "DIY Smart Home IR Blaster with ESP8266" by Anurag Chugh</a:t>
            </a:r>
          </a:p>
          <a:p>
            <a:pPr>
              <a:lnSpc>
                <a:spcPct val="150000"/>
              </a:lnSpc>
            </a:pPr>
            <a:r>
              <a:rPr lang="en-IN" dirty="0"/>
              <a:t>3) "Arduino IR Remote Control" by </a:t>
            </a:r>
            <a:r>
              <a:rPr lang="en-IN" dirty="0" err="1"/>
              <a:t>Dejan</a:t>
            </a:r>
            <a:r>
              <a:rPr lang="en-IN" dirty="0"/>
              <a:t> </a:t>
            </a:r>
            <a:r>
              <a:rPr lang="en-IN" dirty="0" err="1"/>
              <a:t>Nedelkovski</a:t>
            </a:r>
            <a:r>
              <a:rPr lang="en-IN" dirty="0"/>
              <a:t> </a:t>
            </a:r>
          </a:p>
          <a:p>
            <a:pPr>
              <a:lnSpc>
                <a:spcPct val="150000"/>
              </a:lnSpc>
            </a:pPr>
            <a:r>
              <a:rPr lang="en-US" dirty="0"/>
              <a:t>4) "DIY IR Remote Control for Home Appliances with ESP8266“</a:t>
            </a:r>
          </a:p>
          <a:p>
            <a:pPr>
              <a:lnSpc>
                <a:spcPct val="150000"/>
              </a:lnSpc>
            </a:pPr>
            <a:r>
              <a:rPr lang="en-US" dirty="0"/>
              <a:t>5) "Design and Implementation of an Infrared Communication System using Arduino" by Aditi </a:t>
            </a:r>
            <a:r>
              <a:rPr lang="en-US" dirty="0" err="1"/>
              <a:t>Chaurasia</a:t>
            </a:r>
            <a:r>
              <a:rPr lang="en-US" dirty="0"/>
              <a:t> and Jatin Agrawal. </a:t>
            </a:r>
            <a:endParaRPr lang="en-IN" dirty="0"/>
          </a:p>
        </p:txBody>
      </p:sp>
    </p:spTree>
    <p:extLst>
      <p:ext uri="{BB962C8B-B14F-4D97-AF65-F5344CB8AC3E}">
        <p14:creationId xmlns:p14="http://schemas.microsoft.com/office/powerpoint/2010/main" val="64891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19FC-2FFC-0E89-CB3F-A1B36E9BFFA5}"/>
              </a:ext>
            </a:extLst>
          </p:cNvPr>
          <p:cNvSpPr>
            <a:spLocks noGrp="1"/>
          </p:cNvSpPr>
          <p:nvPr>
            <p:ph type="title"/>
          </p:nvPr>
        </p:nvSpPr>
        <p:spPr/>
        <p:txBody>
          <a:bodyPr/>
          <a:lstStyle/>
          <a:p>
            <a:r>
              <a:rPr lang="en-IN" dirty="0"/>
              <a:t>Objectives of Work</a:t>
            </a:r>
          </a:p>
        </p:txBody>
      </p:sp>
      <p:sp>
        <p:nvSpPr>
          <p:cNvPr id="3" name="Content Placeholder 2">
            <a:extLst>
              <a:ext uri="{FF2B5EF4-FFF2-40B4-BE49-F238E27FC236}">
                <a16:creationId xmlns:a16="http://schemas.microsoft.com/office/drawing/2014/main" id="{E5BD64C1-9676-EF00-7EBB-6BBCB0AAABC6}"/>
              </a:ext>
            </a:extLst>
          </p:cNvPr>
          <p:cNvSpPr>
            <a:spLocks noGrp="1"/>
          </p:cNvSpPr>
          <p:nvPr>
            <p:ph idx="1"/>
          </p:nvPr>
        </p:nvSpPr>
        <p:spPr>
          <a:xfrm>
            <a:off x="677334" y="2253895"/>
            <a:ext cx="8596668" cy="3880773"/>
          </a:xfrm>
        </p:spPr>
        <p:txBody>
          <a:bodyPr/>
          <a:lstStyle/>
          <a:p>
            <a:pPr marL="0" indent="0">
              <a:buNone/>
            </a:pPr>
            <a:r>
              <a:rPr lang="en-US" dirty="0"/>
              <a:t>The objectives of the project are:</a:t>
            </a:r>
          </a:p>
          <a:p>
            <a:endParaRPr lang="en-US" dirty="0"/>
          </a:p>
          <a:p>
            <a:r>
              <a:rPr lang="en-US" dirty="0"/>
              <a:t>	Map Different reading from sensors with valid messages.</a:t>
            </a:r>
          </a:p>
          <a:p>
            <a:endParaRPr lang="en-US" dirty="0"/>
          </a:p>
          <a:p>
            <a:r>
              <a:rPr lang="en-US" dirty="0"/>
              <a:t>	Interfacing </a:t>
            </a:r>
            <a:r>
              <a:rPr lang="en-US" dirty="0" err="1"/>
              <a:t>arduino</a:t>
            </a:r>
            <a:r>
              <a:rPr lang="en-US" dirty="0"/>
              <a:t> with python.</a:t>
            </a:r>
          </a:p>
          <a:p>
            <a:endParaRPr lang="en-IN" dirty="0"/>
          </a:p>
        </p:txBody>
      </p:sp>
    </p:spTree>
    <p:extLst>
      <p:ext uri="{BB962C8B-B14F-4D97-AF65-F5344CB8AC3E}">
        <p14:creationId xmlns:p14="http://schemas.microsoft.com/office/powerpoint/2010/main" val="249429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0061-1D34-D1D5-8EF2-483361D1D44C}"/>
              </a:ext>
            </a:extLst>
          </p:cNvPr>
          <p:cNvSpPr>
            <a:spLocks noGrp="1"/>
          </p:cNvSpPr>
          <p:nvPr>
            <p:ph type="title"/>
          </p:nvPr>
        </p:nvSpPr>
        <p:spPr/>
        <p:txBody>
          <a:bodyPr/>
          <a:lstStyle/>
          <a:p>
            <a:r>
              <a:rPr lang="en-IN" dirty="0"/>
              <a:t>Models / Block Diagram</a:t>
            </a:r>
          </a:p>
        </p:txBody>
      </p:sp>
      <p:pic>
        <p:nvPicPr>
          <p:cNvPr id="4" name="Image 5">
            <a:extLst>
              <a:ext uri="{FF2B5EF4-FFF2-40B4-BE49-F238E27FC236}">
                <a16:creationId xmlns:a16="http://schemas.microsoft.com/office/drawing/2014/main" id="{844C8665-DF64-2D52-3D10-E29D62B7949E}"/>
              </a:ext>
            </a:extLst>
          </p:cNvPr>
          <p:cNvPicPr>
            <a:picLocks noGrp="1"/>
          </p:cNvPicPr>
          <p:nvPr>
            <p:ph idx="1"/>
          </p:nvPr>
        </p:nvPicPr>
        <p:blipFill>
          <a:blip r:embed="rId2" cstate="print"/>
          <a:stretch>
            <a:fillRect/>
          </a:stretch>
        </p:blipFill>
        <p:spPr>
          <a:xfrm>
            <a:off x="1610222" y="1930400"/>
            <a:ext cx="6730891" cy="3881437"/>
          </a:xfrm>
          <a:prstGeom prst="rect">
            <a:avLst/>
          </a:prstGeom>
        </p:spPr>
      </p:pic>
    </p:spTree>
    <p:extLst>
      <p:ext uri="{BB962C8B-B14F-4D97-AF65-F5344CB8AC3E}">
        <p14:creationId xmlns:p14="http://schemas.microsoft.com/office/powerpoint/2010/main" val="871022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B00E-BE09-12C2-48E8-E5056BB6469F}"/>
              </a:ext>
            </a:extLst>
          </p:cNvPr>
          <p:cNvSpPr>
            <a:spLocks noGrp="1"/>
          </p:cNvSpPr>
          <p:nvPr>
            <p:ph type="title"/>
          </p:nvPr>
        </p:nvSpPr>
        <p:spPr/>
        <p:txBody>
          <a:bodyPr/>
          <a:lstStyle/>
          <a:p>
            <a:r>
              <a:rPr lang="en-IN" dirty="0"/>
              <a:t>System Requirements</a:t>
            </a:r>
          </a:p>
        </p:txBody>
      </p:sp>
      <p:graphicFrame>
        <p:nvGraphicFramePr>
          <p:cNvPr id="5" name="Content Placeholder 4">
            <a:extLst>
              <a:ext uri="{FF2B5EF4-FFF2-40B4-BE49-F238E27FC236}">
                <a16:creationId xmlns:a16="http://schemas.microsoft.com/office/drawing/2014/main" id="{6EECDAB8-AA86-A774-1A53-5DFB42867334}"/>
              </a:ext>
            </a:extLst>
          </p:cNvPr>
          <p:cNvGraphicFramePr>
            <a:graphicFrameLocks noGrp="1"/>
          </p:cNvGraphicFramePr>
          <p:nvPr>
            <p:ph idx="1"/>
            <p:extLst>
              <p:ext uri="{D42A27DB-BD31-4B8C-83A1-F6EECF244321}">
                <p14:modId xmlns:p14="http://schemas.microsoft.com/office/powerpoint/2010/main" val="3526037954"/>
              </p:ext>
            </p:extLst>
          </p:nvPr>
        </p:nvGraphicFramePr>
        <p:xfrm>
          <a:off x="677335" y="1688841"/>
          <a:ext cx="8298716" cy="4422708"/>
        </p:xfrm>
        <a:graphic>
          <a:graphicData uri="http://schemas.openxmlformats.org/drawingml/2006/table">
            <a:tbl>
              <a:tblPr firstRow="1" firstCol="1" lastRow="1" lastCol="1" bandRow="1" bandCol="1">
                <a:tableStyleId>{3C2FFA5D-87B4-456A-9821-1D502468CF0F}</a:tableStyleId>
              </a:tblPr>
              <a:tblGrid>
                <a:gridCol w="1424144">
                  <a:extLst>
                    <a:ext uri="{9D8B030D-6E8A-4147-A177-3AD203B41FA5}">
                      <a16:colId xmlns:a16="http://schemas.microsoft.com/office/drawing/2014/main" val="2089385534"/>
                    </a:ext>
                  </a:extLst>
                </a:gridCol>
                <a:gridCol w="3586733">
                  <a:extLst>
                    <a:ext uri="{9D8B030D-6E8A-4147-A177-3AD203B41FA5}">
                      <a16:colId xmlns:a16="http://schemas.microsoft.com/office/drawing/2014/main" val="3187959069"/>
                    </a:ext>
                  </a:extLst>
                </a:gridCol>
                <a:gridCol w="3287839">
                  <a:extLst>
                    <a:ext uri="{9D8B030D-6E8A-4147-A177-3AD203B41FA5}">
                      <a16:colId xmlns:a16="http://schemas.microsoft.com/office/drawing/2014/main" val="1853619119"/>
                    </a:ext>
                  </a:extLst>
                </a:gridCol>
              </a:tblGrid>
              <a:tr h="552550">
                <a:tc>
                  <a:txBody>
                    <a:bodyPr/>
                    <a:lstStyle/>
                    <a:p>
                      <a:pPr marL="69215">
                        <a:spcBef>
                          <a:spcPts val="520"/>
                        </a:spcBef>
                      </a:pPr>
                      <a:r>
                        <a:rPr lang="en-US" sz="2000" b="0" dirty="0">
                          <a:effectLst/>
                        </a:rPr>
                        <a:t>SR. </a:t>
                      </a:r>
                      <a:r>
                        <a:rPr lang="en-US" sz="2000" b="0" spc="-25" dirty="0">
                          <a:effectLst/>
                        </a:rPr>
                        <a:t>No</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20"/>
                        </a:spcBef>
                      </a:pPr>
                      <a:r>
                        <a:rPr lang="en-US" sz="2000" b="0" spc="-10" dirty="0">
                          <a:effectLst/>
                        </a:rPr>
                        <a:t>Components</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20"/>
                        </a:spcBef>
                        <a:spcAft>
                          <a:spcPts val="0"/>
                        </a:spcAft>
                      </a:pPr>
                      <a:r>
                        <a:rPr lang="en-US" sz="2000" b="0" spc="-10">
                          <a:effectLst/>
                        </a:rPr>
                        <a:t>Quantity</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9464800"/>
                  </a:ext>
                </a:extLst>
              </a:tr>
              <a:tr h="552550">
                <a:tc>
                  <a:txBody>
                    <a:bodyPr/>
                    <a:lstStyle/>
                    <a:p>
                      <a:pPr marL="69215">
                        <a:spcBef>
                          <a:spcPts val="525"/>
                        </a:spcBef>
                      </a:pPr>
                      <a:r>
                        <a:rPr lang="en-US" sz="2000" b="0" spc="-50">
                          <a:effectLst/>
                        </a:rPr>
                        <a:t>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25"/>
                        </a:spcBef>
                      </a:pPr>
                      <a:r>
                        <a:rPr lang="en-US" sz="2000" b="0">
                          <a:effectLst/>
                        </a:rPr>
                        <a:t>Arduino </a:t>
                      </a:r>
                      <a:r>
                        <a:rPr lang="en-US" sz="2000" b="0" spc="-25">
                          <a:effectLst/>
                        </a:rPr>
                        <a:t>Uno</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25"/>
                        </a:spcBef>
                        <a:spcAft>
                          <a:spcPts val="0"/>
                        </a:spcAft>
                      </a:pPr>
                      <a:r>
                        <a:rPr lang="en-US" sz="2000" b="0" spc="-50">
                          <a:effectLst/>
                        </a:rPr>
                        <a:t>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03205787"/>
                  </a:ext>
                </a:extLst>
              </a:tr>
              <a:tr h="553704">
                <a:tc>
                  <a:txBody>
                    <a:bodyPr/>
                    <a:lstStyle/>
                    <a:p>
                      <a:pPr marL="69215">
                        <a:spcBef>
                          <a:spcPts val="530"/>
                        </a:spcBef>
                      </a:pPr>
                      <a:r>
                        <a:rPr lang="en-US" sz="2000" b="0" spc="-50">
                          <a:effectLst/>
                        </a:rPr>
                        <a:t>2</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30"/>
                        </a:spcBef>
                      </a:pPr>
                      <a:r>
                        <a:rPr lang="en-US" sz="2000" b="0" spc="-10">
                          <a:effectLst/>
                        </a:rPr>
                        <a:t>DHT11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30"/>
                        </a:spcBef>
                        <a:spcAft>
                          <a:spcPts val="0"/>
                        </a:spcAft>
                      </a:pPr>
                      <a:r>
                        <a:rPr lang="en-US" sz="2000" b="0" spc="-50" dirty="0">
                          <a:effectLst/>
                        </a:rPr>
                        <a:t>1</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08527597"/>
                  </a:ext>
                </a:extLst>
              </a:tr>
              <a:tr h="552550">
                <a:tc>
                  <a:txBody>
                    <a:bodyPr/>
                    <a:lstStyle/>
                    <a:p>
                      <a:pPr marL="69215">
                        <a:spcBef>
                          <a:spcPts val="535"/>
                        </a:spcBef>
                      </a:pPr>
                      <a:r>
                        <a:rPr lang="en-US" sz="2000" b="0" spc="-50">
                          <a:effectLst/>
                        </a:rPr>
                        <a:t>3</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35"/>
                        </a:spcBef>
                      </a:pPr>
                      <a:r>
                        <a:rPr lang="en-US" sz="2000" b="0">
                          <a:effectLst/>
                        </a:rPr>
                        <a:t>Soil moisture </a:t>
                      </a:r>
                      <a:r>
                        <a:rPr lang="en-US" sz="2000" b="0" spc="-10">
                          <a:effectLst/>
                        </a:rPr>
                        <a:t>sensor</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35"/>
                        </a:spcBef>
                        <a:spcAft>
                          <a:spcPts val="0"/>
                        </a:spcAft>
                      </a:pPr>
                      <a:r>
                        <a:rPr lang="en-US" sz="2000" b="0" spc="-50">
                          <a:effectLst/>
                        </a:rPr>
                        <a:t>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34535981"/>
                  </a:ext>
                </a:extLst>
              </a:tr>
              <a:tr h="553704">
                <a:tc>
                  <a:txBody>
                    <a:bodyPr/>
                    <a:lstStyle/>
                    <a:p>
                      <a:pPr marL="69215">
                        <a:spcBef>
                          <a:spcPts val="540"/>
                        </a:spcBef>
                      </a:pPr>
                      <a:r>
                        <a:rPr lang="en-US" sz="2000" b="0" spc="-50">
                          <a:effectLst/>
                        </a:rPr>
                        <a:t>4</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40"/>
                        </a:spcBef>
                      </a:pPr>
                      <a:r>
                        <a:rPr lang="en-US" sz="2000" b="0">
                          <a:effectLst/>
                        </a:rPr>
                        <a:t>USB</a:t>
                      </a:r>
                      <a:r>
                        <a:rPr lang="en-US" sz="2000" b="0" spc="-30">
                          <a:effectLst/>
                        </a:rPr>
                        <a:t> </a:t>
                      </a:r>
                      <a:r>
                        <a:rPr lang="en-US" sz="2000" b="0">
                          <a:effectLst/>
                        </a:rPr>
                        <a:t>Type</a:t>
                      </a:r>
                      <a:r>
                        <a:rPr lang="en-US" sz="2000" b="0" spc="-30">
                          <a:effectLst/>
                        </a:rPr>
                        <a:t> </a:t>
                      </a:r>
                      <a:r>
                        <a:rPr lang="en-US" sz="2000" b="0">
                          <a:effectLst/>
                        </a:rPr>
                        <a:t>B</a:t>
                      </a:r>
                      <a:r>
                        <a:rPr lang="en-US" sz="2000" b="0" spc="-25">
                          <a:effectLst/>
                        </a:rPr>
                        <a:t> </a:t>
                      </a:r>
                      <a:r>
                        <a:rPr lang="en-US" sz="2000" b="0" spc="-10">
                          <a:effectLst/>
                        </a:rPr>
                        <a:t>Cable</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40"/>
                        </a:spcBef>
                        <a:spcAft>
                          <a:spcPts val="0"/>
                        </a:spcAft>
                      </a:pPr>
                      <a:r>
                        <a:rPr lang="en-US" sz="2000" b="0" spc="-50">
                          <a:effectLst/>
                        </a:rPr>
                        <a:t>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55240566"/>
                  </a:ext>
                </a:extLst>
              </a:tr>
              <a:tr h="552550">
                <a:tc>
                  <a:txBody>
                    <a:bodyPr/>
                    <a:lstStyle/>
                    <a:p>
                      <a:pPr marL="69215">
                        <a:spcBef>
                          <a:spcPts val="545"/>
                        </a:spcBef>
                      </a:pPr>
                      <a:r>
                        <a:rPr lang="en-US" sz="2000" b="0" spc="-50">
                          <a:effectLst/>
                        </a:rPr>
                        <a:t>5</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45"/>
                        </a:spcBef>
                      </a:pPr>
                      <a:r>
                        <a:rPr lang="en-US" sz="2000" b="0">
                          <a:effectLst/>
                        </a:rPr>
                        <a:t>Jumper </a:t>
                      </a:r>
                      <a:r>
                        <a:rPr lang="en-US" sz="2000" b="0" spc="-10">
                          <a:effectLst/>
                        </a:rPr>
                        <a:t>Wires</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45"/>
                        </a:spcBef>
                        <a:spcAft>
                          <a:spcPts val="0"/>
                        </a:spcAft>
                      </a:pPr>
                      <a:r>
                        <a:rPr lang="en-US" sz="2000" b="0" spc="-50">
                          <a:effectLst/>
                        </a:rPr>
                        <a:t>9</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0486630"/>
                  </a:ext>
                </a:extLst>
              </a:tr>
              <a:tr h="552550">
                <a:tc>
                  <a:txBody>
                    <a:bodyPr/>
                    <a:lstStyle/>
                    <a:p>
                      <a:pPr marL="69215">
                        <a:spcBef>
                          <a:spcPts val="550"/>
                        </a:spcBef>
                      </a:pPr>
                      <a:r>
                        <a:rPr lang="en-US" sz="2000" b="0" spc="-50">
                          <a:effectLst/>
                        </a:rPr>
                        <a:t>6</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50"/>
                        </a:spcBef>
                      </a:pPr>
                      <a:r>
                        <a:rPr lang="en-US" sz="2000" b="0">
                          <a:effectLst/>
                        </a:rPr>
                        <a:t>Desktop / </a:t>
                      </a:r>
                      <a:r>
                        <a:rPr lang="en-US" sz="2000" b="0" spc="-10">
                          <a:effectLst/>
                        </a:rPr>
                        <a:t>Laptop</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50"/>
                        </a:spcBef>
                        <a:spcAft>
                          <a:spcPts val="0"/>
                        </a:spcAft>
                      </a:pPr>
                      <a:r>
                        <a:rPr lang="en-US" sz="2000" b="0" spc="-50">
                          <a:effectLst/>
                        </a:rPr>
                        <a:t>1</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72594715"/>
                  </a:ext>
                </a:extLst>
              </a:tr>
              <a:tr h="552550">
                <a:tc>
                  <a:txBody>
                    <a:bodyPr/>
                    <a:lstStyle/>
                    <a:p>
                      <a:pPr marL="69215">
                        <a:spcBef>
                          <a:spcPts val="555"/>
                        </a:spcBef>
                      </a:pPr>
                      <a:r>
                        <a:rPr lang="en-US" sz="2000" b="0" spc="-50" dirty="0">
                          <a:effectLst/>
                        </a:rPr>
                        <a:t>7</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9215">
                        <a:spcBef>
                          <a:spcPts val="555"/>
                        </a:spcBef>
                      </a:pPr>
                      <a:r>
                        <a:rPr lang="en-US" sz="2000" b="0" spc="-10">
                          <a:effectLst/>
                        </a:rPr>
                        <a:t>Breadboard</a:t>
                      </a:r>
                      <a:endParaRPr lang="en-IN" sz="18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9690">
                        <a:spcBef>
                          <a:spcPts val="555"/>
                        </a:spcBef>
                        <a:spcAft>
                          <a:spcPts val="0"/>
                        </a:spcAft>
                      </a:pPr>
                      <a:r>
                        <a:rPr lang="en-US" sz="2000" b="0" spc="-50" dirty="0">
                          <a:effectLst/>
                        </a:rPr>
                        <a:t>1</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36512446"/>
                  </a:ext>
                </a:extLst>
              </a:tr>
            </a:tbl>
          </a:graphicData>
        </a:graphic>
      </p:graphicFrame>
    </p:spTree>
    <p:extLst>
      <p:ext uri="{BB962C8B-B14F-4D97-AF65-F5344CB8AC3E}">
        <p14:creationId xmlns:p14="http://schemas.microsoft.com/office/powerpoint/2010/main" val="123844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1055-3E33-AD88-B282-F87E797656B6}"/>
              </a:ext>
            </a:extLst>
          </p:cNvPr>
          <p:cNvSpPr>
            <a:spLocks noGrp="1"/>
          </p:cNvSpPr>
          <p:nvPr>
            <p:ph type="title"/>
          </p:nvPr>
        </p:nvSpPr>
        <p:spPr/>
        <p:txBody>
          <a:bodyPr/>
          <a:lstStyle/>
          <a:p>
            <a:r>
              <a:rPr lang="en-IN" dirty="0"/>
              <a:t>Results and Analysis</a:t>
            </a:r>
          </a:p>
        </p:txBody>
      </p:sp>
      <p:pic>
        <p:nvPicPr>
          <p:cNvPr id="4" name="Image 27">
            <a:extLst>
              <a:ext uri="{FF2B5EF4-FFF2-40B4-BE49-F238E27FC236}">
                <a16:creationId xmlns:a16="http://schemas.microsoft.com/office/drawing/2014/main" id="{363479C9-868A-C5E3-88FE-19153FA4EC6C}"/>
              </a:ext>
            </a:extLst>
          </p:cNvPr>
          <p:cNvPicPr>
            <a:picLocks noGrp="1"/>
          </p:cNvPicPr>
          <p:nvPr>
            <p:ph idx="1"/>
          </p:nvPr>
        </p:nvPicPr>
        <p:blipFill>
          <a:blip r:embed="rId2" cstate="print"/>
          <a:stretch>
            <a:fillRect/>
          </a:stretch>
        </p:blipFill>
        <p:spPr>
          <a:xfrm>
            <a:off x="821094" y="1782148"/>
            <a:ext cx="7462803" cy="4417462"/>
          </a:xfrm>
          <a:prstGeom prst="rect">
            <a:avLst/>
          </a:prstGeom>
        </p:spPr>
      </p:pic>
    </p:spTree>
    <p:extLst>
      <p:ext uri="{BB962C8B-B14F-4D97-AF65-F5344CB8AC3E}">
        <p14:creationId xmlns:p14="http://schemas.microsoft.com/office/powerpoint/2010/main" val="81536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F3DE-21C7-0703-B366-0360CAC06DF8}"/>
              </a:ext>
            </a:extLst>
          </p:cNvPr>
          <p:cNvSpPr>
            <a:spLocks noGrp="1"/>
          </p:cNvSpPr>
          <p:nvPr>
            <p:ph type="title"/>
          </p:nvPr>
        </p:nvSpPr>
        <p:spPr/>
        <p:txBody>
          <a:bodyPr/>
          <a:lstStyle/>
          <a:p>
            <a:r>
              <a:rPr lang="en-IN" dirty="0"/>
              <a:t>Results and Analysis</a:t>
            </a:r>
          </a:p>
        </p:txBody>
      </p:sp>
      <p:pic>
        <p:nvPicPr>
          <p:cNvPr id="4" name="Image 28">
            <a:extLst>
              <a:ext uri="{FF2B5EF4-FFF2-40B4-BE49-F238E27FC236}">
                <a16:creationId xmlns:a16="http://schemas.microsoft.com/office/drawing/2014/main" id="{201EC962-6154-2F9C-D148-63DE7BF66803}"/>
              </a:ext>
            </a:extLst>
          </p:cNvPr>
          <p:cNvPicPr>
            <a:picLocks noGrp="1"/>
          </p:cNvPicPr>
          <p:nvPr>
            <p:ph idx="1"/>
          </p:nvPr>
        </p:nvPicPr>
        <p:blipFill>
          <a:blip r:embed="rId2" cstate="print"/>
          <a:stretch>
            <a:fillRect/>
          </a:stretch>
        </p:blipFill>
        <p:spPr>
          <a:xfrm>
            <a:off x="802433" y="1595536"/>
            <a:ext cx="6731175" cy="4446490"/>
          </a:xfrm>
          <a:prstGeom prst="rect">
            <a:avLst/>
          </a:prstGeom>
        </p:spPr>
      </p:pic>
    </p:spTree>
    <p:extLst>
      <p:ext uri="{BB962C8B-B14F-4D97-AF65-F5344CB8AC3E}">
        <p14:creationId xmlns:p14="http://schemas.microsoft.com/office/powerpoint/2010/main" val="21734189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TotalTime>
  <Words>325</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Plant Language Translator</vt:lpstr>
      <vt:lpstr>Team Members</vt:lpstr>
      <vt:lpstr>Introduction</vt:lpstr>
      <vt:lpstr>Literature Review</vt:lpstr>
      <vt:lpstr>Objectives of Work</vt:lpstr>
      <vt:lpstr>Models / Block Diagram</vt:lpstr>
      <vt:lpstr>System Requirements</vt:lpstr>
      <vt:lpstr>Results and Analysis</vt:lpstr>
      <vt:lpstr>Results and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Language Translator</dc:title>
  <dc:creator>Yash Bodhe</dc:creator>
  <cp:lastModifiedBy>Yash Bodhe</cp:lastModifiedBy>
  <cp:revision>3</cp:revision>
  <dcterms:created xsi:type="dcterms:W3CDTF">2024-04-18T15:18:17Z</dcterms:created>
  <dcterms:modified xsi:type="dcterms:W3CDTF">2024-10-08T16:36:52Z</dcterms:modified>
</cp:coreProperties>
</file>